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77905-F05D-48FE-B79B-4949BDF8547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B5BEB-4DEB-459F-BB17-DCA08BBD13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5BEB-4DEB-459F-BB17-DCA08BBD13A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5BEB-4DEB-459F-BB17-DCA08BBD13A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5BEB-4DEB-459F-BB17-DCA08BBD13A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5BEB-4DEB-459F-BB17-DCA08BBD13A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AA8E-F537-4048-BA63-9666C291510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74DD-CB07-4618-ACD5-0336448A3B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sr-Cyrl-BA" sz="5400" dirty="0">
                <a:latin typeface="Courier New" pitchFamily="49" charset="0"/>
                <a:cs typeface="Courier New" pitchFamily="49" charset="0"/>
              </a:rPr>
            </a:br>
            <a:r>
              <a:rPr lang="sr-Cyrl-BA" sz="5400" dirty="0">
                <a:latin typeface="Courier New" pitchFamily="49" charset="0"/>
                <a:cs typeface="Courier New" pitchFamily="49" charset="0"/>
              </a:rPr>
              <a:t>Милан Ракић</a:t>
            </a:r>
            <a:br>
              <a:rPr lang="sr-Cyrl-BA" sz="5400" dirty="0">
                <a:latin typeface="Courier New" pitchFamily="49" charset="0"/>
                <a:cs typeface="Courier New" pitchFamily="49" charset="0"/>
              </a:rPr>
            </a:br>
            <a:r>
              <a:rPr lang="sr-Cyrl-BA" sz="5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r-Cyrl-BA" dirty="0">
                <a:latin typeface="Courier New" pitchFamily="49" charset="0"/>
                <a:cs typeface="Courier New" pitchFamily="49" charset="0"/>
              </a:rPr>
              <a:t>поезија)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5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r-Cyrl-B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Милан Ракић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052736"/>
            <a:ext cx="4474840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BA" sz="2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sr-Cyrl-BA" sz="28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Српски пјесник, дипломата и академик</a:t>
            </a:r>
          </a:p>
          <a:p>
            <a:pPr>
              <a:buNone/>
            </a:pPr>
            <a:r>
              <a:rPr lang="sr-Cyrl-BA" sz="28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-рођен 30.септембра 1876.год.</a:t>
            </a:r>
          </a:p>
          <a:p>
            <a:pPr>
              <a:buNone/>
            </a:pPr>
            <a:r>
              <a:rPr lang="sr-Cyrl-BA" sz="28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-био је запослен у Министарству иностраних дјела</a:t>
            </a:r>
          </a:p>
          <a:p>
            <a:pPr>
              <a:buNone/>
            </a:pPr>
            <a:r>
              <a:rPr lang="sr-Cyrl-BA" sz="28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-18.фебруара 1922.год. изабран је за дописног члана Српске краљевске академије</a:t>
            </a:r>
          </a:p>
          <a:p>
            <a:pPr>
              <a:buNone/>
            </a:pPr>
            <a:r>
              <a:rPr lang="sr-Cyrl-BA" sz="28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-умро је 1938.год. У Загребу</a:t>
            </a:r>
          </a:p>
          <a:p>
            <a:pPr>
              <a:buNone/>
            </a:pPr>
            <a:endParaRPr lang="sr-Cyrl-BA" sz="28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r-Cyrl-BA" sz="28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 част Милана Ракића додјељује се пјесничка награда</a:t>
            </a:r>
            <a:r>
              <a:rPr lang="sr-Latn-RS" sz="28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sr-Cyrl-BA" sz="28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која носи његово име.</a:t>
            </a:r>
            <a:endParaRPr lang="en-US" sz="28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 descr="356bc-milan-rak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3776777" cy="446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5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Autofit/>
          </a:bodyPr>
          <a:lstStyle/>
          <a:p>
            <a:r>
              <a:rPr lang="sr-Cyrl-BA" sz="3200" dirty="0">
                <a:latin typeface="Courier New" pitchFamily="49" charset="0"/>
                <a:cs typeface="Courier New" pitchFamily="49" charset="0"/>
              </a:rPr>
              <a:t>Књижевни рад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760640"/>
          </a:xfrm>
        </p:spPr>
        <p:txBody>
          <a:bodyPr>
            <a:normAutofit fontScale="92500" lnSpcReduction="10000"/>
          </a:bodyPr>
          <a:lstStyle/>
          <a:p>
            <a:r>
              <a:rPr lang="sr-Cyrl-BA" sz="2400" dirty="0">
                <a:latin typeface="Courier New" pitchFamily="49" charset="0"/>
                <a:cs typeface="Courier New" pitchFamily="49" charset="0"/>
              </a:rPr>
              <a:t>1902. излази 7 </a:t>
            </a:r>
            <a:r>
              <a:rPr lang="sr-Cyrl-BA" sz="2400" dirty="0" err="1">
                <a:latin typeface="Courier New" pitchFamily="49" charset="0"/>
                <a:cs typeface="Courier New" pitchFamily="49" charset="0"/>
              </a:rPr>
              <a:t>пјесам</a:t>
            </a:r>
            <a:r>
              <a:rPr lang="sr-Latn-RS" sz="2400" dirty="0">
                <a:latin typeface="Courier New" pitchFamily="49" charset="0"/>
                <a:cs typeface="Courier New" pitchFamily="49" charset="0"/>
              </a:rPr>
              <a:t>a;</a:t>
            </a: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sr-Cyrl-BA" sz="2400" dirty="0">
                <a:latin typeface="Courier New" pitchFamily="49" charset="0"/>
                <a:cs typeface="Courier New" pitchFamily="49" charset="0"/>
              </a:rPr>
              <a:t>1914-1921</a:t>
            </a:r>
            <a:r>
              <a:rPr lang="sr-Latn-RS" sz="24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r-Cyrl-BA" sz="2400" dirty="0">
                <a:latin typeface="Courier New" pitchFamily="49" charset="0"/>
                <a:cs typeface="Courier New" pitchFamily="49" charset="0"/>
              </a:rPr>
              <a:t> збирке пјесама “Три писма” и “</a:t>
            </a:r>
            <a:r>
              <a:rPr lang="sr-Cyrl-BA" sz="2400" dirty="0" err="1">
                <a:latin typeface="Courier New" pitchFamily="49" charset="0"/>
                <a:cs typeface="Courier New" pitchFamily="49" charset="0"/>
              </a:rPr>
              <a:t>Лепота</a:t>
            </a:r>
            <a:r>
              <a:rPr lang="sr-Cyrl-BA" sz="2400" dirty="0">
                <a:latin typeface="Courier New" pitchFamily="49" charset="0"/>
                <a:cs typeface="Courier New" pitchFamily="49" charset="0"/>
              </a:rPr>
              <a:t>”</a:t>
            </a:r>
            <a:r>
              <a:rPr lang="sr-Latn-RS" sz="2400" dirty="0">
                <a:latin typeface="Courier New" pitchFamily="49" charset="0"/>
                <a:cs typeface="Courier New" pitchFamily="49" charset="0"/>
              </a:rPr>
              <a:t>;</a:t>
            </a: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sr-Cyrl-BA" sz="2400" dirty="0">
                <a:latin typeface="Courier New" pitchFamily="49" charset="0"/>
                <a:cs typeface="Courier New" pitchFamily="49" charset="0"/>
              </a:rPr>
              <a:t>1929. </a:t>
            </a:r>
            <a:r>
              <a:rPr lang="sr-Latn-RS" sz="2400" dirty="0">
                <a:latin typeface="Courier New" pitchFamily="49" charset="0"/>
                <a:cs typeface="Courier New" pitchFamily="49" charset="0"/>
              </a:rPr>
              <a:t>„</a:t>
            </a:r>
            <a:r>
              <a:rPr lang="sr-Cyrl-BA" sz="2400" dirty="0">
                <a:latin typeface="Courier New" pitchFamily="49" charset="0"/>
                <a:cs typeface="Courier New" pitchFamily="49" charset="0"/>
              </a:rPr>
              <a:t>Опроштајна </a:t>
            </a:r>
            <a:r>
              <a:rPr lang="sr-Cyrl-BA" sz="2400" dirty="0" err="1">
                <a:latin typeface="Courier New" pitchFamily="49" charset="0"/>
                <a:cs typeface="Courier New" pitchFamily="49" charset="0"/>
              </a:rPr>
              <a:t>песма</a:t>
            </a:r>
            <a:r>
              <a:rPr lang="sr-Latn-RS" sz="2400" dirty="0">
                <a:latin typeface="Courier New" pitchFamily="49" charset="0"/>
                <a:cs typeface="Courier New" pitchFamily="49" charset="0"/>
              </a:rPr>
              <a:t>“</a:t>
            </a:r>
            <a:r>
              <a:rPr lang="sr-Cyrl-BA" sz="2400" dirty="0">
                <a:latin typeface="Courier New" pitchFamily="49" charset="0"/>
                <a:cs typeface="Courier New" pitchFamily="49" charset="0"/>
              </a:rPr>
              <a:t>- посљедња објављена прије смрти</a:t>
            </a:r>
            <a:r>
              <a:rPr lang="sr-Latn-RS" sz="2400" dirty="0">
                <a:latin typeface="Courier New" pitchFamily="49" charset="0"/>
                <a:cs typeface="Courier New" pitchFamily="49" charset="0"/>
              </a:rPr>
              <a:t>;</a:t>
            </a: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sr-Cyrl-BA" sz="2400" dirty="0">
                <a:latin typeface="Courier New" pitchFamily="49" charset="0"/>
                <a:cs typeface="Courier New" pitchFamily="49" charset="0"/>
              </a:rPr>
              <a:t>Пјесник мислилац, песимист</a:t>
            </a:r>
            <a:r>
              <a:rPr lang="sr-Latn-RS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sr-Cyrl-BA" sz="2400" dirty="0">
                <a:latin typeface="Courier New" pitchFamily="49" charset="0"/>
                <a:cs typeface="Courier New" pitchFamily="49" charset="0"/>
              </a:rPr>
              <a:t>, пјесник духовне горчине, реалист</a:t>
            </a:r>
            <a:r>
              <a:rPr lang="sr-Latn-RS" sz="2400" dirty="0">
                <a:latin typeface="Courier New" pitchFamily="49" charset="0"/>
                <a:cs typeface="Courier New" pitchFamily="49" charset="0"/>
              </a:rPr>
              <a:t>a;</a:t>
            </a: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sr-Cyrl-BA" sz="2400" dirty="0">
                <a:latin typeface="Courier New" pitchFamily="49" charset="0"/>
                <a:cs typeface="Courier New" pitchFamily="49" charset="0"/>
              </a:rPr>
              <a:t>“Језгро српске модерне”</a:t>
            </a:r>
            <a:r>
              <a:rPr lang="sr-Latn-RS" sz="2400" dirty="0">
                <a:latin typeface="Courier New" pitchFamily="49" charset="0"/>
                <a:cs typeface="Courier New" pitchFamily="49" charset="0"/>
              </a:rPr>
              <a:t>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 descr="Pesme-Milan-Rakic-7171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2060848"/>
            <a:ext cx="2664296" cy="3447332"/>
          </a:xfrm>
          <a:prstGeom prst="rect">
            <a:avLst/>
          </a:prstGeom>
        </p:spPr>
      </p:pic>
      <p:pic>
        <p:nvPicPr>
          <p:cNvPr id="5" name="Picture 4" descr="070701.jpg"/>
          <p:cNvPicPr>
            <a:picLocks noChangeAspect="1"/>
          </p:cNvPicPr>
          <p:nvPr/>
        </p:nvPicPr>
        <p:blipFill>
          <a:blip r:embed="rId4" cstate="print"/>
          <a:srcRect t="4469" b="5486"/>
          <a:stretch>
            <a:fillRect/>
          </a:stretch>
        </p:blipFill>
        <p:spPr>
          <a:xfrm>
            <a:off x="539552" y="2420888"/>
            <a:ext cx="198216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08493571.jpg"/>
          <p:cNvPicPr>
            <a:picLocks noChangeAspect="1"/>
          </p:cNvPicPr>
          <p:nvPr/>
        </p:nvPicPr>
        <p:blipFill>
          <a:blip r:embed="rId5" cstate="print"/>
          <a:srcRect l="33204" t="17035" r="32408" b="12201"/>
          <a:stretch>
            <a:fillRect/>
          </a:stretch>
        </p:blipFill>
        <p:spPr>
          <a:xfrm>
            <a:off x="3419872" y="2204864"/>
            <a:ext cx="208823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t="-9000" r="-1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3367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1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На Газиместану</a:t>
            </a:r>
          </a:p>
          <a:p>
            <a:pPr>
              <a:buNone/>
            </a:pP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Силни оклопници, без мане и страха,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Хладни ко ваш оклоп и погледа мрка,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Ви јурнусте тада у облаку праха,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И настаде тресак и крвава трка.</a:t>
            </a:r>
          </a:p>
          <a:p>
            <a:pPr>
              <a:buNone/>
            </a:pPr>
            <a:endParaRPr lang="ru-RU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Заљуљано царство сурвало се с вама…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Кад олуја прође врх Косова равна,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Косово постаде непрегледна јама,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Костурница страшна и поразом славна.</a:t>
            </a:r>
          </a:p>
          <a:p>
            <a:pPr>
              <a:buNone/>
            </a:pPr>
            <a:endParaRPr lang="ru-RU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Косовски јунаци заслуга је ваша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Што последњи бесте. У крвавој страви,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Када труло царство оружја се маша,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Сваки леш је свесна жртва, јунак прави.</a:t>
            </a:r>
          </a:p>
          <a:p>
            <a:pPr>
              <a:buNone/>
            </a:pPr>
            <a:endParaRPr lang="ru-RU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Данас нама кажу, деци овог века,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Да смо недостојни историје наше,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Да нас захватила западњачка река,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И да нам се душе опасности плаше.</a:t>
            </a:r>
          </a:p>
          <a:p>
            <a:pPr>
              <a:buNone/>
            </a:pPr>
            <a:endParaRPr lang="ru-RU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Добра земљо моја, лажу! Ко те воли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Данас, тај те воли, јер зна да си мати,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Јер пре нас ни поља ни кршеви голи,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Не могаше ником свесну љубав дати!</a:t>
            </a:r>
          </a:p>
          <a:p>
            <a:pPr>
              <a:buNone/>
            </a:pPr>
            <a:endParaRPr lang="ru-RU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И данас кад дође до последњег боја,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Неозарен старог ореола сјајем,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Ја ћу дати живот, отаџбино моја,</a:t>
            </a: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Знајући шта дајем и зашто га дајем.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626469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BA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Родољубива лирска пјесма</a:t>
            </a:r>
          </a:p>
          <a:p>
            <a:pPr>
              <a:buFont typeface="Wingdings" pitchFamily="2" charset="2"/>
              <a:buChar char="Ø"/>
            </a:pPr>
            <a:r>
              <a:rPr lang="sr-Cyrl-BA" sz="2400" i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Силни оклопници без мане и страха </a:t>
            </a:r>
            <a:r>
              <a:rPr lang="sr-Cyrl-BA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ратници</a:t>
            </a:r>
          </a:p>
          <a:p>
            <a:pPr>
              <a:buFont typeface="Wingdings" pitchFamily="2" charset="2"/>
              <a:buChar char="Ø"/>
            </a:pPr>
            <a:r>
              <a:rPr lang="sr-Cyrl-BA" sz="2400" i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Непрегледна јама и костурница страшна </a:t>
            </a:r>
            <a:r>
              <a:rPr lang="sr-Cyrl-BA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Косово поље</a:t>
            </a:r>
          </a:p>
          <a:p>
            <a:pPr>
              <a:buFont typeface="Wingdings" pitchFamily="2" charset="2"/>
              <a:buChar char="Ø"/>
            </a:pPr>
            <a:r>
              <a:rPr lang="sr-Cyrl-BA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Пјесма је испјевана у дванаестерцу</a:t>
            </a:r>
          </a:p>
          <a:p>
            <a:pPr>
              <a:buNone/>
            </a:pPr>
            <a:endParaRPr lang="sr-Cyrl-BA" sz="2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9" descr="unnamed.jpg"/>
          <p:cNvPicPr>
            <a:picLocks noChangeAspect="1"/>
          </p:cNvPicPr>
          <p:nvPr/>
        </p:nvPicPr>
        <p:blipFill>
          <a:blip r:embed="rId4" cstate="print"/>
          <a:srcRect l="5703" r="10134"/>
          <a:stretch>
            <a:fillRect/>
          </a:stretch>
        </p:blipFill>
        <p:spPr>
          <a:xfrm>
            <a:off x="4716016" y="404664"/>
            <a:ext cx="4104456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6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683741c3a7875e06a33964107583487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288" t="21195" r="15987" b="12250"/>
          <a:stretch>
            <a:fillRect/>
          </a:stretch>
        </p:blipFill>
        <p:spPr>
          <a:xfrm>
            <a:off x="-139451" y="0"/>
            <a:ext cx="5143500" cy="6858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87624" y="332656"/>
            <a:ext cx="4038600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Симонида</a:t>
            </a:r>
          </a:p>
          <a:p>
            <a:pPr>
              <a:buNone/>
            </a:pPr>
            <a:endParaRPr lang="ru-RU" sz="125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Ископаше ти очи, лепа слико!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Вечери једне на каменој плочи,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Знајући да га тад не види нико,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Арбанас ти је ножем избо очи.</a:t>
            </a:r>
          </a:p>
          <a:p>
            <a:pPr>
              <a:buNone/>
            </a:pPr>
            <a:endParaRPr lang="ru-RU" sz="125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Али дирнути руком није смео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Ни отмено ти лице, нити уста,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Ни златну круну, ни краљевски вео,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Под којим лежи коса твоја густа.</a:t>
            </a:r>
          </a:p>
          <a:p>
            <a:pPr>
              <a:buNone/>
            </a:pPr>
            <a:endParaRPr lang="ru-RU" sz="125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И сад у цркви, на каменом стубу,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У искићеном мозаик-оделу,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Док мирно сносиш судбу своју грубу,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Гледам те тужну, свечану, и белу;</a:t>
            </a:r>
          </a:p>
          <a:p>
            <a:pPr>
              <a:buNone/>
            </a:pPr>
            <a:endParaRPr lang="ru-RU" sz="125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И као звезде угашене, које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Човеку ипак шаљу светлост своју,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И човек види сјај, облик, и боју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Далеких звезда што већ не постоје,</a:t>
            </a:r>
          </a:p>
          <a:p>
            <a:pPr>
              <a:buNone/>
            </a:pPr>
            <a:endParaRPr lang="ru-RU" sz="125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Тако на мене, са мрачнога зида,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На ишчађалој и старинској плочи,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Сијају сада, тужна Симонида, –</a:t>
            </a:r>
          </a:p>
          <a:p>
            <a:pPr>
              <a:buNone/>
            </a:pPr>
            <a:r>
              <a:rPr lang="ru-RU" sz="12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Твоје већ давно ископане очи!</a:t>
            </a:r>
          </a:p>
          <a:p>
            <a:endParaRPr lang="ru-RU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Content Placeholder 6" descr="683741c3a7875e06a339641075834871.jpg"/>
          <p:cNvPicPr>
            <a:picLocks noChangeAspect="1"/>
          </p:cNvPicPr>
          <p:nvPr/>
        </p:nvPicPr>
        <p:blipFill>
          <a:blip r:embed="rId3" cstate="print"/>
          <a:srcRect l="5288" t="21195" r="19723" b="12250"/>
          <a:stretch>
            <a:fillRect/>
          </a:stretch>
        </p:blipFill>
        <p:spPr>
          <a:xfrm flipH="1">
            <a:off x="4788023" y="0"/>
            <a:ext cx="471431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4048" y="476672"/>
            <a:ext cx="413995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pPr>
              <a:buFont typeface="Wingdings" pitchFamily="2" charset="2"/>
              <a:buChar char="v"/>
            </a:pPr>
            <a:r>
              <a:rPr lang="sr-Cyrl-BA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фреска у манастиру Грачаница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Пјесма о љубави, љепоти, мржњи, несрећи, страху, вјери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Лик Симониде на хладном стубу наговјештава њен хладан живот</a:t>
            </a:r>
          </a:p>
          <a:p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en-US" dirty="0"/>
          </a:p>
        </p:txBody>
      </p:sp>
      <p:pic>
        <p:nvPicPr>
          <p:cNvPr id="14" name="Picture 13" descr="simonida (1).jpg"/>
          <p:cNvPicPr>
            <a:picLocks noChangeAspect="1"/>
          </p:cNvPicPr>
          <p:nvPr/>
        </p:nvPicPr>
        <p:blipFill>
          <a:blip r:embed="rId4" cstate="print"/>
          <a:srcRect l="12963" r="12963" b="21072"/>
          <a:stretch>
            <a:fillRect/>
          </a:stretch>
        </p:blipFill>
        <p:spPr>
          <a:xfrm>
            <a:off x="5292080" y="476672"/>
            <a:ext cx="2448272" cy="294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3000" t="-14000" r="-1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1" descr="6af95bca2a8549b2e3770ab8d8e40263.jpg"/>
          <p:cNvPicPr>
            <a:picLocks noChangeAspect="1"/>
          </p:cNvPicPr>
          <p:nvPr/>
        </p:nvPicPr>
        <p:blipFill>
          <a:blip r:embed="rId4" cstate="print"/>
          <a:srcRect l="33677" t="26003" r="12200" b="3036"/>
          <a:stretch>
            <a:fillRect/>
          </a:stretch>
        </p:blipFill>
        <p:spPr>
          <a:xfrm>
            <a:off x="4347570" y="0"/>
            <a:ext cx="4796430" cy="6858000"/>
          </a:xfrm>
          <a:prstGeom prst="rect">
            <a:avLst/>
          </a:prstGeom>
        </p:spPr>
      </p:pic>
      <p:pic>
        <p:nvPicPr>
          <p:cNvPr id="22" name="Content Placeholder 21" descr="6af95bca2a8549b2e3770ab8d8e4026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36119" t="26003" r="12200" b="3036"/>
          <a:stretch>
            <a:fillRect/>
          </a:stretch>
        </p:blipFill>
        <p:spPr>
          <a:xfrm flipH="1">
            <a:off x="0" y="0"/>
            <a:ext cx="4572000" cy="6858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88640"/>
            <a:ext cx="411060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ru-RU" sz="12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4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Јефимија</a:t>
            </a:r>
          </a:p>
          <a:p>
            <a:pPr>
              <a:buNone/>
            </a:pPr>
            <a:endParaRPr lang="ru-RU" sz="122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Јефимија, ћерка господара Драме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И жена деспота Угљеше, у миру,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Далеко од света, пуна верске таме,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Везе свилен покров за дар манастиру.</a:t>
            </a:r>
          </a:p>
          <a:p>
            <a:pPr>
              <a:buNone/>
            </a:pPr>
            <a:endParaRPr lang="ru-RU" sz="122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Покрај ње се крве народи и гуше,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Про</a:t>
            </a:r>
            <a:r>
              <a:rPr lang="sr-Cyrl-RS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па</a:t>
            </a: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дају царства, свет васколик цвили.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Она, вечно сама, на злату и свили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Везе страшне боле отмене јој душе.</a:t>
            </a:r>
          </a:p>
          <a:p>
            <a:pPr>
              <a:buNone/>
            </a:pPr>
            <a:endParaRPr lang="ru-RU" sz="122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Векови су прошли и заборав пада,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А још овај народ као некада грца,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И мени се чини да су наша срца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У грудима твојим куцала још тада,</a:t>
            </a:r>
          </a:p>
          <a:p>
            <a:pPr>
              <a:buNone/>
            </a:pPr>
            <a:endParaRPr lang="ru-RU" sz="122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И у мучне часе народнога слома,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Кад светлости нема на видику целом,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Ја се сећам тебе и твојега дома,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Деспотице српска с калуђерским велом!</a:t>
            </a:r>
          </a:p>
          <a:p>
            <a:pPr>
              <a:buNone/>
            </a:pPr>
            <a:endParaRPr lang="ru-RU" sz="122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И осећам тада да, ко некад, сама,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Над несрећном коби што стеже све јаче,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Над пламеном које обухвата тама,</a:t>
            </a:r>
          </a:p>
          <a:p>
            <a:pPr>
              <a:buNone/>
            </a:pPr>
            <a:r>
              <a:rPr lang="ru-RU" sz="122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Стара Црна Госпа запева и плаче…</a:t>
            </a:r>
          </a:p>
          <a:p>
            <a:pPr>
              <a:buNone/>
            </a:pPr>
            <a:endParaRPr lang="en-US" sz="12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60648"/>
            <a:ext cx="3960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endParaRPr lang="sr-Cyrl-BA" dirty="0">
              <a:latin typeface="Courier New" pitchFamily="49" charset="0"/>
              <a:cs typeface="Courier New" pitchFamily="49" charset="0"/>
            </a:endParaRPr>
          </a:p>
          <a:p>
            <a:pPr>
              <a:buFont typeface="Courier New" pitchFamily="49" charset="0"/>
              <a:buChar char="◊"/>
            </a:pPr>
            <a:r>
              <a:rPr lang="sr-Cyrl-BA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Дух средњег вијека</a:t>
            </a:r>
          </a:p>
          <a:p>
            <a:pPr>
              <a:buFont typeface="Courier New" pitchFamily="49" charset="0"/>
              <a:buChar char="◊"/>
            </a:pPr>
            <a:r>
              <a:rPr lang="sr-Cyrl-BA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Стање на Косову је приказано болом Јефимије</a:t>
            </a:r>
          </a:p>
          <a:p>
            <a:pPr>
              <a:buFont typeface="Courier New" pitchFamily="49" charset="0"/>
              <a:buChar char="◊"/>
            </a:pPr>
            <a:r>
              <a:rPr lang="sr-Cyrl-BA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Живјела је на двору кнеза Лазара</a:t>
            </a:r>
          </a:p>
          <a:p>
            <a:pPr>
              <a:buFont typeface="Courier New" pitchFamily="49" charset="0"/>
              <a:buChar char="◊"/>
            </a:pPr>
            <a:r>
              <a:rPr lang="sr-Cyrl-BA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Прва српска пјесникиња</a:t>
            </a:r>
          </a:p>
          <a:p>
            <a:pPr>
              <a:buFont typeface="Courier New" pitchFamily="49" charset="0"/>
              <a:buChar char="◊"/>
            </a:pPr>
            <a:r>
              <a:rPr lang="sr-Cyrl-BA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Похвла кнезу Лазару</a:t>
            </a:r>
          </a:p>
        </p:txBody>
      </p:sp>
      <p:pic>
        <p:nvPicPr>
          <p:cNvPr id="17" name="Picture 16" descr="unname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484784"/>
            <a:ext cx="206741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Jefimija-225x300.jpg"/>
          <p:cNvPicPr>
            <a:picLocks noChangeAspect="1"/>
          </p:cNvPicPr>
          <p:nvPr/>
        </p:nvPicPr>
        <p:blipFill>
          <a:blip r:embed="rId6" cstate="print"/>
          <a:srcRect l="8361" r="5243"/>
          <a:stretch>
            <a:fillRect/>
          </a:stretch>
        </p:blipFill>
        <p:spPr>
          <a:xfrm>
            <a:off x="4644008" y="332656"/>
            <a:ext cx="2232248" cy="354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5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endParaRPr lang="sr-Cyrl-BA" sz="28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r-Cyrl-BA" sz="2800" dirty="0">
                <a:latin typeface="Courier New" pitchFamily="49" charset="0"/>
                <a:cs typeface="Courier New" pitchFamily="49" charset="0"/>
              </a:rPr>
              <a:t>“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Упиј се у мени загрљајем једним,</a:t>
            </a:r>
            <a:br>
              <a:rPr lang="ru-RU" sz="2800" dirty="0">
                <a:latin typeface="Courier New" pitchFamily="49" charset="0"/>
                <a:cs typeface="Courier New" pitchFamily="49" charset="0"/>
              </a:rPr>
            </a:br>
            <a:r>
              <a:rPr lang="ru-RU" sz="2800" dirty="0">
                <a:latin typeface="Courier New" pitchFamily="49" charset="0"/>
                <a:cs typeface="Courier New" pitchFamily="49" charset="0"/>
              </a:rPr>
              <a:t>Ко грозница тајна струји мојом крви,</a:t>
            </a:r>
            <a:br>
              <a:rPr lang="ru-RU" sz="2800" dirty="0">
                <a:latin typeface="Courier New" pitchFamily="49" charset="0"/>
                <a:cs typeface="Courier New" pitchFamily="49" charset="0"/>
              </a:rPr>
            </a:br>
            <a:r>
              <a:rPr lang="ru-RU" sz="2800" dirty="0">
                <a:latin typeface="Courier New" pitchFamily="49" charset="0"/>
                <a:cs typeface="Courier New" pitchFamily="49" charset="0"/>
              </a:rPr>
              <a:t>Крепко стегни моје тело, нек се смрви,</a:t>
            </a:r>
            <a:br>
              <a:rPr lang="ru-RU" sz="2800" dirty="0">
                <a:latin typeface="Courier New" pitchFamily="49" charset="0"/>
                <a:cs typeface="Courier New" pitchFamily="49" charset="0"/>
              </a:rPr>
            </a:br>
            <a:r>
              <a:rPr lang="ru-RU" sz="2800" dirty="0">
                <a:latin typeface="Courier New" pitchFamily="49" charset="0"/>
                <a:cs typeface="Courier New" pitchFamily="49" charset="0"/>
              </a:rPr>
              <a:t>И дај ми пољупце за којима жедним.</a:t>
            </a:r>
            <a:r>
              <a:rPr lang="sr-Cyrl-BA" sz="2800" dirty="0">
                <a:latin typeface="Courier New" pitchFamily="49" charset="0"/>
                <a:cs typeface="Courier New" pitchFamily="49" charset="0"/>
              </a:rPr>
              <a:t>”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sr-Cyrl-BA" sz="28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sr-Cyrl-BA" sz="2800" dirty="0"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r>
              <a:rPr lang="sr-Cyrl-BA" sz="2800" dirty="0">
                <a:latin typeface="Courier New" pitchFamily="49" charset="0"/>
                <a:cs typeface="Courier New" pitchFamily="49" charset="0"/>
              </a:rPr>
              <a:t>    Милан Ракић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16624"/>
          </a:xfrm>
        </p:spPr>
        <p:txBody>
          <a:bodyPr/>
          <a:lstStyle/>
          <a:p>
            <a:endParaRPr lang="sr-Cyrl-BA" dirty="0"/>
          </a:p>
          <a:p>
            <a:pPr>
              <a:buNone/>
            </a:pPr>
            <a:endParaRPr lang="sr-Cyrl-BA" dirty="0"/>
          </a:p>
          <a:p>
            <a:pPr algn="ctr">
              <a:buNone/>
            </a:pPr>
            <a:endParaRPr lang="sr-Cyrl-BA" sz="4400" dirty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sr-Cyrl-BA" sz="4400" dirty="0">
                <a:latin typeface="Courier New" pitchFamily="49" charset="0"/>
                <a:cs typeface="Courier New" pitchFamily="49" charset="0"/>
              </a:rPr>
              <a:t>ХВАЛА НА ПАЖЊИ!</a:t>
            </a:r>
          </a:p>
          <a:p>
            <a:pPr>
              <a:buNone/>
            </a:pPr>
            <a:endParaRPr lang="sr-Cyrl-BA" sz="20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sr-Cyrl-BA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r-Cyrl-BA" sz="16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endParaRPr lang="sr-Cyrl-BA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r-Cyrl-BA" sz="1600" dirty="0">
                <a:latin typeface="Courier New" pitchFamily="49" charset="0"/>
                <a:cs typeface="Courier New" pitchFamily="49" charset="0"/>
              </a:rPr>
              <a:t>  Јелена Вујичић</a:t>
            </a:r>
          </a:p>
          <a:p>
            <a:pPr>
              <a:buNone/>
            </a:pPr>
            <a:r>
              <a:rPr lang="sr-Cyrl-BA" sz="1600" dirty="0">
                <a:latin typeface="Courier New" pitchFamily="49" charset="0"/>
                <a:cs typeface="Courier New" pitchFamily="49" charset="0"/>
              </a:rPr>
              <a:t>  Јован Бабић</a:t>
            </a:r>
          </a:p>
          <a:p>
            <a:pPr>
              <a:buNone/>
            </a:pPr>
            <a:r>
              <a:rPr lang="sr-Cyrl-BA" sz="1600" dirty="0">
                <a:latin typeface="Courier New" pitchFamily="49" charset="0"/>
                <a:cs typeface="Courier New" pitchFamily="49" charset="0"/>
              </a:rPr>
              <a:t>  Јелена Добријевић</a:t>
            </a:r>
            <a:r>
              <a:rPr lang="sr-Latn-BA" sz="1600" dirty="0">
                <a:latin typeface="Courier New" pitchFamily="49" charset="0"/>
                <a:cs typeface="Courier New" pitchFamily="49" charset="0"/>
              </a:rPr>
              <a:t>  IV2</a:t>
            </a:r>
            <a:r>
              <a:rPr lang="sr-Cyrl-BA" sz="1600" dirty="0">
                <a:latin typeface="Courier New" pitchFamily="49" charset="0"/>
                <a:cs typeface="Courier New" pitchFamily="49" charset="0"/>
              </a:rPr>
              <a:t>   ментор: мр Сања Ђурић, проф.</a:t>
            </a:r>
          </a:p>
          <a:p>
            <a:pPr>
              <a:buNone/>
            </a:pPr>
            <a:r>
              <a:rPr lang="sr-Cyrl-BA" sz="1600" dirty="0">
                <a:latin typeface="Courier New" pitchFamily="49" charset="0"/>
                <a:cs typeface="Courier New" pitchFamily="49" charset="0"/>
              </a:rPr>
              <a:t>  Милош Кезија      </a:t>
            </a:r>
          </a:p>
          <a:p>
            <a:pPr>
              <a:buNone/>
            </a:pPr>
            <a:r>
              <a:rPr lang="sr-Cyrl-BA" sz="1600" dirty="0">
                <a:latin typeface="Courier New" pitchFamily="49" charset="0"/>
                <a:cs typeface="Courier New" pitchFamily="49" charset="0"/>
              </a:rPr>
              <a:t>  Маја Вадић </a:t>
            </a:r>
          </a:p>
          <a:p>
            <a:pPr algn="ctr">
              <a:buNone/>
            </a:pPr>
            <a:endParaRPr lang="sr-Cyrl-BA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745</Words>
  <Application>Microsoft Office PowerPoint</Application>
  <PresentationFormat>Пројекција на екрану (4:3)</PresentationFormat>
  <Paragraphs>187</Paragraphs>
  <Slides>8</Slides>
  <Notes>4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Office Theme</vt:lpstr>
      <vt:lpstr> Милан Ракић (поезија)</vt:lpstr>
      <vt:lpstr>Милан Ракић</vt:lpstr>
      <vt:lpstr>Књижевни рад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Јелена</dc:creator>
  <cp:lastModifiedBy>Sanja D</cp:lastModifiedBy>
  <cp:revision>43</cp:revision>
  <dcterms:created xsi:type="dcterms:W3CDTF">2021-04-23T08:26:42Z</dcterms:created>
  <dcterms:modified xsi:type="dcterms:W3CDTF">2021-04-27T21:11:59Z</dcterms:modified>
</cp:coreProperties>
</file>