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100B1-3C4C-4C7A-8137-54287EEFE741}" type="datetimeFigureOut">
              <a:rPr lang="sr-Latn-RS" smtClean="0"/>
              <a:t>10.4.2020.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90D5F-E8DF-41CC-B55C-67087B780AD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6218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90D5F-E8DF-41CC-B55C-67087B780ADD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537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BC5188E-DA3D-4CD0-AC67-701B434411BB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50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AB07-F3DA-47F3-894C-1ADE8628B575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968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46A0-85E0-4B84-AF24-91149CFE06A2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9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6914-ECFD-4550-B7A7-2A3DA20C8FCE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5324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8889-6D12-4695-B2EA-E88E4589D266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A82C-615C-4E4B-9AF0-DD2AEFBC13BB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9165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E9DC-8BB7-436E-AECC-D9988A61F05F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590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1741F-2698-49DB-AA63-64FE9EFABF24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2841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DF1E-FAE7-409B-82F4-75CDAACFBD76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348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C8F3-4B40-4DD6-97EE-01AE8A378106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974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A4E60-79E4-4ED5-965D-ACFCFF85BA1F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4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497AC76-A223-4B9E-BFA2-8134401112D5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88CEB59-9058-42AB-86FA-BE4E6D0E9068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3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Пренос значења заснован на уочавању сличности између два појма, добијен поређењем, при чему се </a:t>
            </a:r>
            <a:r>
              <a:rPr lang="sr-Cyrl-RS" sz="16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 појма који се пореди </a:t>
            </a:r>
            <a:r>
              <a:rPr lang="sr-Cyrl-R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изриче, као што се не изриче ни </a:t>
            </a:r>
            <a:r>
              <a:rPr lang="sr-Cyrl-RS" sz="16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конструкција поређења </a:t>
            </a:r>
            <a:r>
              <a:rPr lang="sr-Cyrl-R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назива с</a:t>
            </a:r>
            <a:r>
              <a:rPr lang="sr-Latn-R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sr-Cyrl-RS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 (грч. </a:t>
            </a:r>
            <a:r>
              <a:rPr lang="sr-Latn-RS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sr-Latn-RS" sz="1600" b="1" u="sng" dirty="0" smtClean="0">
                <a:solidFill>
                  <a:srgbClr val="C00000"/>
                </a:solidFill>
              </a:rPr>
              <a:t>á</a:t>
            </a:r>
            <a:r>
              <a:rPr lang="sr-Latn-RS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RS" sz="16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Лексема</a:t>
            </a:r>
            <a:r>
              <a:rPr lang="sr-Cyrl-R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која означава непоменути појам, на који се мисли, кажемо да има </a:t>
            </a:r>
            <a:r>
              <a:rPr lang="sr-Cyrl-R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метафорско(пренесено) значење.</a:t>
            </a:r>
            <a:endParaRPr lang="sr-Latn-R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217062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412" y="723900"/>
            <a:ext cx="2466975" cy="1847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5900" y="234162"/>
            <a:ext cx="317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МЕТАФОРА И МЕТОНИМИЈА </a:t>
            </a:r>
            <a:r>
              <a:rPr lang="sr-Latn-RS" b="1" dirty="0" smtClean="0"/>
              <a:t> </a:t>
            </a:r>
            <a:r>
              <a:rPr lang="sr-Cyrl-RS" b="1" dirty="0" smtClean="0"/>
              <a:t>     </a:t>
            </a:r>
            <a:r>
              <a:rPr lang="sr-Latn-RS" b="1" dirty="0" smtClean="0"/>
              <a:t>       (</a:t>
            </a:r>
            <a:r>
              <a:rPr lang="sr-Latn-RS" sz="1200" b="1" dirty="0" smtClean="0"/>
              <a:t>74</a:t>
            </a:r>
            <a:r>
              <a:rPr lang="sr-Cyrl-RS" sz="1200" b="1" dirty="0"/>
              <a:t>-</a:t>
            </a:r>
            <a:r>
              <a:rPr lang="sr-Cyrl-RS" sz="1200" b="1" dirty="0" smtClean="0"/>
              <a:t>75</a:t>
            </a:r>
            <a:r>
              <a:rPr lang="sr-Latn-RS" sz="1200" b="1" dirty="0" smtClean="0"/>
              <a:t>.</a:t>
            </a:r>
            <a:r>
              <a:rPr lang="sr-Latn-RS" b="1" dirty="0" smtClean="0"/>
              <a:t> </a:t>
            </a:r>
            <a:r>
              <a:rPr lang="sr-Cyrl-RS" b="1" dirty="0" smtClean="0"/>
              <a:t>час</a:t>
            </a:r>
            <a:r>
              <a:rPr lang="sr-Latn-RS" b="1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599" y="723900"/>
            <a:ext cx="52324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u="sng" dirty="0" smtClean="0"/>
              <a:t>Метафора</a:t>
            </a:r>
            <a:r>
              <a:rPr lang="sr-Cyrl-RS" sz="2000" dirty="0" smtClean="0"/>
              <a:t> се запажа у опису појаве да једна </a:t>
            </a:r>
            <a:r>
              <a:rPr lang="sr-Cyrl-RS" sz="2000" dirty="0" err="1" smtClean="0"/>
              <a:t>ријеч</a:t>
            </a:r>
            <a:r>
              <a:rPr lang="sr-Cyrl-RS" sz="2000" dirty="0" smtClean="0"/>
              <a:t> има више значења, јер је основана на уочавању сличности међу предметима, односно </a:t>
            </a:r>
            <a:r>
              <a:rPr lang="sr-Cyrl-RS" sz="2000" dirty="0"/>
              <a:t>п</a:t>
            </a:r>
            <a:r>
              <a:rPr lang="sr-Cyrl-RS" sz="2000" dirty="0" smtClean="0"/>
              <a:t>ојавама.</a:t>
            </a:r>
            <a:endParaRPr lang="sr-Latn-R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23000" y="863600"/>
            <a:ext cx="2654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err="1" smtClean="0"/>
              <a:t>Ријеч</a:t>
            </a:r>
            <a:r>
              <a:rPr lang="sr-Cyrl-RS" sz="2000" dirty="0" smtClean="0"/>
              <a:t> – </a:t>
            </a:r>
            <a:r>
              <a:rPr lang="sr-Cyrl-RS" sz="2000" b="1" i="1" dirty="0" smtClean="0"/>
              <a:t>корито</a:t>
            </a:r>
            <a:r>
              <a:rPr lang="sr-Cyrl-RS" sz="2000" dirty="0" smtClean="0"/>
              <a:t>.</a:t>
            </a:r>
          </a:p>
          <a:p>
            <a:r>
              <a:rPr lang="sr-Cyrl-RS" sz="2000" dirty="0" smtClean="0"/>
              <a:t>Основно значење је „подужи суд начињен од дрвета, метала или бетона за прање рубља, храњење стоке….“</a:t>
            </a:r>
            <a:endParaRPr lang="sr-Latn-R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2599" y="2032000"/>
            <a:ext cx="5475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У реченици: „ </a:t>
            </a:r>
            <a:r>
              <a:rPr lang="sr-Cyrl-RS" b="1" dirty="0" smtClean="0"/>
              <a:t>Брод</a:t>
            </a:r>
            <a:r>
              <a:rPr lang="sr-Cyrl-RS" dirty="0" smtClean="0"/>
              <a:t> је у млазевима пропуштао воду у своје старо и зарђало </a:t>
            </a:r>
            <a:r>
              <a:rPr lang="sr-Cyrl-RS" b="1" dirty="0" smtClean="0"/>
              <a:t>корито</a:t>
            </a:r>
            <a:r>
              <a:rPr lang="sr-Cyrl-RS" dirty="0" smtClean="0"/>
              <a:t>“. Корито, у овој реченици, означава </a:t>
            </a:r>
            <a:r>
              <a:rPr lang="sr-Cyrl-RS" b="1" dirty="0" smtClean="0"/>
              <a:t>труп, носећи </a:t>
            </a:r>
            <a:r>
              <a:rPr lang="sr-Cyrl-RS" b="1" dirty="0" err="1" smtClean="0"/>
              <a:t>дио</a:t>
            </a:r>
            <a:r>
              <a:rPr lang="sr-Cyrl-RS" b="1" dirty="0" smtClean="0"/>
              <a:t>, конструкцију. </a:t>
            </a:r>
            <a:r>
              <a:rPr lang="sr-Cyrl-RS" dirty="0" smtClean="0"/>
              <a:t>Сличност је дата по облику (сличан кориту).  </a:t>
            </a:r>
            <a:r>
              <a:rPr lang="sr-Cyrl-RS" dirty="0" err="1"/>
              <a:t>О</a:t>
            </a:r>
            <a:r>
              <a:rPr lang="sr-Cyrl-RS" dirty="0" err="1" smtClean="0"/>
              <a:t>вдје</a:t>
            </a:r>
            <a:r>
              <a:rPr lang="sr-Cyrl-RS" dirty="0" smtClean="0"/>
              <a:t> видимо </a:t>
            </a:r>
            <a:r>
              <a:rPr lang="sr-Cyrl-RS" dirty="0" err="1" smtClean="0"/>
              <a:t>полисемичност</a:t>
            </a:r>
            <a:r>
              <a:rPr lang="sr-Cyrl-RS" dirty="0" smtClean="0"/>
              <a:t>.</a:t>
            </a:r>
            <a:endParaRPr lang="sr-Cyrl-RS" b="1" dirty="0" smtClean="0"/>
          </a:p>
          <a:p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C08C-8DDE-4428-9FE8-8A3DFF71FE02}" type="datetime1">
              <a:rPr lang="sr-Latn-RS" sz="1100" smtClean="0"/>
              <a:t>10.4.2020.</a:t>
            </a:fld>
            <a:r>
              <a:rPr lang="sr-Cyrl-RS" sz="1100" dirty="0" smtClean="0"/>
              <a:t> год.</a:t>
            </a:r>
            <a:endParaRPr lang="sr-Latn-RS" sz="11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z="1100" i="1" dirty="0" smtClean="0">
                <a:solidFill>
                  <a:srgbClr val="FF0000"/>
                </a:solidFill>
              </a:rPr>
              <a:t>Мр Сања Ђурић, проф.</a:t>
            </a:r>
            <a:endParaRPr lang="sr-Latn-RS" sz="11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1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Именица, која означава оруђе узима се да означи особе, које се служе тим оруђем: „кад устане кука и мотика“….људи , који користе оруђе.</a:t>
            </a:r>
            <a:b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именица, 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означава </a:t>
            </a:r>
            <a:r>
              <a:rPr lang="sr-Cyrl-R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дио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цјелине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узима се да означава </a:t>
            </a:r>
            <a:r>
              <a:rPr lang="sr-Cyrl-R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цјелину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….нпр. имати кров над главом….“кућу“.</a:t>
            </a:r>
            <a:b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-Именица, која означава установу узима се да означи људе из те 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 - 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 Цијела школа га воли….“ сви људи из школе“.</a:t>
            </a:r>
            <a:b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-Именица, која означава насељено </a:t>
            </a:r>
            <a:r>
              <a:rPr lang="sr-Cyrl-R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мјесто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узима се да означи становнике тог </a:t>
            </a:r>
            <a:r>
              <a:rPr lang="sr-Cyrl-R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мјеста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...Бањалука је изашла на улице…..“становници </a:t>
            </a:r>
            <a:r>
              <a:rPr lang="sr-Cyrl-R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бањалуке</a:t>
            </a:r>
            <a:r>
              <a:rPr lang="sr-Cyrl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 изашли на улице“. </a:t>
            </a:r>
            <a:endParaRPr lang="sr-Latn-R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синегдоха (грч. </a:t>
            </a:r>
            <a:r>
              <a:rPr lang="sr-Latn-RS" dirty="0" smtClean="0"/>
              <a:t>synekdodoch=</a:t>
            </a:r>
            <a:r>
              <a:rPr lang="sr-Cyrl-RS" dirty="0" smtClean="0"/>
              <a:t>заједничко узимање</a:t>
            </a:r>
            <a:r>
              <a:rPr lang="sr-Latn-RS" dirty="0" smtClean="0"/>
              <a:t>)=</a:t>
            </a:r>
            <a:r>
              <a:rPr lang="sr-Cyrl-RS" dirty="0" smtClean="0"/>
              <a:t>појава употребе </a:t>
            </a:r>
            <a:r>
              <a:rPr lang="sr-Cyrl-RS" dirty="0" err="1" smtClean="0"/>
              <a:t>дијела</a:t>
            </a:r>
            <a:r>
              <a:rPr lang="sr-Cyrl-RS" dirty="0" smtClean="0"/>
              <a:t> неке </a:t>
            </a:r>
            <a:r>
              <a:rPr lang="sr-Cyrl-RS" dirty="0" err="1" smtClean="0"/>
              <a:t>цјелине</a:t>
            </a:r>
            <a:r>
              <a:rPr lang="sr-Cyrl-RS" dirty="0" smtClean="0"/>
              <a:t> за означавање дате </a:t>
            </a:r>
            <a:r>
              <a:rPr lang="sr-Cyrl-RS" dirty="0" err="1" smtClean="0"/>
              <a:t>цјелине</a:t>
            </a:r>
            <a:r>
              <a:rPr lang="sr-Cyrl-RS" dirty="0" smtClean="0"/>
              <a:t>….имати кров – „имати кућу“.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188E-DA3D-4CD0-AC67-701B434411BB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TextBox 5"/>
          <p:cNvSpPr txBox="1"/>
          <p:nvPr/>
        </p:nvSpPr>
        <p:spPr>
          <a:xfrm>
            <a:off x="457200" y="0"/>
            <a:ext cx="104775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u="sng" dirty="0" smtClean="0"/>
              <a:t>МЕТОНИМИЈА (грч. </a:t>
            </a:r>
            <a:r>
              <a:rPr lang="sr-Latn-RS" u="sng" dirty="0"/>
              <a:t>m</a:t>
            </a:r>
            <a:r>
              <a:rPr lang="sr-Latn-RS" u="sng" dirty="0" smtClean="0"/>
              <a:t>etonymia –</a:t>
            </a:r>
            <a:r>
              <a:rPr lang="sr-Cyrl-RS" u="sng" dirty="0" smtClean="0"/>
              <a:t> </a:t>
            </a:r>
            <a:r>
              <a:rPr lang="sr-Cyrl-RS" u="sng" dirty="0" err="1" smtClean="0"/>
              <a:t>замјена</a:t>
            </a:r>
            <a:r>
              <a:rPr lang="sr-Cyrl-RS" u="sng" dirty="0" smtClean="0"/>
              <a:t> имена)</a:t>
            </a:r>
          </a:p>
          <a:p>
            <a:r>
              <a:rPr lang="sr-Cyrl-RS" dirty="0" err="1" smtClean="0"/>
              <a:t>Замјена</a:t>
            </a:r>
            <a:r>
              <a:rPr lang="sr-Cyrl-RS" dirty="0" smtClean="0"/>
              <a:t> једне лексеме другом лексемом с којом има логичку везу.</a:t>
            </a:r>
          </a:p>
          <a:p>
            <a:endParaRPr lang="sr-Cyrl-RS" dirty="0" smtClean="0"/>
          </a:p>
          <a:p>
            <a:r>
              <a:rPr lang="sr-Cyrl-RS" dirty="0" smtClean="0"/>
              <a:t>Пазите!        кипи                         лонац….</a:t>
            </a:r>
          </a:p>
          <a:p>
            <a:endParaRPr lang="sr-Cyrl-RS" dirty="0" smtClean="0"/>
          </a:p>
          <a:p>
            <a:r>
              <a:rPr lang="sr-Cyrl-RS" dirty="0" smtClean="0"/>
              <a:t>Пазите!       „кипи“                „</a:t>
            </a:r>
            <a:r>
              <a:rPr lang="sr-Cyrl-RS" dirty="0" err="1" smtClean="0"/>
              <a:t>млијеко</a:t>
            </a:r>
            <a:r>
              <a:rPr lang="sr-Cyrl-RS" dirty="0" smtClean="0"/>
              <a:t>“  „у лонцу“ </a:t>
            </a:r>
          </a:p>
          <a:p>
            <a:r>
              <a:rPr lang="sr-Cyrl-RS" dirty="0" smtClean="0"/>
              <a:t>  </a:t>
            </a:r>
          </a:p>
          <a:p>
            <a:r>
              <a:rPr lang="sr-Cyrl-RS" dirty="0" smtClean="0"/>
              <a:t>Метонимијски пренос: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Именица, која означава средство узима да означи радњу, која се тим средством врши: Он живи од својих руку=„ Он живи радећи својим рукама “.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Именица, која означава суд узима се да означи његов садржај: Поједе по који тањир и попије коју чашицу, па оде= „ …(тањир) јела, чашицу (пића);</a:t>
            </a:r>
            <a:endParaRPr lang="sr-Latn-RS" dirty="0" smtClean="0"/>
          </a:p>
          <a:p>
            <a:pPr marL="285750" indent="-285750">
              <a:buFontTx/>
              <a:buChar char="-"/>
            </a:pPr>
            <a:r>
              <a:rPr lang="sr-Cyrl-RS" dirty="0" smtClean="0"/>
              <a:t>Именица која означава материју узима се да означи предмет, који је од ње направљен: „Купили су сребро за трпезарију=„….(од сребра) прибор за јело“</a:t>
            </a:r>
          </a:p>
          <a:p>
            <a:pPr marL="285750" indent="-285750">
              <a:buFontTx/>
              <a:buChar char="-"/>
            </a:pPr>
            <a:r>
              <a:rPr lang="sr-Cyrl-RS" dirty="0" smtClean="0"/>
              <a:t>Глаголска именица, која означава радњу узима се да означи </a:t>
            </a:r>
            <a:r>
              <a:rPr lang="sr-Cyrl-RS" dirty="0" err="1" smtClean="0"/>
              <a:t>мјесто</a:t>
            </a:r>
            <a:r>
              <a:rPr lang="sr-Cyrl-RS" dirty="0" smtClean="0"/>
              <a:t>, </a:t>
            </a:r>
            <a:r>
              <a:rPr lang="sr-Cyrl-RS" dirty="0" err="1" smtClean="0"/>
              <a:t>вријеме</a:t>
            </a:r>
            <a:r>
              <a:rPr lang="sr-Cyrl-RS" dirty="0" smtClean="0"/>
              <a:t>, резултат вршења радње: Наћи ћемо се код улаза у позориште…</a:t>
            </a:r>
          </a:p>
          <a:p>
            <a:pPr marL="285750" indent="-285750">
              <a:buFontTx/>
              <a:buChar char="-"/>
            </a:pPr>
            <a:endParaRPr lang="sr-Cyrl-RS" dirty="0" smtClean="0"/>
          </a:p>
          <a:p>
            <a:pPr marL="285750" indent="-285750">
              <a:buFontTx/>
              <a:buChar char="-"/>
            </a:pPr>
            <a:endParaRPr lang="sr-Cyrl-RS" dirty="0" smtClean="0"/>
          </a:p>
          <a:p>
            <a:r>
              <a:rPr lang="sr-Cyrl-RS" dirty="0" smtClean="0"/>
              <a:t> -</a:t>
            </a:r>
            <a:endParaRPr lang="sr-Latn-R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1676" y="990600"/>
            <a:ext cx="17780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17049" y="946150"/>
            <a:ext cx="13970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/>
        </p:nvSpPr>
        <p:spPr>
          <a:xfrm>
            <a:off x="3736202" y="1320800"/>
            <a:ext cx="901700" cy="203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790576" y="1333500"/>
            <a:ext cx="177800" cy="88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>
            <a:off x="1948148" y="1333500"/>
            <a:ext cx="139700" cy="88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914773" y="1101823"/>
            <a:ext cx="103718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99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400" dirty="0" smtClean="0"/>
              <a:t>„Још </a:t>
            </a:r>
            <a:r>
              <a:rPr lang="sr-Cyrl-RS" sz="2400" i="1" dirty="0" smtClean="0">
                <a:solidFill>
                  <a:srgbClr val="7030A0"/>
                </a:solidFill>
              </a:rPr>
              <a:t>бакрено</a:t>
            </a:r>
            <a:r>
              <a:rPr lang="sr-Cyrl-RS" sz="2400" dirty="0" smtClean="0"/>
              <a:t> небо </a:t>
            </a:r>
            <a:r>
              <a:rPr lang="sr-Cyrl-RS" sz="2400" i="1" dirty="0" smtClean="0">
                <a:solidFill>
                  <a:srgbClr val="7030A0"/>
                </a:solidFill>
              </a:rPr>
              <a:t>распаљено</a:t>
            </a:r>
            <a:r>
              <a:rPr lang="sr-Cyrl-RS" sz="2400" dirty="0" smtClean="0"/>
              <a:t> сија, и </a:t>
            </a:r>
            <a:r>
              <a:rPr lang="sr-Cyrl-RS" sz="2400" i="1" dirty="0" smtClean="0">
                <a:solidFill>
                  <a:srgbClr val="7030A0"/>
                </a:solidFill>
              </a:rPr>
              <a:t>црвени</a:t>
            </a:r>
            <a:r>
              <a:rPr lang="sr-Cyrl-RS" sz="2400" dirty="0" smtClean="0"/>
              <a:t> река од вечерњег </a:t>
            </a:r>
            <a:r>
              <a:rPr lang="sr-Cyrl-RS" sz="2400" i="1" dirty="0" smtClean="0">
                <a:solidFill>
                  <a:srgbClr val="7030A0"/>
                </a:solidFill>
              </a:rPr>
              <a:t>жара</a:t>
            </a:r>
            <a:r>
              <a:rPr lang="sr-Cyrl-RS" sz="2400" dirty="0" smtClean="0"/>
              <a:t>;</a:t>
            </a:r>
            <a:br>
              <a:rPr lang="sr-Cyrl-RS" sz="2400" dirty="0" smtClean="0"/>
            </a:br>
            <a:r>
              <a:rPr lang="sr-Cyrl-RS" sz="2400" dirty="0" smtClean="0"/>
              <a:t>још </a:t>
            </a:r>
            <a:r>
              <a:rPr lang="sr-Cyrl-RS" sz="2400" i="1" dirty="0" smtClean="0">
                <a:solidFill>
                  <a:srgbClr val="7030A0"/>
                </a:solidFill>
              </a:rPr>
              <a:t>подмукли</a:t>
            </a:r>
            <a:r>
              <a:rPr lang="sr-Cyrl-RS" sz="2400" dirty="0" smtClean="0"/>
              <a:t> пожар као да избија</a:t>
            </a:r>
            <a:br>
              <a:rPr lang="sr-Cyrl-RS" sz="2400" dirty="0" smtClean="0"/>
            </a:br>
            <a:r>
              <a:rPr lang="sr-Cyrl-RS" sz="2400" dirty="0" smtClean="0"/>
              <a:t>из </a:t>
            </a:r>
            <a:r>
              <a:rPr lang="sr-Cyrl-RS" sz="2400" i="1" dirty="0" smtClean="0">
                <a:solidFill>
                  <a:srgbClr val="7030A0"/>
                </a:solidFill>
              </a:rPr>
              <a:t>црне</a:t>
            </a:r>
            <a:r>
              <a:rPr lang="sr-Cyrl-RS" sz="2400" dirty="0" smtClean="0"/>
              <a:t> шуме старих четинара…“</a:t>
            </a:r>
            <a:br>
              <a:rPr lang="sr-Cyrl-RS" sz="2400" dirty="0" smtClean="0"/>
            </a:br>
            <a:r>
              <a:rPr lang="sr-Cyrl-RS" sz="2400" dirty="0" smtClean="0"/>
              <a:t>(</a:t>
            </a:r>
            <a:r>
              <a:rPr lang="sr-Cyrl-RS" sz="2400" dirty="0" err="1" smtClean="0"/>
              <a:t>јован</a:t>
            </a:r>
            <a:r>
              <a:rPr lang="sr-Cyrl-RS" sz="2400" dirty="0" smtClean="0"/>
              <a:t> </a:t>
            </a:r>
            <a:r>
              <a:rPr lang="sr-Cyrl-RS" sz="2400" dirty="0" err="1" smtClean="0"/>
              <a:t>дучић</a:t>
            </a:r>
            <a:r>
              <a:rPr lang="sr-Cyrl-RS" sz="2400" dirty="0" smtClean="0"/>
              <a:t>) </a:t>
            </a:r>
            <a:endParaRPr lang="sr-Latn-R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6600" y="4633493"/>
            <a:ext cx="3746500" cy="1463040"/>
          </a:xfrm>
        </p:spPr>
        <p:txBody>
          <a:bodyPr>
            <a:noAutofit/>
          </a:bodyPr>
          <a:lstStyle/>
          <a:p>
            <a:r>
              <a:rPr lang="sr-Cyrl-RS" sz="1600" i="1" dirty="0" smtClean="0">
                <a:solidFill>
                  <a:srgbClr val="FF0000"/>
                </a:solidFill>
              </a:rPr>
              <a:t>Живи </a:t>
            </a:r>
            <a:r>
              <a:rPr lang="sr-Cyrl-RS" sz="1600" dirty="0" err="1" smtClean="0"/>
              <a:t>пијесак</a:t>
            </a:r>
            <a:r>
              <a:rPr lang="sr-Cyrl-RS" sz="1600" dirty="0" smtClean="0"/>
              <a:t>; </a:t>
            </a:r>
            <a:r>
              <a:rPr lang="sr-Cyrl-RS" sz="1600" i="1" dirty="0" smtClean="0">
                <a:solidFill>
                  <a:srgbClr val="FF0000"/>
                </a:solidFill>
              </a:rPr>
              <a:t>живо</a:t>
            </a:r>
            <a:r>
              <a:rPr lang="sr-Cyrl-RS" sz="1600" dirty="0" smtClean="0"/>
              <a:t> сребро;</a:t>
            </a:r>
          </a:p>
          <a:p>
            <a:r>
              <a:rPr lang="sr-Cyrl-RS" sz="1600" i="1" dirty="0" smtClean="0">
                <a:solidFill>
                  <a:srgbClr val="FF0000"/>
                </a:solidFill>
              </a:rPr>
              <a:t>Живо</a:t>
            </a:r>
            <a:r>
              <a:rPr lang="sr-Cyrl-RS" sz="1600" dirty="0" smtClean="0"/>
              <a:t> дијете (немирно);  </a:t>
            </a:r>
            <a:r>
              <a:rPr lang="sr-Cyrl-RS" sz="1600" i="1" dirty="0" smtClean="0">
                <a:solidFill>
                  <a:srgbClr val="FF0000"/>
                </a:solidFill>
              </a:rPr>
              <a:t>Жив</a:t>
            </a:r>
            <a:r>
              <a:rPr lang="sr-Cyrl-RS" sz="1600" dirty="0" smtClean="0"/>
              <a:t> дух;</a:t>
            </a:r>
          </a:p>
          <a:p>
            <a:r>
              <a:rPr lang="sr-Cyrl-RS" sz="1600" i="1" dirty="0" smtClean="0">
                <a:solidFill>
                  <a:srgbClr val="FF0000"/>
                </a:solidFill>
              </a:rPr>
              <a:t>Живо</a:t>
            </a:r>
            <a:r>
              <a:rPr lang="sr-Cyrl-RS" sz="1600" dirty="0" smtClean="0"/>
              <a:t> интересовање;  </a:t>
            </a:r>
            <a:r>
              <a:rPr lang="sr-Cyrl-RS" sz="1600" i="1" dirty="0" smtClean="0">
                <a:solidFill>
                  <a:srgbClr val="FF0000"/>
                </a:solidFill>
              </a:rPr>
              <a:t>Ведро</a:t>
            </a:r>
            <a:r>
              <a:rPr lang="sr-Cyrl-RS" sz="1600" dirty="0" smtClean="0"/>
              <a:t> чело;</a:t>
            </a:r>
          </a:p>
          <a:p>
            <a:r>
              <a:rPr lang="sr-Cyrl-RS" sz="1600" i="1" dirty="0" smtClean="0">
                <a:solidFill>
                  <a:srgbClr val="FF0000"/>
                </a:solidFill>
              </a:rPr>
              <a:t>Ведро</a:t>
            </a:r>
            <a:r>
              <a:rPr lang="sr-Cyrl-RS" sz="1600" dirty="0" smtClean="0"/>
              <a:t> расположење;</a:t>
            </a:r>
          </a:p>
          <a:p>
            <a:r>
              <a:rPr lang="sr-Cyrl-RS" sz="1600" i="1" dirty="0" smtClean="0">
                <a:solidFill>
                  <a:srgbClr val="FF0000"/>
                </a:solidFill>
              </a:rPr>
              <a:t>Горак</a:t>
            </a:r>
            <a:r>
              <a:rPr lang="sr-Cyrl-RS" sz="1600" dirty="0" smtClean="0"/>
              <a:t> живот; </a:t>
            </a:r>
            <a:r>
              <a:rPr lang="sr-Cyrl-RS" sz="1600" i="1" dirty="0" smtClean="0"/>
              <a:t>горка</a:t>
            </a:r>
            <a:r>
              <a:rPr lang="sr-Cyrl-RS" sz="1600" dirty="0" smtClean="0"/>
              <a:t> лаж….</a:t>
            </a:r>
            <a:endParaRPr lang="sr-Latn-R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188E-DA3D-4CD0-AC67-701B434411BB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TextBox 5"/>
          <p:cNvSpPr txBox="1"/>
          <p:nvPr/>
        </p:nvSpPr>
        <p:spPr>
          <a:xfrm>
            <a:off x="1193800" y="520700"/>
            <a:ext cx="613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/>
              <a:t>Лексеме у свакодневном говору</a:t>
            </a:r>
            <a:r>
              <a:rPr lang="sr-Cyrl-RS" dirty="0" smtClean="0"/>
              <a:t>:</a:t>
            </a:r>
          </a:p>
          <a:p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1277788" y="1397000"/>
            <a:ext cx="3903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/>
              <a:t>Право значење</a:t>
            </a:r>
            <a:r>
              <a:rPr lang="sr-Cyrl-RS" b="1" dirty="0" smtClean="0"/>
              <a:t>:</a:t>
            </a:r>
          </a:p>
          <a:p>
            <a:r>
              <a:rPr lang="sr-Cyrl-RS" b="1" dirty="0" smtClean="0"/>
              <a:t>(по) јести  </a:t>
            </a:r>
            <a:r>
              <a:rPr lang="sr-Cyrl-RS" dirty="0" err="1" smtClean="0"/>
              <a:t>Дјеца</a:t>
            </a:r>
            <a:r>
              <a:rPr lang="sr-Cyrl-RS" dirty="0" smtClean="0"/>
              <a:t> су </a:t>
            </a:r>
            <a:r>
              <a:rPr lang="sr-Cyrl-RS" b="1" i="1" dirty="0" smtClean="0"/>
              <a:t>појела</a:t>
            </a:r>
            <a:r>
              <a:rPr lang="sr-Cyrl-RS" dirty="0" smtClean="0"/>
              <a:t> </a:t>
            </a:r>
            <a:r>
              <a:rPr lang="sr-Cyrl-RS" dirty="0" err="1" smtClean="0"/>
              <a:t>хљеб</a:t>
            </a:r>
            <a:r>
              <a:rPr lang="sr-Cyrl-RS" dirty="0" smtClean="0"/>
              <a:t>. </a:t>
            </a:r>
          </a:p>
          <a:p>
            <a:r>
              <a:rPr lang="sr-Cyrl-RS" b="1" dirty="0"/>
              <a:t>п</a:t>
            </a:r>
            <a:r>
              <a:rPr lang="sr-Cyrl-RS" b="1" dirty="0" smtClean="0"/>
              <a:t>ити          </a:t>
            </a:r>
            <a:r>
              <a:rPr lang="sr-Cyrl-RS" dirty="0" smtClean="0"/>
              <a:t>Жедни људи </a:t>
            </a:r>
            <a:r>
              <a:rPr lang="sr-Cyrl-RS" b="1" i="1" dirty="0" smtClean="0"/>
              <a:t>пију</a:t>
            </a:r>
            <a:r>
              <a:rPr lang="sr-Cyrl-RS" dirty="0" smtClean="0"/>
              <a:t> воду.</a:t>
            </a:r>
          </a:p>
          <a:p>
            <a:r>
              <a:rPr lang="sr-Cyrl-RS" b="1" dirty="0"/>
              <a:t>з</a:t>
            </a:r>
            <a:r>
              <a:rPr lang="sr-Cyrl-RS" b="1" dirty="0" smtClean="0"/>
              <a:t>уб            </a:t>
            </a:r>
            <a:r>
              <a:rPr lang="sr-Cyrl-RS" dirty="0" smtClean="0"/>
              <a:t>Боли га </a:t>
            </a:r>
            <a:r>
              <a:rPr lang="sr-Cyrl-RS" b="1" i="1" dirty="0" smtClean="0"/>
              <a:t>зуб</a:t>
            </a:r>
            <a:r>
              <a:rPr lang="sr-Cyrl-RS" dirty="0" smtClean="0"/>
              <a:t>.</a:t>
            </a:r>
          </a:p>
          <a:p>
            <a:r>
              <a:rPr lang="sr-Cyrl-RS" b="1" dirty="0"/>
              <a:t>з</a:t>
            </a:r>
            <a:r>
              <a:rPr lang="sr-Cyrl-RS" b="1" dirty="0" smtClean="0"/>
              <a:t>глоб        </a:t>
            </a:r>
            <a:r>
              <a:rPr lang="sr-Cyrl-RS" dirty="0" smtClean="0"/>
              <a:t>Ишчашио је </a:t>
            </a:r>
            <a:r>
              <a:rPr lang="sr-Cyrl-RS" b="1" i="1" dirty="0" smtClean="0"/>
              <a:t>зглоб</a:t>
            </a:r>
            <a:r>
              <a:rPr lang="sr-Cyrl-RS" dirty="0" smtClean="0"/>
              <a:t>.</a:t>
            </a:r>
          </a:p>
          <a:p>
            <a:r>
              <a:rPr lang="sr-Cyrl-RS" b="1" dirty="0"/>
              <a:t>г</a:t>
            </a:r>
            <a:r>
              <a:rPr lang="sr-Cyrl-RS" b="1" dirty="0" smtClean="0"/>
              <a:t>ристи      </a:t>
            </a:r>
            <a:r>
              <a:rPr lang="sr-Cyrl-RS" dirty="0" smtClean="0"/>
              <a:t>Пас </a:t>
            </a:r>
            <a:r>
              <a:rPr lang="sr-Cyrl-RS" b="1" i="1" dirty="0" smtClean="0"/>
              <a:t>гризе</a:t>
            </a:r>
            <a:r>
              <a:rPr lang="sr-Cyrl-RS" dirty="0" smtClean="0"/>
              <a:t> кост.</a:t>
            </a:r>
          </a:p>
          <a:p>
            <a:r>
              <a:rPr lang="sr-Cyrl-RS" b="1" dirty="0"/>
              <a:t>б</a:t>
            </a:r>
            <a:r>
              <a:rPr lang="sr-Cyrl-RS" b="1" dirty="0" smtClean="0"/>
              <a:t>акрен     </a:t>
            </a:r>
            <a:r>
              <a:rPr lang="sr-Cyrl-RS" dirty="0" smtClean="0"/>
              <a:t>Купили смо </a:t>
            </a:r>
            <a:r>
              <a:rPr lang="sr-Cyrl-RS" b="1" i="1" dirty="0" smtClean="0"/>
              <a:t>бакрену</a:t>
            </a:r>
            <a:r>
              <a:rPr lang="sr-Cyrl-RS" dirty="0" smtClean="0"/>
              <a:t>                </a:t>
            </a:r>
            <a:endParaRPr lang="sr-Cyrl-RS" b="1" dirty="0" smtClean="0"/>
          </a:p>
          <a:p>
            <a:r>
              <a:rPr lang="sr-Cyrl-RS" b="1" dirty="0" smtClean="0"/>
              <a:t>                    </a:t>
            </a:r>
            <a:r>
              <a:rPr lang="sr-Cyrl-RS" dirty="0" smtClean="0"/>
              <a:t>џезву.</a:t>
            </a:r>
          </a:p>
          <a:p>
            <a:r>
              <a:rPr lang="sr-Cyrl-RS" b="1" dirty="0"/>
              <a:t>з</a:t>
            </a:r>
            <a:r>
              <a:rPr lang="sr-Cyrl-RS" b="1" dirty="0" smtClean="0"/>
              <a:t>латан       </a:t>
            </a:r>
            <a:r>
              <a:rPr lang="sr-Cyrl-RS" dirty="0" smtClean="0"/>
              <a:t>Он има </a:t>
            </a:r>
            <a:r>
              <a:rPr lang="sr-Cyrl-RS" b="1" i="1" dirty="0" smtClean="0"/>
              <a:t>златан</a:t>
            </a:r>
            <a:r>
              <a:rPr lang="sr-Cyrl-RS" dirty="0" smtClean="0"/>
              <a:t> сат.</a:t>
            </a:r>
            <a:endParaRPr lang="sr-Latn-R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65800" y="1397000"/>
            <a:ext cx="5524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/>
              <a:t>Пренесено значење</a:t>
            </a:r>
            <a:r>
              <a:rPr lang="sr-Cyrl-RS" dirty="0" smtClean="0"/>
              <a:t>:</a:t>
            </a:r>
          </a:p>
          <a:p>
            <a:r>
              <a:rPr lang="sr-Cyrl-RS" dirty="0" smtClean="0"/>
              <a:t>Рђа је </a:t>
            </a:r>
            <a:r>
              <a:rPr lang="sr-Cyrl-RS" b="1" i="1" dirty="0" smtClean="0"/>
              <a:t>(по)јела </a:t>
            </a:r>
            <a:r>
              <a:rPr lang="sr-Cyrl-RS" dirty="0" smtClean="0"/>
              <a:t>метал.</a:t>
            </a:r>
          </a:p>
          <a:p>
            <a:r>
              <a:rPr lang="sr-Cyrl-RS" dirty="0" smtClean="0"/>
              <a:t>Сува земља </a:t>
            </a:r>
            <a:r>
              <a:rPr lang="sr-Cyrl-RS" b="1" i="1" dirty="0" smtClean="0"/>
              <a:t>пије</a:t>
            </a:r>
            <a:r>
              <a:rPr lang="sr-Cyrl-RS" dirty="0" smtClean="0"/>
              <a:t> воду.</a:t>
            </a:r>
          </a:p>
          <a:p>
            <a:r>
              <a:rPr lang="sr-Cyrl-RS" dirty="0" smtClean="0"/>
              <a:t>На тестери се сломио </a:t>
            </a:r>
            <a:r>
              <a:rPr lang="sr-Cyrl-RS" b="1" i="1" dirty="0" smtClean="0"/>
              <a:t>зуб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Покварио се </a:t>
            </a:r>
            <a:r>
              <a:rPr lang="sr-Cyrl-RS" b="1" i="1" dirty="0" smtClean="0"/>
              <a:t>зглоб</a:t>
            </a:r>
            <a:r>
              <a:rPr lang="sr-Cyrl-RS" dirty="0" smtClean="0"/>
              <a:t> осовине.</a:t>
            </a:r>
          </a:p>
          <a:p>
            <a:r>
              <a:rPr lang="sr-Cyrl-RS" dirty="0" smtClean="0"/>
              <a:t>Мраз </a:t>
            </a:r>
            <a:r>
              <a:rPr lang="sr-Cyrl-RS" b="1" i="1" dirty="0" smtClean="0"/>
              <a:t>гризе</a:t>
            </a:r>
            <a:r>
              <a:rPr lang="sr-Cyrl-RS" dirty="0" smtClean="0"/>
              <a:t> уши.</a:t>
            </a:r>
          </a:p>
          <a:p>
            <a:r>
              <a:rPr lang="sr-Cyrl-RS" dirty="0" smtClean="0"/>
              <a:t>Изнад нас је </a:t>
            </a:r>
            <a:r>
              <a:rPr lang="sr-Cyrl-RS" b="1" i="1" dirty="0" smtClean="0"/>
              <a:t>бакрено</a:t>
            </a:r>
            <a:r>
              <a:rPr lang="sr-Cyrl-RS" dirty="0" smtClean="0"/>
              <a:t> небо (при заласку сунца).</a:t>
            </a:r>
          </a:p>
          <a:p>
            <a:r>
              <a:rPr lang="sr-Cyrl-RS" b="1" i="1" dirty="0" smtClean="0"/>
              <a:t>Златно</a:t>
            </a:r>
            <a:r>
              <a:rPr lang="sr-Cyrl-RS" dirty="0" smtClean="0"/>
              <a:t> класје, сунце, златно дијете.</a:t>
            </a:r>
          </a:p>
          <a:p>
            <a:endParaRPr lang="sr-Cyrl-RS" dirty="0" smtClean="0"/>
          </a:p>
          <a:p>
            <a:endParaRPr lang="sr-Latn-RS" dirty="0"/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3559894" y="1752600"/>
            <a:ext cx="3200400" cy="635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>
            <a:off x="3848100" y="2101807"/>
            <a:ext cx="3479800" cy="127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flipV="1">
            <a:off x="3178270" y="2336800"/>
            <a:ext cx="5051330" cy="508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3733800" y="2561785"/>
            <a:ext cx="3623394" cy="127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flipV="1">
            <a:off x="3035300" y="2870200"/>
            <a:ext cx="3724994" cy="254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>
            <a:off x="3848100" y="3180768"/>
            <a:ext cx="3523741" cy="127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3517900" y="3423437"/>
            <a:ext cx="2781300" cy="323064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26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000"/>
                            </p:stCondLst>
                            <p:childTnLst>
                              <p:par>
                                <p:cTn id="8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0"/>
                            </p:stCondLst>
                            <p:childTnLst>
                              <p:par>
                                <p:cTn id="9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000"/>
                            </p:stCondLst>
                            <p:childTnLst>
                              <p:par>
                                <p:cTn id="98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1800" b="1" dirty="0" smtClean="0"/>
              <a:t>Метафора игра велику улогу у стварању</a:t>
            </a:r>
            <a:br>
              <a:rPr lang="sr-Cyrl-RS" sz="1800" b="1" dirty="0" smtClean="0"/>
            </a:br>
            <a:r>
              <a:rPr lang="sr-Cyrl-RS" sz="1800" b="1" dirty="0" smtClean="0"/>
              <a:t>лексике и њеног богатства</a:t>
            </a:r>
            <a:br>
              <a:rPr lang="sr-Cyrl-RS" sz="1800" b="1" dirty="0" smtClean="0"/>
            </a:br>
            <a:r>
              <a:rPr lang="sr-Cyrl-RS" sz="1800" b="1" dirty="0" smtClean="0"/>
              <a:t>у сваком природном језику, па и у српском.</a:t>
            </a:r>
            <a:endParaRPr lang="sr-Latn-R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ЗАДАТАК: пронаћи изразе са метафорским значењем, у поезији, прози и </a:t>
            </a:r>
            <a:r>
              <a:rPr lang="sr-Cyrl-RS" dirty="0" err="1" smtClean="0"/>
              <a:t>забиљежити</a:t>
            </a:r>
            <a:r>
              <a:rPr lang="sr-Cyrl-RS" dirty="0" smtClean="0"/>
              <a:t> их, па потом пронаћи и њихово значење.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5188E-DA3D-4CD0-AC67-701B434411BB}" type="datetime1">
              <a:rPr lang="sr-Latn-RS" smtClean="0"/>
              <a:t>10.4.2020.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BA" smtClean="0"/>
              <a:t>Мр Сања Ђурић, проф.</a:t>
            </a:r>
            <a:endParaRPr lang="sr-Latn-RS"/>
          </a:p>
        </p:txBody>
      </p:sp>
      <p:sp>
        <p:nvSpPr>
          <p:cNvPr id="6" name="TextBox 5"/>
          <p:cNvSpPr txBox="1"/>
          <p:nvPr/>
        </p:nvSpPr>
        <p:spPr>
          <a:xfrm>
            <a:off x="1024128" y="393700"/>
            <a:ext cx="8373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u="sng" dirty="0" smtClean="0"/>
              <a:t>право значење</a:t>
            </a:r>
            <a:r>
              <a:rPr lang="sr-Cyrl-RS" dirty="0" smtClean="0"/>
              <a:t>:                                                         </a:t>
            </a:r>
            <a:r>
              <a:rPr lang="sr-Cyrl-RS" b="1" u="sng" dirty="0" smtClean="0"/>
              <a:t>пренесено значење</a:t>
            </a:r>
            <a:r>
              <a:rPr lang="sr-Cyrl-RS" dirty="0" smtClean="0"/>
              <a:t>:                   </a:t>
            </a:r>
          </a:p>
          <a:p>
            <a:r>
              <a:rPr lang="sr-Cyrl-RS" i="1" dirty="0">
                <a:solidFill>
                  <a:srgbClr val="FFFF00"/>
                </a:solidFill>
              </a:rPr>
              <a:t>о</a:t>
            </a:r>
            <a:r>
              <a:rPr lang="sr-Cyrl-RS" i="1" dirty="0" smtClean="0">
                <a:solidFill>
                  <a:srgbClr val="FFFF00"/>
                </a:solidFill>
              </a:rPr>
              <a:t>творити</a:t>
            </a:r>
            <a:r>
              <a:rPr lang="sr-Cyrl-RS" dirty="0" smtClean="0"/>
              <a:t> кофер (конзерву, врата…);                     </a:t>
            </a:r>
            <a:r>
              <a:rPr lang="sr-Cyrl-RS" i="1" dirty="0" smtClean="0">
                <a:solidFill>
                  <a:srgbClr val="FFFF00"/>
                </a:solidFill>
              </a:rPr>
              <a:t>отворити</a:t>
            </a:r>
            <a:r>
              <a:rPr lang="sr-Cyrl-RS" dirty="0" smtClean="0"/>
              <a:t> самопослугу (пустити у </a:t>
            </a:r>
          </a:p>
          <a:p>
            <a:r>
              <a:rPr lang="sr-Cyrl-RS" dirty="0" smtClean="0"/>
              <a:t>                                                                                       рад);</a:t>
            </a:r>
          </a:p>
          <a:p>
            <a:r>
              <a:rPr lang="sr-Cyrl-RS" b="1" i="1" dirty="0">
                <a:solidFill>
                  <a:srgbClr val="FFFF00"/>
                </a:solidFill>
              </a:rPr>
              <a:t>в</a:t>
            </a:r>
            <a:r>
              <a:rPr lang="sr-Cyrl-RS" b="1" i="1" dirty="0" smtClean="0">
                <a:solidFill>
                  <a:srgbClr val="FFFF00"/>
                </a:solidFill>
              </a:rPr>
              <a:t>исок</a:t>
            </a:r>
            <a:r>
              <a:rPr lang="sr-Cyrl-RS" dirty="0" smtClean="0"/>
              <a:t> </a:t>
            </a:r>
            <a:r>
              <a:rPr lang="sr-Cyrl-RS" dirty="0" err="1" smtClean="0"/>
              <a:t>човјек</a:t>
            </a:r>
            <a:r>
              <a:rPr lang="sr-Cyrl-RS" dirty="0" smtClean="0"/>
              <a:t>;                                                                </a:t>
            </a:r>
            <a:r>
              <a:rPr lang="sr-Cyrl-RS" b="1" i="1" dirty="0" smtClean="0">
                <a:solidFill>
                  <a:srgbClr val="FFFF00"/>
                </a:solidFill>
              </a:rPr>
              <a:t>високо</a:t>
            </a:r>
            <a:r>
              <a:rPr lang="sr-Cyrl-RS" dirty="0" smtClean="0"/>
              <a:t> мишљење, </a:t>
            </a:r>
            <a:r>
              <a:rPr lang="sr-Cyrl-RS" i="1" dirty="0" smtClean="0">
                <a:solidFill>
                  <a:srgbClr val="FFFF00"/>
                </a:solidFill>
              </a:rPr>
              <a:t>висок</a:t>
            </a:r>
            <a:r>
              <a:rPr lang="sr-Cyrl-RS" dirty="0" smtClean="0"/>
              <a:t> морал;</a:t>
            </a:r>
          </a:p>
          <a:p>
            <a:r>
              <a:rPr lang="sr-Cyrl-RS" b="1" i="1" dirty="0">
                <a:solidFill>
                  <a:srgbClr val="FFFF00"/>
                </a:solidFill>
              </a:rPr>
              <a:t>т</a:t>
            </a:r>
            <a:r>
              <a:rPr lang="sr-Cyrl-RS" b="1" i="1" dirty="0" smtClean="0">
                <a:solidFill>
                  <a:srgbClr val="FFFF00"/>
                </a:solidFill>
              </a:rPr>
              <a:t>опла</a:t>
            </a:r>
            <a:r>
              <a:rPr lang="sr-Cyrl-RS" dirty="0" smtClean="0"/>
              <a:t> вода ;                                                                  </a:t>
            </a:r>
            <a:r>
              <a:rPr lang="sr-Cyrl-RS" b="1" i="1" dirty="0" smtClean="0">
                <a:solidFill>
                  <a:srgbClr val="FFFF00"/>
                </a:solidFill>
              </a:rPr>
              <a:t>топао</a:t>
            </a:r>
            <a:r>
              <a:rPr lang="sr-Cyrl-RS" dirty="0" smtClean="0"/>
              <a:t> дочек;</a:t>
            </a:r>
          </a:p>
          <a:p>
            <a:r>
              <a:rPr lang="sr-Cyrl-RS" b="1" i="1" dirty="0">
                <a:solidFill>
                  <a:srgbClr val="FFFF00"/>
                </a:solidFill>
              </a:rPr>
              <a:t>ш</a:t>
            </a:r>
            <a:r>
              <a:rPr lang="sr-Cyrl-RS" b="1" i="1" dirty="0" smtClean="0">
                <a:solidFill>
                  <a:srgbClr val="FFFF00"/>
                </a:solidFill>
              </a:rPr>
              <a:t>ирок</a:t>
            </a:r>
            <a:r>
              <a:rPr lang="sr-Cyrl-RS" dirty="0" smtClean="0"/>
              <a:t> пут;                                                                   </a:t>
            </a:r>
            <a:r>
              <a:rPr lang="sr-Cyrl-RS" b="1" i="1" dirty="0" smtClean="0">
                <a:solidFill>
                  <a:srgbClr val="FFFF00"/>
                </a:solidFill>
              </a:rPr>
              <a:t>широк</a:t>
            </a:r>
            <a:r>
              <a:rPr lang="sr-Cyrl-RS" dirty="0" smtClean="0"/>
              <a:t> поглед;</a:t>
            </a:r>
          </a:p>
          <a:p>
            <a:r>
              <a:rPr lang="sr-Cyrl-RS" dirty="0" err="1"/>
              <a:t>о</a:t>
            </a:r>
            <a:r>
              <a:rPr lang="sr-Cyrl-RS" dirty="0" err="1" smtClean="0"/>
              <a:t>свијетлити</a:t>
            </a:r>
            <a:r>
              <a:rPr lang="sr-Cyrl-RS" dirty="0" smtClean="0"/>
              <a:t> собу;                                                       </a:t>
            </a:r>
            <a:r>
              <a:rPr lang="sr-Cyrl-RS" dirty="0" err="1" smtClean="0"/>
              <a:t>освијетлити</a:t>
            </a:r>
            <a:r>
              <a:rPr lang="sr-Cyrl-RS" dirty="0" smtClean="0"/>
              <a:t> проблем;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12208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707</TotalTime>
  <Words>629</Words>
  <Application>Microsoft Office PowerPoint</Application>
  <PresentationFormat>Widescreen</PresentationFormat>
  <Paragraphs>66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Times New Roman</vt:lpstr>
      <vt:lpstr>Tw Cen MT</vt:lpstr>
      <vt:lpstr>Tw Cen MT Condensed</vt:lpstr>
      <vt:lpstr>Wingdings 3</vt:lpstr>
      <vt:lpstr>Integral</vt:lpstr>
      <vt:lpstr>Пренос значења заснован на уочавању сличности између два појма, добијен поређењем, при чему се име појма који се пореди не изриче, као што се не изриче ни конструкција поређења – назива сe метафора (грч. Metaphorá).</vt:lpstr>
      <vt:lpstr>Именица, која означава оруђе узима се да означи особе, које се служе тим оруђем: „кад устане кука и мотика“….људи , који користе оруђе. -именица, која означава дио цјелине, а узима се да означава цјелину….нпр. имати кров над главом….“кућу“. -Именица, која означава установу узима се да означи људе из те установе - „ Цијела школа га воли….“ сви људи из школе“. -Именица, која означава насељено мјесто, узима се да означи становнике тог мјеста...Бањалука је изашла на улице…..“становници бањалуке су изашли на улице“. </vt:lpstr>
      <vt:lpstr>„Још бакрено небо распаљено сија, и црвени река од вечерњег жара; још подмукли пожар као да избија из црне шуме старих четинара…“ (јован дучић) </vt:lpstr>
      <vt:lpstr>Метафора игра велику улогу у стварању лексике и њеног богатства у сваком природном језику, па и у српском.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</dc:creator>
  <cp:lastModifiedBy>Dragan</cp:lastModifiedBy>
  <cp:revision>39</cp:revision>
  <dcterms:created xsi:type="dcterms:W3CDTF">2020-03-24T13:09:53Z</dcterms:created>
  <dcterms:modified xsi:type="dcterms:W3CDTF">2020-04-10T14:53:11Z</dcterms:modified>
</cp:coreProperties>
</file>