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3" r:id="rId9"/>
    <p:sldId id="261" r:id="rId10"/>
    <p:sldId id="262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3466D31-337F-DA44-B6CE-5024C9EE2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УТИЦАЈ МЕДИЈА НА ДЈЕЦУ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8055437-9253-8841-A004-294F466A7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/>
              <a:t>Медијска комуникација</a:t>
            </a:r>
          </a:p>
          <a:p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43FDD96-C7BE-7D45-8DD9-564ACAD8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20" y="494110"/>
            <a:ext cx="10267949" cy="535781"/>
          </a:xfrm>
        </p:spPr>
        <p:txBody>
          <a:bodyPr>
            <a:normAutofit fontScale="90000"/>
          </a:bodyPr>
          <a:lstStyle/>
          <a:p>
            <a:r>
              <a:rPr lang="sr-Latn-RS"/>
              <a:t>Према истраживањима:</a:t>
            </a:r>
            <a:br>
              <a:rPr lang="sr-Latn-RS"/>
            </a:b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C4ADD6BC-8E22-E946-8A99-BE2DF8AE77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62001"/>
            <a:ext cx="10394707" cy="22502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/>
              <a:t>91% дјеце служи се интернетом, од чега 49% свакодневно</a:t>
            </a:r>
          </a:p>
          <a:p>
            <a:pPr marL="457200" indent="-457200">
              <a:buFont typeface="+mj-lt"/>
              <a:buAutoNum type="arabicPeriod"/>
            </a:pPr>
            <a:r>
              <a:rPr lang="az-Cyrl-AZ"/>
              <a:t>С</a:t>
            </a:r>
            <a:r>
              <a:rPr lang="sr-Latn-RS"/>
              <a:t>амо 2.5% дјеце користи интернет уз присуство родитеља, а 49% дјеце родитељи никад не надзиру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/>
              <a:t>41% је било изложено различитим порукама сумњивог карактера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7BFD131B-68E0-6E4D-828E-75E74F1A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37" y="2905125"/>
            <a:ext cx="6147828" cy="2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A2EC363-5014-ED4D-8F33-022F5352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/>
              <a:t>Да ли данашња дјеца знају шта су то школице, кликери, Борба између двије ватре, игра жмурке?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AAD2ABF3-455D-284E-AD29-1CF9AB1CB7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26530" y="2313781"/>
            <a:ext cx="6631783" cy="3311525"/>
          </a:xfrm>
        </p:spPr>
      </p:pic>
    </p:spTree>
    <p:extLst>
      <p:ext uri="{BB962C8B-B14F-4D97-AF65-F5344CB8AC3E}">
        <p14:creationId xmlns:p14="http://schemas.microsoft.com/office/powerpoint/2010/main" val="13036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C2CFA8A-18AA-6340-A17C-05DB42DF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0601"/>
            <a:ext cx="10396882" cy="1580289"/>
          </a:xfrm>
        </p:spPr>
        <p:txBody>
          <a:bodyPr/>
          <a:lstStyle/>
          <a:p>
            <a:r>
              <a:rPr lang="sr-Latn-RS"/>
              <a:t>Медијско дјетињство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FE0A7E70-1EC6-1E47-B236-2330DC2457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13349"/>
            <a:ext cx="10394707" cy="1416843"/>
          </a:xfrm>
        </p:spPr>
        <p:txBody>
          <a:bodyPr/>
          <a:lstStyle/>
          <a:p>
            <a:r>
              <a:rPr lang="sr-Latn-RS" dirty="0"/>
              <a:t>С обзиром </a:t>
            </a:r>
            <a:r>
              <a:rPr lang="sr-Cyrl-RS" dirty="0" smtClean="0"/>
              <a:t>НА ТО </a:t>
            </a:r>
            <a:r>
              <a:rPr lang="sr-Latn-RS" dirty="0" smtClean="0"/>
              <a:t>да </a:t>
            </a:r>
            <a:r>
              <a:rPr lang="sr-Latn-RS" dirty="0"/>
              <a:t>данас дјеца врло рано почињу користити различита медијска средства може се слободно рећи да је дјетињство постало медијско.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30575836-7FC3-854A-83A5-4152C9C2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45" y="2055321"/>
            <a:ext cx="4387230" cy="31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460F36E-49B7-714F-B568-EEFA36A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2876"/>
            <a:ext cx="10396882" cy="1273968"/>
          </a:xfrm>
        </p:spPr>
        <p:txBody>
          <a:bodyPr/>
          <a:lstStyle/>
          <a:p>
            <a:r>
              <a:rPr lang="sr-Latn-RS"/>
              <a:t>Савјети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5881AE5-9373-7645-AAA2-113C38CDB2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8095" y="1607345"/>
            <a:ext cx="10394707" cy="3980890"/>
          </a:xfrm>
        </p:spPr>
        <p:txBody>
          <a:bodyPr>
            <a:normAutofit/>
          </a:bodyPr>
          <a:lstStyle/>
          <a:p>
            <a:r>
              <a:rPr lang="sr-Latn-RS"/>
              <a:t>ОкруЖите дијете љубављу и пажњом, читајте му приче прије спавања и разговарајте о прочитаном</a:t>
            </a:r>
          </a:p>
          <a:p>
            <a:r>
              <a:rPr lang="az-Cyrl-AZ"/>
              <a:t>О</a:t>
            </a:r>
            <a:r>
              <a:rPr lang="sr-Latn-RS"/>
              <a:t>смислите његово слободно  вријеме</a:t>
            </a:r>
          </a:p>
          <a:p>
            <a:r>
              <a:rPr lang="az-Cyrl-AZ"/>
              <a:t>О</a:t>
            </a:r>
            <a:r>
              <a:rPr lang="sr-Latn-RS"/>
              <a:t>граничите и контролишите вријеме и садржаје које прАти путем екрана</a:t>
            </a:r>
          </a:p>
          <a:p>
            <a:r>
              <a:rPr lang="sr-Latn-RS"/>
              <a:t>Разговарајте са дјететом о опасностима на интернету </a:t>
            </a:r>
          </a:p>
          <a:p>
            <a:r>
              <a:rPr lang="sr-Latn-RS"/>
              <a:t>Заједно са дјететом планирајте садржаје које ће гледати на тв-у</a:t>
            </a:r>
          </a:p>
          <a:p>
            <a:r>
              <a:rPr lang="sr-Latn-RS"/>
              <a:t>Усмјеравајте дијете да бира игре које развијају креативност и емпатију, избјегавајте игре са насилним садржајем, играјте игре са дјететом</a:t>
            </a:r>
          </a:p>
          <a:p>
            <a:endParaRPr lang="sr-Latn-RS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01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82E384-61BB-5A41-9B07-46B6A6E0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142876"/>
            <a:ext cx="10396882" cy="1178718"/>
          </a:xfrm>
        </p:spPr>
        <p:txBody>
          <a:bodyPr/>
          <a:lstStyle/>
          <a:p>
            <a:r>
              <a:rPr lang="sr-Latn-RS"/>
              <a:t>РОДИТЕЉИ,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BBAAD3FA-4DA7-6945-8CAA-48A1AE67AD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607469"/>
            <a:ext cx="9851230" cy="3905250"/>
          </a:xfrm>
        </p:spPr>
        <p:txBody>
          <a:bodyPr>
            <a:normAutofit lnSpcReduction="10000"/>
          </a:bodyPr>
          <a:lstStyle/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r>
              <a:rPr lang="sr-Latn-RS" dirty="0">
                <a:solidFill>
                  <a:schemeClr val="accent1"/>
                </a:solidFill>
              </a:rPr>
              <a:t>Информишите се и заштитите дјецу од негативних учинака медија. Узмите ствар у своје руке! </a:t>
            </a: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pPr lvl="2" algn="ctr"/>
            <a:r>
              <a:rPr lang="sr-Latn-RS" dirty="0">
                <a:solidFill>
                  <a:schemeClr val="accent1"/>
                </a:solidFill>
              </a:rPr>
              <a:t> </a:t>
            </a:r>
            <a:r>
              <a:rPr lang="sr-Latn-RS" dirty="0"/>
              <a:t>Александра милошевић ||</a:t>
            </a:r>
            <a:r>
              <a:rPr lang="sr-Latn-RS" dirty="0" smtClean="0"/>
              <a:t>8</a:t>
            </a:r>
          </a:p>
          <a:p>
            <a:pPr lvl="2" algn="ctr"/>
            <a:r>
              <a:rPr lang="sr-Cyrl-RS" dirty="0" smtClean="0">
                <a:solidFill>
                  <a:schemeClr val="accent1"/>
                </a:solidFill>
              </a:rPr>
              <a:t>Ментор: </a:t>
            </a:r>
            <a:r>
              <a:rPr lang="sr-Cyrl-RS" dirty="0" err="1" smtClean="0">
                <a:solidFill>
                  <a:schemeClr val="accent1"/>
                </a:solidFill>
              </a:rPr>
              <a:t>александра</a:t>
            </a:r>
            <a:r>
              <a:rPr lang="sr-Cyrl-RS" dirty="0" smtClean="0">
                <a:solidFill>
                  <a:schemeClr val="accent1"/>
                </a:solidFill>
              </a:rPr>
              <a:t> </a:t>
            </a:r>
            <a:r>
              <a:rPr lang="sr-Cyrl-RS" dirty="0" err="1" smtClean="0">
                <a:solidFill>
                  <a:schemeClr val="accent1"/>
                </a:solidFill>
              </a:rPr>
              <a:t>татић</a:t>
            </a:r>
            <a:r>
              <a:rPr lang="sr-Cyrl-RS" smtClean="0">
                <a:solidFill>
                  <a:schemeClr val="accent1"/>
                </a:solidFill>
              </a:rPr>
              <a:t>, проф.</a:t>
            </a:r>
            <a:endParaRPr lang="sr-Latn-RS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/>
          </a:p>
          <a:p>
            <a:endParaRPr lang="sr-Latn-RS" dirty="0">
              <a:solidFill>
                <a:schemeClr val="accent1"/>
              </a:solidFill>
            </a:endParaRPr>
          </a:p>
          <a:p>
            <a:pPr lvl="1"/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endParaRPr lang="sr-Latn-R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r-Latn-R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7148" y="389613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820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F96F990-6A57-A546-B978-2AE74287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6313"/>
            <a:ext cx="10594527" cy="1226344"/>
          </a:xfrm>
        </p:spPr>
        <p:txBody>
          <a:bodyPr/>
          <a:lstStyle/>
          <a:p>
            <a:r>
              <a:rPr lang="sr-Latn-RS"/>
              <a:t>Како медији утичу на дјецу?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B12C30D5-7447-B045-A9FA-120243365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25" y="-47458"/>
            <a:ext cx="10394707" cy="3476458"/>
          </a:xfrm>
        </p:spPr>
        <p:txBody>
          <a:bodyPr/>
          <a:lstStyle/>
          <a:p>
            <a:pPr marL="0" indent="0">
              <a:buNone/>
            </a:pPr>
            <a:r>
              <a:rPr lang="sr-Latn-RS" u="sng"/>
              <a:t>Медији могу на позитиван, али и на негативан начин утицати на животе дјеце у свим подручјима њиховог развоја па тако и на начин на који склапају пријатељства, на когнитивне способности и однос према свом тијелу!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ADC2310C-05FF-0247-83F3-3E90CE78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2452688"/>
            <a:ext cx="8620126" cy="29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088FFBB-7760-134F-93F9-0AEE3FDF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3844"/>
            <a:ext cx="11232355" cy="738187"/>
          </a:xfrm>
        </p:spPr>
        <p:txBody>
          <a:bodyPr>
            <a:normAutofit fontScale="90000"/>
          </a:bodyPr>
          <a:lstStyle/>
          <a:p>
            <a:r>
              <a:rPr lang="sr-Latn-RS"/>
              <a:t>Медији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EAD67A32-713A-0A4F-BF0A-A46DAF84A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33438"/>
            <a:ext cx="10398919" cy="3369468"/>
          </a:xfrm>
        </p:spPr>
        <p:txBody>
          <a:bodyPr/>
          <a:lstStyle/>
          <a:p>
            <a:pPr marL="0" indent="0">
              <a:buNone/>
            </a:pPr>
            <a:r>
              <a:rPr lang="sr-Latn-RS"/>
              <a:t>Судећи по детаљним научним истраживањима о улози медија у животима дјеце ( књиге, новине, часописи, телевизија, радио, рачунарска технологија, интернет, мобилна телефонија) данас постају </a:t>
            </a:r>
            <a:r>
              <a:rPr lang="sr-Latn-RS" u="sng"/>
              <a:t>једно од кључних средстава социјализације те утичу на понашање и ставове. </a:t>
            </a:r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E309BD35-8D62-584F-A81E-9B885201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82" y="3095626"/>
            <a:ext cx="3636373" cy="24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D10CBD8-31F9-AE42-B1FB-8361E0E3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/>
              <a:t>Огроман утицај</a:t>
            </a:r>
            <a:br>
              <a:rPr lang="sr-Latn-RS"/>
            </a:br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476E0765-CF28-1041-A132-B3A5048E9E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90626"/>
            <a:ext cx="10394707" cy="4183960"/>
          </a:xfrm>
        </p:spPr>
        <p:txBody>
          <a:bodyPr>
            <a:normAutofit/>
          </a:bodyPr>
          <a:lstStyle/>
          <a:p>
            <a:r>
              <a:rPr lang="sr-Latn-RS" dirty="0"/>
              <a:t>Јесте ли се икад ухватили да су вам прошли сати док </a:t>
            </a:r>
            <a:r>
              <a:rPr lang="sr-Latn-RS" dirty="0" smtClean="0"/>
              <a:t>лутаMO </a:t>
            </a:r>
            <a:r>
              <a:rPr lang="sr-Latn-RS" dirty="0"/>
              <a:t>интернетским беспућима на којекаквим активностима од интернет куповине, плаћања рачуна,читања најновијих вијести, гледања серија, а да ни сами на крају не знате рећи шта сте радили, гдје нестало драгоцјено вријеме и каква је корист од тога?</a:t>
            </a:r>
          </a:p>
          <a:p>
            <a:r>
              <a:rPr lang="az-Cyrl-AZ" dirty="0"/>
              <a:t>А</a:t>
            </a:r>
            <a:r>
              <a:rPr lang="sr-Latn-RS" dirty="0"/>
              <a:t>ко се одраслима могу догодити такве ситуације, шта је са најосјетљивијим конзументима медија? </a:t>
            </a:r>
          </a:p>
          <a:p>
            <a:r>
              <a:rPr lang="sr-Latn-RS" dirty="0"/>
              <a:t>Посебно дјеца предшколског узраста, чије се критичко мишљење и способност логичког закључивања још развијају те су због тога више подложна негативном утицају медија.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690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3968863-2776-C645-993A-2147A8CE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" name="Slika 8">
            <a:extLst>
              <a:ext uri="{FF2B5EF4-FFF2-40B4-BE49-F238E27FC236}">
                <a16:creationId xmlns="" xmlns:a16="http://schemas.microsoft.com/office/drawing/2014/main" id="{BA448E6E-66E0-384C-A578-7CEFEEF236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97657"/>
            <a:ext cx="10667999" cy="5291932"/>
          </a:xfrm>
        </p:spPr>
      </p:pic>
    </p:spTree>
    <p:extLst>
      <p:ext uri="{BB962C8B-B14F-4D97-AF65-F5344CB8AC3E}">
        <p14:creationId xmlns:p14="http://schemas.microsoft.com/office/powerpoint/2010/main" val="5283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BDFA249-67B4-BF47-BCC6-00B0F35D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83344"/>
            <a:ext cx="10396882" cy="1678781"/>
          </a:xfrm>
        </p:spPr>
        <p:txBody>
          <a:bodyPr>
            <a:normAutofit/>
          </a:bodyPr>
          <a:lstStyle/>
          <a:p>
            <a:r>
              <a:rPr lang="sr-Latn-RS"/>
              <a:t>Медији нису сами по себи добри или лоши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5055890D-5F8A-134B-B579-EC95D18DA2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/>
              <a:t>Велике наде и очекивања улажу се у идеју о медијима који могу </a:t>
            </a:r>
            <a:r>
              <a:rPr lang="sr-Latn-RS">
                <a:solidFill>
                  <a:schemeClr val="accent1"/>
                </a:solidFill>
              </a:rPr>
              <a:t>обогатити животе дјеце, промијенити нездраве врсте понашања, дирнути машту и креативност, проширити образовање и знање,допринијети развоју. </a:t>
            </a:r>
            <a:r>
              <a:rPr lang="sr-Latn-RS"/>
              <a:t>  </a:t>
            </a:r>
          </a:p>
          <a:p>
            <a:r>
              <a:rPr lang="sr-Latn-RS"/>
              <a:t>Са друге стране, појављује се све већа забринутост да медији могу кочити машту и спонтану игру, произвести неосјетљивост на бол других, утицати на деСтруктивне Врсте понашања, одржавати стереотипе, потиснути локалне културе и допринијети отуђењу од друштва. 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94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E7BBC73-A7AE-214E-B689-4AF340D4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381125"/>
          </a:xfrm>
        </p:spPr>
        <p:txBody>
          <a:bodyPr>
            <a:normAutofit fontScale="90000"/>
          </a:bodyPr>
          <a:lstStyle/>
          <a:p>
            <a:r>
              <a:rPr lang="sr-Latn-RS"/>
              <a:t>Утицај медија на ментално здравље дјеце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5845C7DD-F8EC-2F41-8D53-9CB96732F8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830" y="1381125"/>
            <a:ext cx="10394707" cy="1226344"/>
          </a:xfrm>
        </p:spPr>
        <p:txBody>
          <a:bodyPr/>
          <a:lstStyle/>
          <a:p>
            <a:r>
              <a:rPr lang="sr-Latn-RS"/>
              <a:t>Јесте ли икада размишљали како информације са ТВ екрана, интернета, видео игрица и других медија бомбардују нашу дјецу и дјелују на њихово ментално здравље?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6390F47E-2CBC-8E43-8AD1-6EA006B9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23" y="2607469"/>
            <a:ext cx="6802270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5E32CCB-6296-9444-8D64-F3FA3FB0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0"/>
            <a:ext cx="10394708" cy="1190625"/>
          </a:xfrm>
        </p:spPr>
        <p:txBody>
          <a:bodyPr/>
          <a:lstStyle/>
          <a:p>
            <a:r>
              <a:rPr lang="sr-Latn-RS"/>
              <a:t>ИНТЕРНЕТ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DC4E047F-E35A-534B-8CD3-147DC9A31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207" y="869156"/>
            <a:ext cx="10394707" cy="4479183"/>
          </a:xfrm>
        </p:spPr>
        <p:txBody>
          <a:bodyPr/>
          <a:lstStyle/>
          <a:p>
            <a:r>
              <a:rPr lang="sr-Latn-RS"/>
              <a:t>Посве окупира слободно вријеме</a:t>
            </a:r>
          </a:p>
          <a:p>
            <a:r>
              <a:rPr lang="az-Cyrl-AZ"/>
              <a:t>Д</a:t>
            </a:r>
            <a:r>
              <a:rPr lang="sr-Latn-RS"/>
              <a:t>уготрајно сједење повећава ризик за настанак претилности</a:t>
            </a:r>
          </a:p>
          <a:p>
            <a:r>
              <a:rPr lang="az-Cyrl-AZ"/>
              <a:t>Д</a:t>
            </a:r>
            <a:r>
              <a:rPr lang="sr-Latn-RS"/>
              <a:t>уготрајно гледање у екран може довести до проблема са видом</a:t>
            </a:r>
          </a:p>
          <a:p>
            <a:r>
              <a:rPr lang="az-Cyrl-AZ"/>
              <a:t>Д</a:t>
            </a:r>
            <a:r>
              <a:rPr lang="sr-Latn-RS"/>
              <a:t>ијете може постати жртва злоСтављања</a:t>
            </a:r>
          </a:p>
          <a:p>
            <a:r>
              <a:rPr lang="az-Cyrl-AZ"/>
              <a:t>М</a:t>
            </a:r>
            <a:r>
              <a:rPr lang="sr-Latn-RS"/>
              <a:t>ала дјеца тешко разликују стваран живот од виртуелног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91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28CD6C7-0C9D-EE4B-ABF9-D91D4CFC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Јесте ли знали?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B6B830A0-95BB-824B-B246-7854D676F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594" y="1583532"/>
            <a:ext cx="11477625" cy="4024312"/>
          </a:xfrm>
        </p:spPr>
        <p:txBody>
          <a:bodyPr/>
          <a:lstStyle/>
          <a:p>
            <a:r>
              <a:rPr lang="sr-Latn-RS"/>
              <a:t>Пуно времена проведеног пред тв-ом повезано је са лошим успјехом у школи</a:t>
            </a:r>
          </a:p>
          <a:p>
            <a:r>
              <a:rPr lang="az-Cyrl-AZ"/>
              <a:t>П</a:t>
            </a:r>
            <a:r>
              <a:rPr lang="sr-Latn-RS"/>
              <a:t>уно времена за рачунаром може узроковати поремећај расположења, слабији сан, концентрацију и пад имунитета</a:t>
            </a:r>
          </a:p>
          <a:p>
            <a:r>
              <a:rPr lang="az-Cyrl-AZ"/>
              <a:t>И</a:t>
            </a:r>
            <a:r>
              <a:rPr lang="sr-Latn-RS"/>
              <a:t>зложеност дјеце насилним видео играма повећава агресивно понашање код дјеце</a:t>
            </a:r>
          </a:p>
          <a:p>
            <a:r>
              <a:rPr lang="sr-Latn-RS"/>
              <a:t>Приказујући им насиље без икаквих посљедица дјеци се шаље порука да је насиље одговарајући начин рјешавања сукоба</a:t>
            </a:r>
          </a:p>
        </p:txBody>
      </p:sp>
    </p:spTree>
    <p:extLst>
      <p:ext uri="{BB962C8B-B14F-4D97-AF65-F5344CB8AC3E}">
        <p14:creationId xmlns:p14="http://schemas.microsoft.com/office/powerpoint/2010/main" val="20737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Glavni događaj</vt:lpstr>
      <vt:lpstr>УТИЦАЈ МЕДИЈА НА ДЈЕЦУ</vt:lpstr>
      <vt:lpstr>Како медији утичу на дјецу?</vt:lpstr>
      <vt:lpstr>Медији </vt:lpstr>
      <vt:lpstr>Огроман утицај </vt:lpstr>
      <vt:lpstr>PowerPoint Presentation</vt:lpstr>
      <vt:lpstr>Медији нису сами по себи добри или лоши</vt:lpstr>
      <vt:lpstr>Утицај медија на ментално здравље дјеце</vt:lpstr>
      <vt:lpstr>ИНТЕРНЕТ</vt:lpstr>
      <vt:lpstr>Јесте ли знали? </vt:lpstr>
      <vt:lpstr>Према истраживањима: </vt:lpstr>
      <vt:lpstr>Да ли данашња дјеца знају шта су то школице, кликери, Борба између двије ватре, игра жмурке? </vt:lpstr>
      <vt:lpstr>Медијско дјетињство</vt:lpstr>
      <vt:lpstr>Савјети</vt:lpstr>
      <vt:lpstr>РОДИТЕЉИ,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УТИЦАЈ МЕДИЈА НА ДЈЕЦУ</dc:title>
  <dc:creator>milosevicaleksandra953@gmail.com</dc:creator>
  <cp:lastModifiedBy>Dragan</cp:lastModifiedBy>
  <cp:revision>5</cp:revision>
  <dcterms:created xsi:type="dcterms:W3CDTF">2020-04-27T15:13:56Z</dcterms:created>
  <dcterms:modified xsi:type="dcterms:W3CDTF">2020-05-02T10:50:31Z</dcterms:modified>
</cp:coreProperties>
</file>