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82" r:id="rId4"/>
    <p:sldMasterId id="2147483794" r:id="rId5"/>
    <p:sldMasterId id="2147483806" r:id="rId6"/>
    <p:sldMasterId id="2147483818" r:id="rId7"/>
    <p:sldMasterId id="2147483830" r:id="rId8"/>
    <p:sldMasterId id="2147483926" r:id="rId9"/>
  </p:sldMasterIdLst>
  <p:notesMasterIdLst>
    <p:notesMasterId r:id="rId24"/>
  </p:notesMasterIdLst>
  <p:sldIdLst>
    <p:sldId id="256" r:id="rId10"/>
    <p:sldId id="257" r:id="rId11"/>
    <p:sldId id="272" r:id="rId12"/>
    <p:sldId id="258" r:id="rId13"/>
    <p:sldId id="259" r:id="rId14"/>
    <p:sldId id="273" r:id="rId15"/>
    <p:sldId id="260" r:id="rId16"/>
    <p:sldId id="262" r:id="rId17"/>
    <p:sldId id="261" r:id="rId18"/>
    <p:sldId id="274" r:id="rId19"/>
    <p:sldId id="268" r:id="rId20"/>
    <p:sldId id="271" r:id="rId21"/>
    <p:sldId id="27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6004-224B-4D0F-8517-9BFD33AD15FF}" type="datetimeFigureOut">
              <a:rPr lang="sr-Latn-RS" smtClean="0"/>
              <a:t>19.5.2020.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338F-D6B0-4A80-A141-33B84F9A6CA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17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859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816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541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6E35-2DDF-4843-B73D-26EFA5788C3B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0EE-0290-4C9E-AC7E-D04B37E619F1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2467-2B6D-459D-A961-B034D0594F1C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A5C2-A679-472A-8143-3DBF129C11A0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A02F-5492-4A44-BED1-34F0F0B057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53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189C-DED1-44BB-9982-CC0FCC74ED2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1872-AC2E-4B0D-8913-B0F3C521F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05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03C3-82F0-4F60-9C94-981D052D956D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AED8-4A7A-4132-A0D0-87348D9286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91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5653-4C38-451B-8109-65DD1926D3E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024E5-26B8-46AD-BC59-BF569D12C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28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F7A-6BF4-43DC-BE44-39A9AD11E8A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C22B-FC21-4912-B663-35B3CF021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44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4CC-FA09-4BF1-B83A-3C962FDD3FD7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AF4A-309E-45B4-BE5C-25F947130D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2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F66-49BC-4A75-A9A4-C0132701093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75621-B25A-49D0-B76D-4FC3A82E7D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70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970E-8E53-4749-80EF-950D5C12A22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D8C-FA2E-4D56-9406-87F556778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40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06AC-5230-446A-BD09-C9B227B82661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6AF4-33C4-4127-B51E-75144588139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88AF9-59B6-492E-BCCD-958272C74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943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F84C-D57B-4DA8-A7D8-FADE2C3F901C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900C-EF7C-4662-8C80-3F1C2F5F2A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123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3C24-BB92-483D-878F-62BB147670E0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5FE3-856E-4AC3-9952-691E332918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72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B83-3384-44BD-BC85-4ED9B83E960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4EA-C4AF-439F-9B0D-08688B1F1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21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4D61-12B7-475D-B0AB-33812CE3A7D9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806E-BBF0-43E2-A525-DD60F6C6E1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1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78F3-AED4-4253-BEF0-D263E573751C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CF-672D-4BD9-93B0-302A5F090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080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1680-43E5-463E-BD8B-B7F2431CD96C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C5CCF-65D6-4D26-910A-89D4AF52D4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53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A84D-E37F-4E56-A28F-DFBFC10C28D8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5C02-2164-4636-B59E-E55CD0B67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94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02EA-F7CE-486F-86A6-9039C0596A5E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5E63-A286-4D0F-AFAD-188453472E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53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F78-1DB0-4D6C-AAB3-948FACBEBAEB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1226-3DA8-4606-937F-54F420F692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4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1ED0-F39E-4DF9-A9C1-C4C54A438C15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3D98-863B-416B-8634-EE848224C6B7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14D3-931D-4DC1-ACEC-5766A89032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4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2FCF-51FC-4D63-96A9-3180645854F4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47F9-4750-4893-B035-8EE85A95F9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253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8A8D-5E46-4633-9820-F88D390C9027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4604-DC61-47AC-8A21-A48BAD141E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13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D6CD-8B0C-4674-BB86-8C020E34B1E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460EA-3513-47D3-86CB-3AEA361A1C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8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0E23-53A4-4E62-8883-5E9D244E06C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E0AD-DE91-400E-91F4-1A38AF6291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075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DBE7-82D1-49D3-AF53-32D69350464D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8A44-42F8-4A5E-93F9-F3799DE729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6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4650-0482-4090-B46C-0C9590B7061F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C2F6-FAFE-4BE6-8E24-0A64788BE9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448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5B06-86F8-4658-97B6-08B14530724F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E88B1-B95A-4E6C-9165-7E5D62661F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793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8795-3B70-4D00-B083-A2DACC86D95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47422-DD3C-4CD1-9B37-340D7681DA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83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AF62-256B-4AC0-8E6A-365F3ECB1E40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42BFF-366E-4EC9-B18A-FB7B373F66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76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885F9-3F0C-4384-A2A9-A67D6B17FE03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79E0-63B5-4A00-A3A0-8FF3E020143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C94C-5BED-481E-8ACE-3E13CFC77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23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A4A8-A314-4E7F-9D9F-AF075D618065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85AC-6136-49B7-9B53-D7AC3F9DAC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9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45C5-E898-46F6-BB71-7DF0B25FCA2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B06A-756B-4C41-B610-93F9954B1E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986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4419-FA04-426E-9279-66C8858ABA6F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F3B3-184E-4509-810F-D82C178F83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88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D2CE-8E6C-4AE6-B09C-C1E64E4D211C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BFC6-20A0-46F5-82C0-5349564C35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4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2A5-779F-4274-99ED-ED9EB811F875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8A5E-3344-4EDC-9DEB-1117BA5C61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38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4730-95BC-4210-AE6E-7628B364076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5EBC-B7BB-4508-B6D4-C6723B56A2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8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A09-39BF-460E-847F-A0D480F4375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1FC9-158C-4B61-AD6F-9976C5E64C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94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ED61-5AD8-45F7-A0E9-F7E7D7648FA4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C8A-7379-43AE-A97A-8EA61DA4CF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27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2EC0-1650-4F5F-94C8-F719D3FA89E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96777-D583-4D98-BA10-396ED0E54B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0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15BA-4B80-4B2C-9B05-BC064886ECB6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0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FA16-234E-4E04-ACDD-D38C2375816B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26139-1562-4333-9A8F-8A6EC3BA4B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92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C25-03D5-4050-B985-4D83883ED30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C8528-4C1A-47C7-A595-3F096460E8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7153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D950-D261-459A-83D0-D12414A73220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EB123-C657-419D-ACFD-8BE21AB9D1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762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40A5-5C8F-4006-994B-FFAC7714F29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7769F-8ABC-4411-AC35-0D91D1C47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88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E4E7-1236-45A7-8A13-AFFC53F1634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A76E-BD96-46D8-866E-4B27521FD4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983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6AAF-D0E6-4DC7-9115-2D29E04A0448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FD144-D2B2-46E9-BC4C-CF76FA5601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36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ECA3-DA5E-413C-965D-EA9D5143B037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214C-CFE0-4F85-9DE6-5532D5721B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822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329D-FA60-4E7A-924A-058FF0AB41CE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E68C4-4531-4B61-9886-1A0F1C6062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086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B6C3-5F95-4FB0-9FD0-EB1002BD5B7C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0E67-30AC-4B63-AC0B-B0D9EA8B89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44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FFC9-58D5-451E-BA7B-F1809FB47B6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DA177-2BFB-4E5A-A15D-E81011BDC7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3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110F-4DEA-4533-BC2C-D56D85D9AE5D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CE0E-E1B0-4E4F-95E0-80E75CDDF7C1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489A-CDDE-45BF-8748-0F418992D0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68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7004-FDF2-4CA6-9A71-BAE849BC91FD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59B9-8665-49D7-A652-AEE02518F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400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AEA0-E97E-4D33-B074-0FC39B6A147D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6861-966F-47B0-A586-6AF5D3B17E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524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F35C-1BAF-47D2-99A0-C4FA5BB0FC92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505E-45C9-480B-B06E-C213E0CFC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44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2AF6-D589-4592-8423-CB4FAD2D63B9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D6784-F51C-4C3C-ABCA-A75014D418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86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E38E-D36E-4D70-B3D0-F78C198DA88E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B01-38E7-40D2-AC4D-E261690A1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95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6F24-6587-46F7-8338-F4E7876B0EFD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C3B7C-EBD8-4D44-8262-CEE1F941B2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268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26AF-5EB8-43D7-AF76-801A4A0D6F1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756B-2D78-4203-9020-CA3EACCFB1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61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DB1A-5CE1-4C22-84DD-B1FED348A9D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7B84-6667-4218-BC34-703451BDA8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1654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9F96-7897-40B7-8739-11668C53CA34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E313-8420-47C4-8976-5D6FA7D987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00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B6C9-3731-4079-BE53-B1197C3B8919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2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B9AB-4582-4AF6-9EB1-F37BFBB402EB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E02B2-0CD7-448A-8022-91BFCDC66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341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9469-967B-409A-A176-8A94A166A479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EB31-DFC3-4008-AAB0-F18B24173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517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16E7-8B29-4D2B-9F17-01BD6073F66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EB5-68FA-4F3C-9444-3FC294439D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211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CE70-6EC4-49FB-8119-ED7B6339895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0FF2-8BDC-40CD-992A-8B74F13E28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38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C4DC-17F3-4E86-B281-517433381847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D3A8-4803-4715-A326-0FB0E10CA8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32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0526-803D-4312-9C11-979A2BA333D5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9519-CF56-4571-9366-9C5B395629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435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3FE3-1644-4F14-AA34-EC7779B709C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88412-2F4E-4F1A-B54E-AE152EC32E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449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E10C-3317-4508-9CFE-277062D22B6D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52FF-4780-4851-B823-6F86BF74AF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638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1F6-E725-427F-A264-533B99C3BF69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A6DC-AFBD-464D-8DAA-C9C8DF5887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820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9783-813E-4337-B170-7A52474302E6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01485-0195-4D06-9FCA-5D03D373A9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6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CB73C-47DD-4DE6-907C-1BF977DC8E2C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D452-6698-49E6-9AEB-20364EA4BFEB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DBF-9BA2-4CDB-A567-7605B2415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24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4390-D5F0-4DCA-8CD5-283CB067A23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2BBE0-7F20-4C71-95BB-C7EC96D88E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756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F3FA-2131-465C-B86E-8084AA4C202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0DF64-2B8E-4B58-97FA-9DB164151E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856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8639-B500-463A-9A7B-8DE15097481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E52D9-9C07-4515-85B9-8209D3252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14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CE51-E3B0-4727-8BA2-1A6E993FD57F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24EF-31C2-48DD-8C23-E5DBBD0429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79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025B-2968-4B55-BA5A-E3F318F9A41C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823A-EF49-42D3-AC35-0E1DEA1972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340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EC50-080D-4537-BEA5-9A84C75E4743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678C-E417-4398-A5C8-A44F66F921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9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27C0-09BE-4691-BB08-47737FCD22F7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C867A-12B3-41AE-9D51-016728E3A3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968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ED4E-1A7C-415B-BD58-5F55C8F98B6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F9ADC-0688-4479-A59E-28F5B51F86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08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0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6BE90-D1D8-412F-89CF-CC3E02D60B03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9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1883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66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670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7816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1171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41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83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02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2192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06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BABF3679-3B7B-4579-997E-7A3F6472013D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5F2360-D83A-4E03-BF8E-7F48490D414A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F57F22B-DE03-4E0B-B26B-BF270ACF3B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0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11AB6B1-C508-4C82-BB9D-218A8A1FBD74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1F1E8CD-5756-4542-BCA4-56D96B7FDA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6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70444F65-9FEA-45A2-91EC-383BAF4F89F5}" type="datetime1">
              <a:rPr lang="sr-Cyrl-RS" smtClean="0"/>
              <a:t>19.05.2020.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7E68689-127B-4CC4-864E-D816D3A11029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0E5292A-BD43-457E-905C-67A99DADA6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0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B4C8D62-1485-49BB-8D6F-B462C6EB1A8E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6FD1001C-A532-458B-9C4B-E54EF11569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7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8479860-0E93-4AE1-95C5-DF5A0CBDF1FE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4957851-A7D2-431C-95C2-9472448219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8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3903F9-21C0-40F7-889A-DA62C6920F58}" type="datetime1">
              <a:rPr lang="sr-Cyrl-RS" altLang="zh-CN" smtClean="0"/>
              <a:t>19.05.2020.</a:t>
            </a:fld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ED84786-36D5-4FA6-9756-D903F5B756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2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>
                <a:hlinkClick r:id="rId13"/>
              </a:rPr>
              <a:t>Powerpoint Templates</a:t>
            </a:r>
            <a:endParaRPr lang="fr-FR" altLang="sr-Latn-RS"/>
          </a:p>
        </p:txBody>
      </p:sp>
      <p:pic>
        <p:nvPicPr>
          <p:cNvPr id="1059" name="Picture 35" descr="jhfg hfg zt 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 b="1">
                <a:solidFill>
                  <a:schemeClr val="bg1"/>
                </a:solidFill>
              </a:rPr>
              <a:t>Page </a:t>
            </a:r>
            <a:fld id="{3F36A9BD-FB1C-47CB-A0D1-D1987D463428}" type="slidenum">
              <a:rPr lang="fr-FR" altLang="sr-Latn-RS" b="1">
                <a:solidFill>
                  <a:schemeClr val="bg1"/>
                </a:solidFill>
              </a:rPr>
              <a:pPr/>
              <a:t>‹#›</a:t>
            </a:fld>
            <a:endParaRPr lang="fr-FR" altLang="sr-Latn-R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ЛОЈАЛНОСТ И ПОВЈЕРЉИВОСТ</a:t>
            </a:r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err="1" smtClean="0"/>
              <a:t>ЦИЉ:упознати</a:t>
            </a:r>
            <a:r>
              <a:rPr lang="sr-Cyrl-RS" b="1" dirty="0" smtClean="0"/>
              <a:t> се са особинама личности које послодавци </a:t>
            </a:r>
            <a:r>
              <a:rPr lang="sr-Cyrl-RS" b="1" dirty="0" err="1" smtClean="0"/>
              <a:t>цијене</a:t>
            </a:r>
            <a:r>
              <a:rPr lang="sr-Cyrl-RS" b="1" dirty="0" smtClean="0"/>
              <a:t>;</a:t>
            </a:r>
          </a:p>
          <a:p>
            <a:r>
              <a:rPr lang="sr-Cyrl-RS" b="1" dirty="0" smtClean="0"/>
              <a:t>Спознаја како особине личности утичу на запослење и </a:t>
            </a:r>
            <a:r>
              <a:rPr lang="sr-Cyrl-RS" b="1" dirty="0" err="1" smtClean="0"/>
              <a:t>успјех</a:t>
            </a:r>
            <a:r>
              <a:rPr lang="sr-Cyrl-RS" b="1" dirty="0" smtClean="0"/>
              <a:t> у раду.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6488668"/>
            <a:ext cx="2667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1400" b="1" i="1" dirty="0" smtClean="0"/>
              <a:t>МР САЊА ЂУРИЋ, ПРОФ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57" y="1813679"/>
            <a:ext cx="5715000" cy="3847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800" u="sng" dirty="0" smtClean="0"/>
              <a:t>Сукоб лојалности</a:t>
            </a:r>
            <a:r>
              <a:rPr lang="sr-Cyrl-BA" sz="2800" dirty="0" smtClean="0"/>
              <a:t>!</a:t>
            </a:r>
          </a:p>
          <a:p>
            <a:r>
              <a:rPr lang="ru-RU" dirty="0"/>
              <a:t>Проблеми могу настати кад се оданост од друге стране тражи по потреби. То може довести до сукоба лојалности. На примјер, ако се запослени према послодавцу мора понашати лојално, иако с њим не дијели одређене циљеве и вриједности.</a:t>
            </a:r>
          </a:p>
          <a:p>
            <a:endParaRPr lang="ru-RU" dirty="0"/>
          </a:p>
          <a:p>
            <a:r>
              <a:rPr lang="ru-RU" dirty="0"/>
              <a:t>Озбиљне посљедице могу настати код неизвршавања заповиједи у војсци. И у питањима заштите околине, рачуноводственим, кадровским и сличним осјетљивим питањима увијек се очекује оданост, а понекад такво понашање завршава као превара.</a:t>
            </a:r>
            <a:endParaRPr lang="sr-Cyrl-BA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001000" y="64008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192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4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057400"/>
            <a:ext cx="6019597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ДА ЗАКЉУЧИМО</a:t>
            </a:r>
          </a:p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ЗАЈЕДНО</a:t>
            </a:r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1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4676715"/>
            <a:ext cx="2552700" cy="2078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01000" y="63246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82905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7" y="457200"/>
            <a:ext cx="3686175" cy="22467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800" dirty="0" smtClean="0"/>
              <a:t>Зашто </a:t>
            </a:r>
            <a:r>
              <a:rPr lang="sr-Cyrl-BA" sz="2800" dirty="0" err="1" smtClean="0"/>
              <a:t>увек</a:t>
            </a:r>
            <a:r>
              <a:rPr lang="sr-Cyrl-BA" sz="2800" dirty="0" smtClean="0"/>
              <a:t> узимамо пса за </a:t>
            </a:r>
            <a:r>
              <a:rPr lang="sr-Cyrl-BA" sz="2800" dirty="0" err="1" smtClean="0"/>
              <a:t>пример</a:t>
            </a:r>
            <a:r>
              <a:rPr lang="sr-Cyrl-BA" sz="2800" dirty="0" smtClean="0"/>
              <a:t> лојалности? Он је лојалан </a:t>
            </a:r>
            <a:r>
              <a:rPr lang="sr-Cyrl-BA" sz="2800" dirty="0" err="1" smtClean="0"/>
              <a:t>човеку</a:t>
            </a:r>
            <a:r>
              <a:rPr lang="sr-Cyrl-BA" sz="2800" dirty="0" smtClean="0"/>
              <a:t>, а не осталим псима. </a:t>
            </a:r>
            <a:endParaRPr lang="sr-Latn-R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62847" y="2805618"/>
            <a:ext cx="14716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sr-Cyrl-BA" dirty="0" smtClean="0"/>
              <a:t>Карл Краус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91" y="293132"/>
            <a:ext cx="4388126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921756"/>
            <a:ext cx="274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/>
              <a:t>„Принципи немају неку снагу, осим кад је особа добро нахрањена“.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133600"/>
            <a:ext cx="1371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/>
              <a:t>Марк Твен</a:t>
            </a:r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2971800"/>
            <a:ext cx="1354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2" name="AutoShape 2" descr="Mark Twain (Tven), citati, aforizmi, izreke | Najbolji Cit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3" name="AutoShape 4" descr="Mark Twain (Tven), citati, aforizmi, izreke | Najbolji Cit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6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01000" y="63246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AutoShape 2" descr="Mark Twain (Tven), citati, aforizmi, izreke | Najbolji Cit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3" name="AutoShape 4" descr="Mark Twain (Tven), citati, aforizmi, izreke | Najbolji Cit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8902">
            <a:off x="2187052" y="976981"/>
            <a:ext cx="4060475" cy="4652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1093286"/>
            <a:ext cx="40911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001" y="366642"/>
            <a:ext cx="655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ЗАБОРАВИМО!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558" y="1219457"/>
            <a:ext cx="70315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ПОШТОВАЊЕ  ТРЕБА ДА ЗАСЛУЖИМО!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ИСКРЕНОСТ СЕ ЦИЈЕНИ!</a:t>
            </a:r>
          </a:p>
          <a:p>
            <a:pPr algn="ctr"/>
            <a:endParaRPr lang="sr-Cyrl-R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0776" y="2822602"/>
            <a:ext cx="56388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ПОВЈЕРЕЊЕ СЕ СТИЧЕ!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ЛОЈАЛНОСТ СЕ УЗВРАЋА!</a:t>
            </a:r>
            <a:endParaRPr lang="sr-Cyrl-R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УСПЈЕШНО </a:t>
            </a:r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СТЕ САВЛАДАЛИ ЈОШ ЈЕДНУ ЖИВОТНУ ЛЕКЦИЈУ! 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952" y="6400800"/>
            <a:ext cx="1045648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657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2853158" y="5601157"/>
            <a:ext cx="476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ЧЕСТИТАМО!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28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6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1" y="1442039"/>
            <a:ext cx="2132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радиност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0839" y="1385861"/>
            <a:ext cx="17221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одговорност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929809" y="1321761"/>
            <a:ext cx="2613991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самосталност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51224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САВЈЕСНОСТ У РАДУ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-78522" y="3500350"/>
            <a:ext cx="2023484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д</a:t>
            </a:r>
            <a:r>
              <a:rPr lang="sr-Cyrl-RS" b="1" dirty="0" smtClean="0">
                <a:solidFill>
                  <a:schemeClr val="tx1"/>
                </a:solidFill>
              </a:rPr>
              <a:t>обар однос према обавезама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95600" y="3569301"/>
            <a:ext cx="233047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 став према унапређењу квалитета рада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81669" y="3353041"/>
            <a:ext cx="3004931" cy="136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</a:t>
            </a:r>
            <a:r>
              <a:rPr lang="sr-Cyrl-RS" b="1" dirty="0" smtClean="0">
                <a:solidFill>
                  <a:schemeClr val="tx1"/>
                </a:solidFill>
              </a:rPr>
              <a:t>тав према продуктивности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0023" y="3353040"/>
            <a:ext cx="2343977" cy="136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к</a:t>
            </a:r>
            <a:r>
              <a:rPr lang="sr-Cyrl-RS" b="1" dirty="0" smtClean="0">
                <a:solidFill>
                  <a:schemeClr val="tx1"/>
                </a:solidFill>
              </a:rPr>
              <a:t>ритички став према </a:t>
            </a:r>
            <a:r>
              <a:rPr lang="sr-Cyrl-RS" b="1" dirty="0" err="1" smtClean="0">
                <a:solidFill>
                  <a:schemeClr val="tx1"/>
                </a:solidFill>
              </a:rPr>
              <a:t>љености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01179" y="880034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1669" y="834529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52611" y="845366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47800" y="2881580"/>
            <a:ext cx="1628112" cy="62362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09121" y="2870488"/>
            <a:ext cx="152400" cy="65420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88566" y="2836974"/>
            <a:ext cx="623266" cy="47146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66911" y="2695401"/>
            <a:ext cx="2066511" cy="80979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036155" y="352311"/>
            <a:ext cx="710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НАЈЦЈЕЊЕНИЈЕ ОСОБИНЕ ЛИЧНОСТИ</a:t>
            </a:r>
            <a:endParaRPr lang="sr-Latn-RS" sz="2800" dirty="0"/>
          </a:p>
        </p:txBody>
      </p:sp>
      <p:sp>
        <p:nvSpPr>
          <p:cNvPr id="4" name="Oval 3"/>
          <p:cNvSpPr/>
          <p:nvPr/>
        </p:nvSpPr>
        <p:spPr>
          <a:xfrm>
            <a:off x="2407919" y="5095366"/>
            <a:ext cx="2945897" cy="145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2"/>
                </a:solidFill>
              </a:rPr>
              <a:t>к</a:t>
            </a:r>
            <a:r>
              <a:rPr lang="sr-Cyrl-RS" b="1" dirty="0" smtClean="0">
                <a:solidFill>
                  <a:schemeClr val="tx2"/>
                </a:solidFill>
              </a:rPr>
              <a:t>ритички став према неодговорности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endCxn id="4" idx="0"/>
          </p:cNvCxnSpPr>
          <p:nvPr/>
        </p:nvCxnSpPr>
        <p:spPr>
          <a:xfrm flipH="1">
            <a:off x="3880868" y="2850371"/>
            <a:ext cx="328354" cy="224499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62600" y="4805450"/>
            <a:ext cx="2438400" cy="16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2"/>
                </a:solidFill>
              </a:rPr>
              <a:t>критички </a:t>
            </a:r>
            <a:r>
              <a:rPr lang="sr-Cyrl-RS" b="1" dirty="0" smtClean="0">
                <a:solidFill>
                  <a:schemeClr val="tx2"/>
                </a:solidFill>
              </a:rPr>
              <a:t>став према површности у раду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05011" y="2836974"/>
            <a:ext cx="1495011" cy="2258392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7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3" grpId="0"/>
      <p:bldP spid="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421" y="273377"/>
            <a:ext cx="2862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МАРЉИВОСТ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03852" y="1419736"/>
            <a:ext cx="16395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к</a:t>
            </a:r>
            <a:r>
              <a:rPr lang="sr-Cyrl-RS" b="1" dirty="0" smtClean="0">
                <a:solidFill>
                  <a:schemeClr val="tx1"/>
                </a:solidFill>
              </a:rPr>
              <a:t>валитетан рад 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8919" y="1423050"/>
            <a:ext cx="19487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преданост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593124" y="1371698"/>
            <a:ext cx="2461010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задовољство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2209" y="2391959"/>
            <a:ext cx="256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УПОРНОСТ</a:t>
            </a:r>
            <a:endParaRPr lang="sr-Latn-RS" sz="2400" b="1" dirty="0"/>
          </a:p>
        </p:txBody>
      </p:sp>
      <p:sp>
        <p:nvSpPr>
          <p:cNvPr id="12" name="Oval 11"/>
          <p:cNvSpPr/>
          <p:nvPr/>
        </p:nvSpPr>
        <p:spPr>
          <a:xfrm>
            <a:off x="1447666" y="3350909"/>
            <a:ext cx="3133722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истрајност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96455" y="3272987"/>
            <a:ext cx="2261546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квалитет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72443" y="5289224"/>
            <a:ext cx="2565209" cy="1083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издржљивост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57605" y="5266360"/>
            <a:ext cx="2445034" cy="10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истрајавање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38788" y="798852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41470" y="738483"/>
            <a:ext cx="120930" cy="628135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62123" y="738483"/>
            <a:ext cx="295482" cy="60026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089802" y="2755896"/>
            <a:ext cx="330185" cy="64003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64656" y="2783252"/>
            <a:ext cx="597467" cy="677148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89802" y="4596319"/>
            <a:ext cx="100737" cy="760228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6000" y="4568387"/>
            <a:ext cx="283788" cy="72083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/>
          <p:cNvSpPr/>
          <p:nvPr/>
        </p:nvSpPr>
        <p:spPr>
          <a:xfrm>
            <a:off x="6858001" y="1429366"/>
            <a:ext cx="2289312" cy="904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2"/>
                </a:solidFill>
              </a:rPr>
              <a:t>Свијест</a:t>
            </a:r>
            <a:r>
              <a:rPr lang="sr-Cyrl-RS" b="1" dirty="0" smtClean="0">
                <a:solidFill>
                  <a:schemeClr val="tx2"/>
                </a:solidFill>
              </a:rPr>
              <a:t> о </a:t>
            </a:r>
            <a:r>
              <a:rPr lang="sr-Cyrl-RS" b="1" dirty="0" err="1" smtClean="0">
                <a:solidFill>
                  <a:schemeClr val="tx2"/>
                </a:solidFill>
              </a:rPr>
              <a:t>успјешности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>
            <a:off x="5489305" y="670488"/>
            <a:ext cx="1703958" cy="891378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4" y="40477"/>
            <a:ext cx="6858000" cy="858837"/>
          </a:xfrm>
        </p:spPr>
        <p:txBody>
          <a:bodyPr/>
          <a:lstStyle/>
          <a:p>
            <a:r>
              <a:rPr lang="sr-Cyrl-RS" sz="3600" dirty="0" smtClean="0"/>
              <a:t>ПОЖРТВОВАНОСТ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0939" y="963153"/>
            <a:ext cx="865501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Cyrl-BA" sz="2400" dirty="0" smtClean="0"/>
          </a:p>
          <a:p>
            <a:r>
              <a:rPr lang="sr-Cyrl-BA" sz="2400" dirty="0" smtClean="0"/>
              <a:t>Спремност на улагање много напора и самоодрицање у циљу остварења преузетих обавеза.</a:t>
            </a:r>
            <a:endParaRPr lang="sr-Latn-RS" sz="2400" dirty="0"/>
          </a:p>
        </p:txBody>
      </p:sp>
      <p:sp>
        <p:nvSpPr>
          <p:cNvPr id="5" name="Horizontal Scroll 4"/>
          <p:cNvSpPr/>
          <p:nvPr/>
        </p:nvSpPr>
        <p:spPr>
          <a:xfrm>
            <a:off x="170762" y="3372838"/>
            <a:ext cx="2108753" cy="599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1"/>
                </a:solidFill>
              </a:rPr>
              <a:t>оптималано</a:t>
            </a:r>
            <a:r>
              <a:rPr lang="sr-Cyrl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err="1" smtClean="0">
                <a:solidFill>
                  <a:schemeClr val="tx1"/>
                </a:solidFill>
              </a:rPr>
              <a:t>вријеме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647537" y="3261459"/>
            <a:ext cx="1755497" cy="629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снага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852742" y="3223331"/>
            <a:ext cx="2375453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ч</a:t>
            </a:r>
            <a:r>
              <a:rPr lang="sr-Cyrl-RS" b="1" dirty="0" smtClean="0">
                <a:solidFill>
                  <a:schemeClr val="tx1"/>
                </a:solidFill>
              </a:rPr>
              <a:t>ување средстава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55655" y="2556725"/>
            <a:ext cx="1435128" cy="8575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55655" y="2591041"/>
            <a:ext cx="104377" cy="67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57242" y="2565965"/>
            <a:ext cx="1035604" cy="6940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94423" y="4033138"/>
            <a:ext cx="4217222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/>
              <a:t>д</a:t>
            </a:r>
            <a:r>
              <a:rPr lang="sr-Cyrl-RS" sz="2400" b="1" dirty="0" smtClean="0"/>
              <a:t>обра организованост и дисциплинованост</a:t>
            </a:r>
            <a:endParaRPr lang="sr-Latn-RS" sz="2400" b="1" dirty="0"/>
          </a:p>
        </p:txBody>
      </p:sp>
      <p:sp>
        <p:nvSpPr>
          <p:cNvPr id="15" name="Wave 14"/>
          <p:cNvSpPr/>
          <p:nvPr/>
        </p:nvSpPr>
        <p:spPr>
          <a:xfrm>
            <a:off x="974034" y="5244114"/>
            <a:ext cx="2217152" cy="9686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спретност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3555655" y="5424709"/>
            <a:ext cx="2211456" cy="8787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1"/>
                </a:solidFill>
              </a:rPr>
              <a:t>умјешност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6224347" y="5578929"/>
            <a:ext cx="2007697" cy="6450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одговорност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49254" y="4754944"/>
            <a:ext cx="500582" cy="565874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4657242" y="4939319"/>
            <a:ext cx="4141" cy="59523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04605" y="4785922"/>
            <a:ext cx="1238667" cy="748631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2819400" y="2207858"/>
            <a:ext cx="22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ЕКОНОМИЧНОСТ</a:t>
            </a:r>
            <a:endParaRPr lang="sr-Latn-RS" b="1" dirty="0"/>
          </a:p>
        </p:txBody>
      </p:sp>
      <p:sp>
        <p:nvSpPr>
          <p:cNvPr id="27" name="Down Arrow 26"/>
          <p:cNvSpPr/>
          <p:nvPr/>
        </p:nvSpPr>
        <p:spPr>
          <a:xfrm>
            <a:off x="3958259" y="774368"/>
            <a:ext cx="444775" cy="195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08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2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"/>
            <a:ext cx="20855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ИСКРЕНОСТ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0430" y="854441"/>
            <a:ext cx="18387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ОТВОРЕНОСТ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2691847" y="2977147"/>
            <a:ext cx="2667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ЗАСТУПАЊЕ ИСТИНЕ</a:t>
            </a: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58212"/>
            <a:ext cx="1905000" cy="352338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057400" y="496848"/>
            <a:ext cx="304800" cy="316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>
            <a:off x="2348948" y="1326476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2145195" y="1780599"/>
            <a:ext cx="19679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ПРИРОДНОСТ</a:t>
            </a:r>
            <a:endParaRPr lang="sr-Latn-RS" dirty="0"/>
          </a:p>
        </p:txBody>
      </p:sp>
      <p:sp>
        <p:nvSpPr>
          <p:cNvPr id="10" name="Down Arrow 9"/>
          <p:cNvSpPr/>
          <p:nvPr/>
        </p:nvSpPr>
        <p:spPr>
          <a:xfrm>
            <a:off x="2938669" y="2328979"/>
            <a:ext cx="381000" cy="469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87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905" y="1217857"/>
            <a:ext cx="436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ПРИНЦИПИЈЕЛНОСТ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57006" y="2895600"/>
            <a:ext cx="18051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</a:t>
            </a:r>
            <a:r>
              <a:rPr lang="sr-Cyrl-RS" b="1" dirty="0" smtClean="0">
                <a:solidFill>
                  <a:schemeClr val="tx1"/>
                </a:solidFill>
              </a:rPr>
              <a:t>оштовање дате </a:t>
            </a:r>
            <a:r>
              <a:rPr lang="sr-Cyrl-RS" b="1" dirty="0" err="1" smtClean="0">
                <a:solidFill>
                  <a:schemeClr val="tx1"/>
                </a:solidFill>
              </a:rPr>
              <a:t>ријечи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2905" y="2895600"/>
            <a:ext cx="19487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1"/>
                </a:solidFill>
              </a:rPr>
              <a:t>савјесност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542461" y="2873070"/>
            <a:ext cx="2607477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</a:t>
            </a:r>
            <a:r>
              <a:rPr lang="sr-Cyrl-RS" b="1" dirty="0" smtClean="0">
                <a:solidFill>
                  <a:schemeClr val="tx1"/>
                </a:solidFill>
              </a:rPr>
              <a:t>ридржавање моралних норми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459604" y="1676400"/>
            <a:ext cx="1283596" cy="10536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05611" y="1741077"/>
            <a:ext cx="1660" cy="108030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70493" y="1741077"/>
            <a:ext cx="270124" cy="111304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/>
          <p:cNvSpPr/>
          <p:nvPr/>
        </p:nvSpPr>
        <p:spPr>
          <a:xfrm>
            <a:off x="6761899" y="3051842"/>
            <a:ext cx="2590800" cy="758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самоконтрола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34564" y="1760026"/>
            <a:ext cx="1385436" cy="1291816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8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/>
          <p:cNvSpPr txBox="1"/>
          <p:nvPr/>
        </p:nvSpPr>
        <p:spPr>
          <a:xfrm>
            <a:off x="9144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ЛИ ЈЕ ЛОЈАЛНОСТ ОДГОВОРНОСТ?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ОДГОВОРНОСТ је карактерна особина. </a:t>
            </a:r>
          </a:p>
          <a:p>
            <a:r>
              <a:rPr lang="sr-Cyrl-RS" dirty="0" smtClean="0"/>
              <a:t>Ниво одговорности </a:t>
            </a:r>
            <a:r>
              <a:rPr lang="sr-Cyrl-RS" dirty="0" err="1" smtClean="0"/>
              <a:t>процјењује</a:t>
            </a:r>
            <a:r>
              <a:rPr lang="sr-Cyrl-RS" dirty="0" smtClean="0"/>
              <a:t> се на основу  односа одређене личности према утврђеним обавезама.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10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4" y="1762540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905000"/>
            <a:ext cx="1914525" cy="23907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984387" y="0"/>
            <a:ext cx="3816213" cy="1762540"/>
          </a:xfrm>
          <a:prstGeom prst="wedgeEllipseCallout">
            <a:avLst>
              <a:gd name="adj1" fmla="val -26003"/>
              <a:gd name="adj2" fmla="val 652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КАКО ЉУДИ БИРАЈУ ОДГОВОРНОСТ?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676526" y="1371599"/>
            <a:ext cx="4714874" cy="5257801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ДАЈУ ОБЕЋАЊЕ;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ДАЈУ РИЈЕЧ;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ПОТПИШУ УГОВОР;</a:t>
            </a:r>
            <a:endParaRPr lang="sr-Cyrl-RS" b="1" dirty="0">
              <a:solidFill>
                <a:srgbClr val="FF0000"/>
              </a:solidFill>
            </a:endParaRP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ИЛИ ДОБИЈУ ОД ДРУГИХ КАО ЗАДАТАК 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ИЛИ СЕ ПОДРАЗУМИЈЕВА – ДОБРО СЕ РАДИ, ПОШТУЈЕ СЕ ЗАКОН…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1000" y="6248400"/>
            <a:ext cx="9144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917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57" y="1813679"/>
            <a:ext cx="57150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b="1" u="sng" dirty="0" smtClean="0"/>
              <a:t>ШТА ЈЕ ЗАПРАВО ЛОЈАЛНОСТ</a:t>
            </a:r>
            <a:r>
              <a:rPr lang="sr-Cyrl-BA" dirty="0" smtClean="0"/>
              <a:t>?</a:t>
            </a:r>
            <a:endParaRPr lang="sr-Cyrl-BA" dirty="0" smtClean="0"/>
          </a:p>
          <a:p>
            <a:r>
              <a:rPr lang="sr-Cyrl-BA" dirty="0"/>
              <a:t>Оданост или </a:t>
            </a:r>
            <a:r>
              <a:rPr lang="sr-Cyrl-BA" dirty="0" smtClean="0"/>
              <a:t>лојалност (од </a:t>
            </a:r>
            <a:r>
              <a:rPr lang="sr-Cyrl-BA" dirty="0" err="1" smtClean="0"/>
              <a:t>франц</a:t>
            </a:r>
            <a:r>
              <a:rPr lang="sr-Cyrl-BA" dirty="0" smtClean="0"/>
              <a:t>.</a:t>
            </a:r>
            <a:r>
              <a:rPr lang="sr-Latn-RS" dirty="0"/>
              <a:t> </a:t>
            </a:r>
            <a:r>
              <a:rPr lang="sr-Latn-RS" i="1" dirty="0"/>
              <a:t>loyauté</a:t>
            </a:r>
            <a:r>
              <a:rPr lang="sr-Latn-RS" dirty="0"/>
              <a:t> — </a:t>
            </a:r>
            <a:r>
              <a:rPr lang="sr-Cyrl-BA" i="1" dirty="0" smtClean="0"/>
              <a:t>вјерност)</a:t>
            </a:r>
            <a:r>
              <a:rPr lang="ru-RU" i="1" dirty="0"/>
              <a:t> означава унутрашњу повезаност и изражавање те повезаности кроз понашање према особи, групи или заједници</a:t>
            </a:r>
            <a:r>
              <a:rPr lang="ru-RU" i="1" dirty="0" smtClean="0"/>
              <a:t>.</a:t>
            </a:r>
          </a:p>
          <a:p>
            <a:r>
              <a:rPr lang="ru-RU" dirty="0"/>
              <a:t>Лојалност значи да се систем вриједности са </a:t>
            </a:r>
            <a:r>
              <a:rPr lang="ru-RU" dirty="0" smtClean="0"/>
              <a:t>осталима </a:t>
            </a:r>
            <a:r>
              <a:rPr lang="ru-RU" dirty="0"/>
              <a:t>дијели и да се ставови заједнице бране и онда када се има различито мишљење. Лојалност је увијек добровољна те се показује у понашању према онима с којма се осјећа повезаност, као и према трећим особама.</a:t>
            </a:r>
            <a:endParaRPr lang="sr-Cyrl-BA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001000" y="64008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192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5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education-template-9</Template>
  <TotalTime>1393</TotalTime>
  <Words>342</Words>
  <Application>Microsoft Office PowerPoint</Application>
  <PresentationFormat>On-screen Show (4:3)</PresentationFormat>
  <Paragraphs>78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Calibri</vt:lpstr>
      <vt:lpstr>master</vt:lpstr>
      <vt:lpstr>1_colormaster</vt:lpstr>
      <vt:lpstr>2_colormaster</vt:lpstr>
      <vt:lpstr>1_master</vt:lpstr>
      <vt:lpstr>3_colormaster</vt:lpstr>
      <vt:lpstr>4_colormaster</vt:lpstr>
      <vt:lpstr>5_colormaster</vt:lpstr>
      <vt:lpstr>6_colormaster</vt:lpstr>
      <vt:lpstr>Modèle par défaut</vt:lpstr>
      <vt:lpstr>ЛОЈАЛНОСТ И ПОВЈЕРЉИВОСТ</vt:lpstr>
      <vt:lpstr>PowerPoint Presentation</vt:lpstr>
      <vt:lpstr>PowerPoint Presentation</vt:lpstr>
      <vt:lpstr>ПОЖРТВОВАНОСТ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MEDICIN</dc:creator>
  <cp:lastModifiedBy>Dragan</cp:lastModifiedBy>
  <cp:revision>139</cp:revision>
  <dcterms:created xsi:type="dcterms:W3CDTF">2012-11-19T22:33:02Z</dcterms:created>
  <dcterms:modified xsi:type="dcterms:W3CDTF">2020-05-19T16:42:26Z</dcterms:modified>
</cp:coreProperties>
</file>