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60"/>
  </p:normalViewPr>
  <p:slideViewPr>
    <p:cSldViewPr>
      <p:cViewPr varScale="1">
        <p:scale>
          <a:sx n="81" d="100"/>
          <a:sy n="81" d="100"/>
        </p:scale>
        <p:origin x="150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213C-791F-4283-918C-A6B7FEB3A556}" type="datetimeFigureOut">
              <a:rPr lang="sr-Latn-BA" smtClean="0"/>
              <a:t>3.2.2022.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9924-4A69-4A8F-BCA8-33A3F37CD580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213C-791F-4283-918C-A6B7FEB3A556}" type="datetimeFigureOut">
              <a:rPr lang="sr-Latn-BA" smtClean="0"/>
              <a:t>3.2.2022.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9924-4A69-4A8F-BCA8-33A3F37CD580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213C-791F-4283-918C-A6B7FEB3A556}" type="datetimeFigureOut">
              <a:rPr lang="sr-Latn-BA" smtClean="0"/>
              <a:t>3.2.2022.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9924-4A69-4A8F-BCA8-33A3F37CD580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213C-791F-4283-918C-A6B7FEB3A556}" type="datetimeFigureOut">
              <a:rPr lang="sr-Latn-BA" smtClean="0"/>
              <a:t>3.2.2022.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9924-4A69-4A8F-BCA8-33A3F37CD580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213C-791F-4283-918C-A6B7FEB3A556}" type="datetimeFigureOut">
              <a:rPr lang="sr-Latn-BA" smtClean="0"/>
              <a:t>3.2.2022.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9924-4A69-4A8F-BCA8-33A3F37CD580}" type="slidenum">
              <a:rPr lang="sr-Latn-BA" smtClean="0"/>
              <a:t>‹#›</a:t>
            </a:fld>
            <a:endParaRPr lang="sr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213C-791F-4283-918C-A6B7FEB3A556}" type="datetimeFigureOut">
              <a:rPr lang="sr-Latn-BA" smtClean="0"/>
              <a:t>3.2.2022.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9924-4A69-4A8F-BCA8-33A3F37CD580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213C-791F-4283-918C-A6B7FEB3A556}" type="datetimeFigureOut">
              <a:rPr lang="sr-Latn-BA" smtClean="0"/>
              <a:t>3.2.2022.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9924-4A69-4A8F-BCA8-33A3F37CD580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213C-791F-4283-918C-A6B7FEB3A556}" type="datetimeFigureOut">
              <a:rPr lang="sr-Latn-BA" smtClean="0"/>
              <a:t>3.2.2022.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9924-4A69-4A8F-BCA8-33A3F37CD580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213C-791F-4283-918C-A6B7FEB3A556}" type="datetimeFigureOut">
              <a:rPr lang="sr-Latn-BA" smtClean="0"/>
              <a:t>3.2.2022.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9924-4A69-4A8F-BCA8-33A3F37CD580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213C-791F-4283-918C-A6B7FEB3A556}" type="datetimeFigureOut">
              <a:rPr lang="sr-Latn-BA" smtClean="0"/>
              <a:t>3.2.2022.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9924-4A69-4A8F-BCA8-33A3F37CD580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48213C-791F-4283-918C-A6B7FEB3A556}" type="datetimeFigureOut">
              <a:rPr lang="sr-Latn-BA" smtClean="0"/>
              <a:t>3.2.2022.</a:t>
            </a:fld>
            <a:endParaRPr lang="sr-Latn-B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E019924-4A69-4A8F-BCA8-33A3F37CD580}" type="slidenum">
              <a:rPr lang="sr-Latn-BA" smtClean="0"/>
              <a:t>‹#›</a:t>
            </a:fld>
            <a:endParaRPr lang="sr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48213C-791F-4283-918C-A6B7FEB3A556}" type="datetimeFigureOut">
              <a:rPr lang="sr-Latn-BA" smtClean="0"/>
              <a:t>3.2.2022.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E019924-4A69-4A8F-BCA8-33A3F37CD580}" type="slidenum">
              <a:rPr lang="sr-Latn-BA" smtClean="0"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852936"/>
            <a:ext cx="8293224" cy="2177408"/>
          </a:xfrm>
        </p:spPr>
        <p:txBody>
          <a:bodyPr numCol="1">
            <a:noAutofit/>
          </a:bodyPr>
          <a:lstStyle/>
          <a:p>
            <a:pPr algn="ctr"/>
            <a:r>
              <a:rPr lang="sr-Cyrl-RS" sz="3200" dirty="0">
                <a:cs typeface="Aharoni" pitchFamily="2" charset="-79"/>
              </a:rPr>
              <a:t>3.6.2020. </a:t>
            </a:r>
            <a:br>
              <a:rPr lang="sr-Cyrl-RS" sz="3200" dirty="0">
                <a:cs typeface="Aharoni" pitchFamily="2" charset="-79"/>
              </a:rPr>
            </a:br>
            <a:r>
              <a:rPr lang="sr-Cyrl-RS" sz="3200" dirty="0">
                <a:cs typeface="Aharoni" pitchFamily="2" charset="-79"/>
              </a:rPr>
              <a:t>Огњен Милошевић</a:t>
            </a:r>
            <a:endParaRPr lang="sr-Latn-BA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16632"/>
            <a:ext cx="8077200" cy="1499616"/>
          </a:xfrm>
        </p:spPr>
        <p:txBody>
          <a:bodyPr anchor="ctr">
            <a:normAutofit/>
          </a:bodyPr>
          <a:lstStyle/>
          <a:p>
            <a:pPr algn="ctr"/>
            <a:r>
              <a:rPr lang="sr-Cyrl-RS" sz="3600" b="1" dirty="0">
                <a:latin typeface="Aharoni" pitchFamily="2" charset="-79"/>
                <a:cs typeface="Aharoni" pitchFamily="2" charset="-79"/>
              </a:rPr>
              <a:t>КОМУНИКАЦИЈА</a:t>
            </a:r>
          </a:p>
          <a:p>
            <a:pPr algn="ctr"/>
            <a:r>
              <a:rPr lang="sr-Cyrl-RS" sz="3600" b="1" dirty="0">
                <a:latin typeface="Aharoni" pitchFamily="2" charset="-79"/>
                <a:cs typeface="Aharoni" pitchFamily="2" charset="-79"/>
              </a:rPr>
              <a:t>ЕЛЕМЕНТИ КОМУНИКАЦИЈЕ</a:t>
            </a:r>
            <a:endParaRPr lang="sr-Latn-BA" sz="3600" b="1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0440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/>
              <a:t>Дјелотворна комуникација</a:t>
            </a:r>
            <a:endParaRPr lang="sr-Latn-B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600" dirty="0"/>
              <a:t>Дјелотворна комуникација подразумијева развијену способност да се искрено изразе мишљење, став, осјећање и то на начин који неће угрозити туђа права.</a:t>
            </a:r>
          </a:p>
          <a:p>
            <a:r>
              <a:rPr lang="sr-Cyrl-RS" sz="2600" dirty="0"/>
              <a:t>5 корака дјелотворне комуникације:</a:t>
            </a:r>
          </a:p>
          <a:p>
            <a:pPr marL="633222" indent="-514350">
              <a:buFont typeface="+mj-lt"/>
              <a:buAutoNum type="arabicPeriod"/>
            </a:pPr>
            <a:r>
              <a:rPr lang="sr-Cyrl-RS" sz="2600" dirty="0"/>
              <a:t>Изразити себе и своје мишљење</a:t>
            </a:r>
          </a:p>
          <a:p>
            <a:pPr marL="633222" indent="-514350">
              <a:buFont typeface="+mj-lt"/>
              <a:buAutoNum type="arabicPeriod"/>
            </a:pPr>
            <a:r>
              <a:rPr lang="sr-Cyrl-RS" sz="2600" dirty="0"/>
              <a:t>Пажљиво слушати</a:t>
            </a:r>
          </a:p>
          <a:p>
            <a:pPr marL="633222" indent="-514350">
              <a:buFont typeface="+mj-lt"/>
              <a:buAutoNum type="arabicPeriod"/>
            </a:pPr>
            <a:r>
              <a:rPr lang="sr-Cyrl-RS" sz="2600" dirty="0"/>
              <a:t>Тражити рјешење</a:t>
            </a:r>
          </a:p>
          <a:p>
            <a:pPr marL="633222" indent="-514350">
              <a:buFont typeface="+mj-lt"/>
              <a:buAutoNum type="arabicPeriod"/>
            </a:pPr>
            <a:r>
              <a:rPr lang="sr-Cyrl-RS" sz="2600" dirty="0"/>
              <a:t>Када се сложимо да се не слажемо</a:t>
            </a:r>
          </a:p>
          <a:p>
            <a:pPr marL="633222" indent="-514350">
              <a:buFont typeface="+mj-lt"/>
              <a:buAutoNum type="arabicPeriod"/>
            </a:pPr>
            <a:r>
              <a:rPr lang="sr-Cyrl-RS" sz="2600" dirty="0"/>
              <a:t>Рефокусирање</a:t>
            </a:r>
            <a:endParaRPr lang="sr-Latn-BA" sz="2600" dirty="0"/>
          </a:p>
        </p:txBody>
      </p:sp>
    </p:spTree>
    <p:extLst>
      <p:ext uri="{BB962C8B-B14F-4D97-AF65-F5344CB8AC3E}">
        <p14:creationId xmlns:p14="http://schemas.microsoft.com/office/powerpoint/2010/main" val="1155059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077200" cy="1673352"/>
          </a:xfrm>
        </p:spPr>
        <p:txBody>
          <a:bodyPr/>
          <a:lstStyle/>
          <a:p>
            <a:pPr algn="ctr"/>
            <a:r>
              <a:rPr lang="sr-Cyrl-RS" dirty="0"/>
              <a:t>ХВАЛА </a:t>
            </a:r>
            <a:r>
              <a:rPr lang="sr-Cyrl-RS"/>
              <a:t>НА ПАЖЊИ!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480676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>
                <a:cs typeface="Aharoni" pitchFamily="2" charset="-79"/>
              </a:rPr>
              <a:t>Шта је комуникација</a:t>
            </a:r>
            <a:endParaRPr lang="sr-Latn-BA" sz="4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dirty="0"/>
              <a:t>Појам комуникације подразумијева преношење информација, мишљења, идеја и осјећања између двоје или више људи.</a:t>
            </a:r>
          </a:p>
          <a:p>
            <a:r>
              <a:rPr lang="sr-Cyrl-RS" sz="2400" dirty="0"/>
              <a:t>Основни циљ комуникације је споразумијевање међу људима.</a:t>
            </a:r>
          </a:p>
          <a:p>
            <a:endParaRPr lang="sr-Cyrl-R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933056"/>
            <a:ext cx="3888432" cy="23024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6322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/>
              <a:t>Елементи комуникације</a:t>
            </a:r>
            <a:endParaRPr lang="sr-Latn-B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2400" dirty="0"/>
              <a:t>Основни елементи комуникације су:</a:t>
            </a:r>
          </a:p>
          <a:p>
            <a:pPr>
              <a:buFont typeface="Wingdings" pitchFamily="2" charset="2"/>
              <a:buChar char="Ø"/>
            </a:pPr>
            <a:r>
              <a:rPr lang="sr-Cyrl-RS" sz="2400" dirty="0"/>
              <a:t>Пошиљалац поруке</a:t>
            </a:r>
          </a:p>
          <a:p>
            <a:pPr>
              <a:buFont typeface="Wingdings" pitchFamily="2" charset="2"/>
              <a:buChar char="Ø"/>
            </a:pPr>
            <a:r>
              <a:rPr lang="sr-Cyrl-RS" sz="2400" dirty="0"/>
              <a:t>Прималац поруке</a:t>
            </a:r>
          </a:p>
          <a:p>
            <a:pPr>
              <a:buFont typeface="Wingdings" pitchFamily="2" charset="2"/>
              <a:buChar char="Ø"/>
            </a:pPr>
            <a:r>
              <a:rPr lang="sr-Cyrl-RS" sz="2400" dirty="0"/>
              <a:t>Порука</a:t>
            </a:r>
          </a:p>
          <a:p>
            <a:pPr>
              <a:buFont typeface="Wingdings" pitchFamily="2" charset="2"/>
              <a:buChar char="Ø"/>
            </a:pPr>
            <a:r>
              <a:rPr lang="sr-Cyrl-RS" sz="2400" dirty="0"/>
              <a:t>Средства за пренос поруке-комуникациони канал</a:t>
            </a:r>
          </a:p>
          <a:p>
            <a:pPr>
              <a:buFont typeface="Wingdings" pitchFamily="2" charset="2"/>
              <a:buChar char="Ø"/>
            </a:pPr>
            <a:endParaRPr lang="sr-Cyrl-RS" sz="2600" dirty="0"/>
          </a:p>
          <a:p>
            <a:pPr>
              <a:buFont typeface="Wingdings" pitchFamily="2" charset="2"/>
              <a:buChar char="Ø"/>
            </a:pPr>
            <a:endParaRPr lang="sr-Latn-BA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221088"/>
            <a:ext cx="5164384" cy="240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7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Врсте комуникације-број учесника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2600" dirty="0"/>
              <a:t>Зависно од броја учесника, постоје:</a:t>
            </a:r>
          </a:p>
          <a:p>
            <a:pPr marL="633222" indent="-514350">
              <a:buFont typeface="+mj-lt"/>
              <a:buAutoNum type="arabicParenR"/>
            </a:pPr>
            <a:r>
              <a:rPr lang="sr-Cyrl-RS" sz="2600" dirty="0"/>
              <a:t>Интраперсонална комуникација(монолог)-један учесник</a:t>
            </a:r>
          </a:p>
          <a:p>
            <a:pPr marL="633222" indent="-514350">
              <a:buFont typeface="+mj-lt"/>
              <a:buAutoNum type="arabicParenR"/>
            </a:pPr>
            <a:r>
              <a:rPr lang="sr-Cyrl-RS" sz="2600" dirty="0"/>
              <a:t>Интерперсонална комуникација-два или више</a:t>
            </a:r>
          </a:p>
          <a:p>
            <a:pPr marL="633222" indent="-514350">
              <a:buFont typeface="+mj-lt"/>
              <a:buAutoNum type="arabicParenR"/>
            </a:pPr>
            <a:r>
              <a:rPr lang="sr-Cyrl-RS" sz="2600" dirty="0"/>
              <a:t>Групна-два или више група</a:t>
            </a:r>
          </a:p>
          <a:p>
            <a:pPr marL="633222" indent="-514350">
              <a:buFont typeface="+mj-lt"/>
              <a:buAutoNum type="arabicParenR"/>
            </a:pPr>
            <a:r>
              <a:rPr lang="sr-Cyrl-RS" sz="2600" dirty="0"/>
              <a:t>Масовна-масовно</a:t>
            </a:r>
          </a:p>
          <a:p>
            <a:pPr marL="118872" indent="0">
              <a:buNone/>
            </a:pPr>
            <a:endParaRPr lang="sr-Cyrl-RS" sz="2600" dirty="0"/>
          </a:p>
        </p:txBody>
      </p:sp>
    </p:spTree>
    <p:extLst>
      <p:ext uri="{BB962C8B-B14F-4D97-AF65-F5344CB8AC3E}">
        <p14:creationId xmlns:p14="http://schemas.microsoft.com/office/powerpoint/2010/main" val="432934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500" dirty="0"/>
              <a:t>Врсте комуникације-језик комуникације</a:t>
            </a:r>
            <a:endParaRPr lang="sr-Latn-BA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dirty="0"/>
              <a:t>Према врсти изражавања постоје:</a:t>
            </a:r>
          </a:p>
          <a:p>
            <a:pPr marL="633222" indent="-514350">
              <a:buFont typeface="+mj-lt"/>
              <a:buAutoNum type="arabicParenR"/>
            </a:pPr>
            <a:r>
              <a:rPr lang="sr-Cyrl-RS" sz="2400" dirty="0"/>
              <a:t>Усмене(оралне) поруке-крик, ријеч</a:t>
            </a:r>
          </a:p>
          <a:p>
            <a:pPr marL="633222" indent="-514350">
              <a:buFont typeface="+mj-lt"/>
              <a:buAutoNum type="arabicParenR"/>
            </a:pPr>
            <a:r>
              <a:rPr lang="sr-Cyrl-RS" sz="2400" dirty="0"/>
              <a:t>Писане поруке-текст, слика и сл.</a:t>
            </a:r>
          </a:p>
          <a:p>
            <a:pPr marL="633222" indent="-514350">
              <a:buFont typeface="+mj-lt"/>
              <a:buAutoNum type="arabicParenR"/>
            </a:pPr>
            <a:r>
              <a:rPr lang="sr-Cyrl-RS" sz="2400" dirty="0"/>
              <a:t>Невербалне поруке-покрети лица, гестови, мимика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792059"/>
            <a:ext cx="2088232" cy="13896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787539"/>
            <a:ext cx="1863651" cy="13896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38" y="3791989"/>
            <a:ext cx="2448377" cy="138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22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/>
              <a:t>Процес преношења порука</a:t>
            </a:r>
            <a:endParaRPr lang="sr-Latn-B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RS" sz="2600" dirty="0"/>
              <a:t>Процес преноса поруке од пошиљаоца до примаоца одвија се у неколико фаза:</a:t>
            </a:r>
          </a:p>
          <a:p>
            <a:pPr marL="633222" indent="-514350">
              <a:buFont typeface="+mj-lt"/>
              <a:buAutoNum type="arabicParenR"/>
            </a:pPr>
            <a:r>
              <a:rPr lang="sr-Cyrl-RS" sz="2600" dirty="0"/>
              <a:t>Фаза мисли, идеја и информација(пошиљалац своје идеје претвара у информације)</a:t>
            </a:r>
          </a:p>
          <a:p>
            <a:pPr marL="633222" indent="-514350">
              <a:buFont typeface="+mj-lt"/>
              <a:buAutoNum type="arabicParenR"/>
            </a:pPr>
            <a:r>
              <a:rPr lang="sr-Cyrl-RS" sz="2600" dirty="0"/>
              <a:t>Фаза кодирања(пошиљалац кодира-уобличава информацију у форму поруке коју познаје и прималац</a:t>
            </a:r>
          </a:p>
          <a:p>
            <a:pPr marL="633222" indent="-514350">
              <a:buFont typeface="+mj-lt"/>
              <a:buAutoNum type="arabicParenR"/>
            </a:pPr>
            <a:r>
              <a:rPr lang="sr-Cyrl-RS" sz="2600" dirty="0"/>
              <a:t>Фаза упућивања(слово, глас, слика...) и примања поруке(слушање...)</a:t>
            </a:r>
          </a:p>
          <a:p>
            <a:pPr marL="633222" indent="-514350">
              <a:buFont typeface="+mj-lt"/>
              <a:buAutoNum type="arabicParenR"/>
            </a:pPr>
            <a:r>
              <a:rPr lang="sr-Cyrl-RS" sz="2600" dirty="0"/>
              <a:t>Фаза кодирања поруке(прималац дешифрује поруку)</a:t>
            </a:r>
          </a:p>
          <a:p>
            <a:pPr marL="633222" indent="-514350">
              <a:buFont typeface="+mj-lt"/>
              <a:buAutoNum type="arabicParenR"/>
            </a:pPr>
            <a:r>
              <a:rPr lang="sr-Cyrl-RS" sz="2600" dirty="0"/>
              <a:t>Фаза запамћивања и давања повратне информације</a:t>
            </a:r>
            <a:endParaRPr lang="sr-Latn-BA" sz="2600" dirty="0"/>
          </a:p>
        </p:txBody>
      </p:sp>
    </p:spTree>
    <p:extLst>
      <p:ext uri="{BB962C8B-B14F-4D97-AF65-F5344CB8AC3E}">
        <p14:creationId xmlns:p14="http://schemas.microsoft.com/office/powerpoint/2010/main" val="1735166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4000" dirty="0"/>
              <a:t>Процес комуницирања</a:t>
            </a:r>
            <a:endParaRPr lang="sr-Latn-B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600" dirty="0"/>
              <a:t>Берлов </a:t>
            </a:r>
            <a:r>
              <a:rPr lang="en-US" sz="2600" dirty="0"/>
              <a:t>SMCR </a:t>
            </a:r>
            <a:r>
              <a:rPr lang="sr-Cyrl-RS" sz="2600" dirty="0"/>
              <a:t>модел: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/>
              <a:t>S(Source)</a:t>
            </a:r>
            <a:r>
              <a:rPr lang="sr-Cyrl-RS" sz="2600" dirty="0"/>
              <a:t>-пошиљалац поруке</a:t>
            </a:r>
            <a:endParaRPr lang="en-US" sz="2600" dirty="0"/>
          </a:p>
          <a:p>
            <a:pPr>
              <a:buFont typeface="Wingdings" pitchFamily="2" charset="2"/>
              <a:buChar char="Ø"/>
            </a:pPr>
            <a:r>
              <a:rPr lang="en-US" sz="2600" dirty="0"/>
              <a:t>M(Message)</a:t>
            </a:r>
            <a:r>
              <a:rPr lang="sr-Cyrl-RS" sz="2600" dirty="0"/>
              <a:t>-порука</a:t>
            </a:r>
            <a:endParaRPr lang="en-US" sz="2600" dirty="0"/>
          </a:p>
          <a:p>
            <a:pPr>
              <a:buFont typeface="Wingdings" pitchFamily="2" charset="2"/>
              <a:buChar char="Ø"/>
            </a:pPr>
            <a:r>
              <a:rPr lang="en-US" sz="2600" dirty="0"/>
              <a:t>C(Channel)</a:t>
            </a:r>
            <a:r>
              <a:rPr lang="sr-Cyrl-RS" sz="2600" dirty="0"/>
              <a:t>-канал, средство преноса</a:t>
            </a:r>
            <a:endParaRPr lang="en-US" sz="2600" dirty="0"/>
          </a:p>
          <a:p>
            <a:pPr>
              <a:buFont typeface="Wingdings" pitchFamily="2" charset="2"/>
              <a:buChar char="Ø"/>
            </a:pPr>
            <a:r>
              <a:rPr lang="en-US" sz="2600" dirty="0"/>
              <a:t>R(Receiver)</a:t>
            </a:r>
            <a:r>
              <a:rPr lang="sr-Cyrl-RS" sz="2600" dirty="0"/>
              <a:t>-прималац</a:t>
            </a:r>
            <a:endParaRPr lang="sr-Latn-BA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221088"/>
            <a:ext cx="5652120" cy="198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02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/>
              <a:t>Основни канали за комуницирање</a:t>
            </a:r>
            <a:endParaRPr lang="sr-Latn-B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sr-Cyrl-RS" sz="2600" dirty="0"/>
              <a:t>Постоје два основна канала комуникације која служе за прикупљање информација:</a:t>
            </a:r>
          </a:p>
          <a:p>
            <a:pPr marL="633222" indent="-514350">
              <a:buFont typeface="+mj-lt"/>
              <a:buAutoNum type="arabicPeriod"/>
            </a:pPr>
            <a:r>
              <a:rPr lang="sr-Cyrl-RS" sz="2600" dirty="0"/>
              <a:t>Визуелни-слушалац се при прикупљању информација ослања на гледање</a:t>
            </a:r>
          </a:p>
          <a:p>
            <a:pPr marL="633222" indent="-514350">
              <a:buFont typeface="+mj-lt"/>
              <a:buAutoNum type="arabicPeriod"/>
            </a:pPr>
            <a:r>
              <a:rPr lang="sr-Cyrl-RS" sz="2600" dirty="0"/>
              <a:t>Аудитивни-слушалац се при прикупљању информација ослања на слушање</a:t>
            </a:r>
          </a:p>
          <a:p>
            <a:pPr marL="118872" indent="0">
              <a:buNone/>
            </a:pPr>
            <a:endParaRPr lang="sr-Cyrl-RS" sz="2600" dirty="0"/>
          </a:p>
        </p:txBody>
      </p:sp>
    </p:spTree>
    <p:extLst>
      <p:ext uri="{BB962C8B-B14F-4D97-AF65-F5344CB8AC3E}">
        <p14:creationId xmlns:p14="http://schemas.microsoft.com/office/powerpoint/2010/main" val="2595077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/>
              <a:t>Баријере у комуникацији</a:t>
            </a:r>
            <a:endParaRPr lang="sr-Latn-B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600" dirty="0"/>
              <a:t>Препреке у комуницирању могу бити:</a:t>
            </a:r>
          </a:p>
          <a:p>
            <a:pPr marL="633222" indent="-514350">
              <a:buFont typeface="+mj-lt"/>
              <a:buAutoNum type="arabicPeriod"/>
            </a:pPr>
            <a:r>
              <a:rPr lang="sr-Cyrl-RS" sz="2600" dirty="0"/>
              <a:t>Механичке баријере-блокирају комуникацију у физичком смислу</a:t>
            </a:r>
          </a:p>
          <a:p>
            <a:pPr marL="633222" indent="-514350">
              <a:buFont typeface="+mj-lt"/>
              <a:buAutoNum type="arabicPeriod"/>
            </a:pPr>
            <a:r>
              <a:rPr lang="sr-Cyrl-RS" sz="2600" dirty="0"/>
              <a:t>Семантичке баријере-непрецизна употреба ријечи у комуницирању</a:t>
            </a:r>
          </a:p>
          <a:p>
            <a:pPr marL="633222" indent="-514350">
              <a:buFont typeface="+mj-lt"/>
              <a:buAutoNum type="arabicPeriod"/>
            </a:pPr>
            <a:r>
              <a:rPr lang="sr-Cyrl-RS" sz="2600" dirty="0"/>
              <a:t>Психолошке баријере-немогућност примаоца да због својих убјеђења, ставова и вјеровања прими поруку</a:t>
            </a:r>
          </a:p>
          <a:p>
            <a:pPr marL="118872" indent="0">
              <a:buNone/>
            </a:pPr>
            <a:endParaRPr lang="sr-Cyrl-RS" sz="2600" dirty="0"/>
          </a:p>
        </p:txBody>
      </p:sp>
    </p:spTree>
    <p:extLst>
      <p:ext uri="{BB962C8B-B14F-4D97-AF65-F5344CB8AC3E}">
        <p14:creationId xmlns:p14="http://schemas.microsoft.com/office/powerpoint/2010/main" val="1292290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134</TotalTime>
  <Words>331</Words>
  <Application>Microsoft Office PowerPoint</Application>
  <PresentationFormat>Пројекција на екрану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6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11</vt:i4>
      </vt:variant>
    </vt:vector>
  </HeadingPairs>
  <TitlesOfParts>
    <vt:vector size="18" baseType="lpstr">
      <vt:lpstr>Aharoni</vt:lpstr>
      <vt:lpstr>Arial</vt:lpstr>
      <vt:lpstr>Corbel</vt:lpstr>
      <vt:lpstr>Wingdings</vt:lpstr>
      <vt:lpstr>Wingdings 2</vt:lpstr>
      <vt:lpstr>Wingdings 3</vt:lpstr>
      <vt:lpstr>Module</vt:lpstr>
      <vt:lpstr>3.6.2020.  Огњен Милошевић</vt:lpstr>
      <vt:lpstr>Шта је комуникација</vt:lpstr>
      <vt:lpstr>Елементи комуникације</vt:lpstr>
      <vt:lpstr>Врсте комуникације-број учесника</vt:lpstr>
      <vt:lpstr>Врсте комуникације-језик комуникације</vt:lpstr>
      <vt:lpstr>Процес преношења порука</vt:lpstr>
      <vt:lpstr>Процес комуницирања</vt:lpstr>
      <vt:lpstr>Основни канали за комуницирање</vt:lpstr>
      <vt:lpstr>Баријере у комуникацији</vt:lpstr>
      <vt:lpstr>Дјелотворна комуникација</vt:lpstr>
      <vt:lpstr>ХВАЛА НА ПАЖЊИ!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3.6.2020.  Огњен Милошевић</dc:title>
  <dc:creator>Milosevici</dc:creator>
  <cp:lastModifiedBy>Sanja D</cp:lastModifiedBy>
  <cp:revision>13</cp:revision>
  <dcterms:created xsi:type="dcterms:W3CDTF">2020-06-03T16:18:35Z</dcterms:created>
  <dcterms:modified xsi:type="dcterms:W3CDTF">2022-02-03T21:28:00Z</dcterms:modified>
</cp:coreProperties>
</file>