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4660"/>
  </p:normalViewPr>
  <p:slideViewPr>
    <p:cSldViewPr>
      <p:cViewPr varScale="1">
        <p:scale>
          <a:sx n="72" d="100"/>
          <a:sy n="72" d="100"/>
        </p:scale>
        <p:origin x="14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795B-2B81-4D50-8466-5879D486739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F008D-21B5-40E8-95E3-AE7887EB5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008D-21B5-40E8-95E3-AE7887EB51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50E-BA37-438F-8111-D9F989193252}" type="datetime1">
              <a:rPr lang="en-US" smtClean="0"/>
              <a:t>4/7/2020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AD8-40D4-47EF-BC50-5AF0CCE40B17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63D-5603-43D3-A055-A5C9AE0FA029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4E13A2-BC23-4093-B196-B14FBFB9BB51}" type="datetime1">
              <a:rPr lang="en-US" smtClean="0"/>
              <a:t>4/7/2020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9EC-07B8-4065-AB9C-D0747654228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EE5-B7D9-457A-87AD-50573AA369E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8569-91B8-442F-B5C5-09BCFACF2C92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2FA6-36F3-49A7-81D4-EC548C89CB1D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2D8B-92CF-465A-A8B1-F96AF11EB7B5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FB7A23-3486-424B-9801-B857DE5AD9E0}" type="datetime1">
              <a:rPr lang="en-US" smtClean="0"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7B25-D6EC-48C7-A2C7-44DAB501926D}" type="datetime1">
              <a:rPr lang="en-US" smtClean="0"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F330E2-771C-45C4-9BD0-B9ED9FA276E3}" type="datetime1">
              <a:rPr lang="en-US" smtClean="0"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71E1D9-E027-4C8F-9933-7A4E237D5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7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sz="1800" dirty="0" smtClean="0">
                <a:solidFill>
                  <a:schemeClr val="bg1"/>
                </a:solidFill>
              </a:rPr>
              <a:t>ГРБ НЕМАЊИЋА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000" smtClean="0"/>
              <a:t>Књижевност  епохе </a:t>
            </a:r>
            <a:r>
              <a:rPr lang="sr-Cyrl-CS" sz="4000" dirty="0" smtClean="0"/>
              <a:t>Немањића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r-Cyrl-CS" sz="1600" dirty="0" smtClean="0">
                <a:solidFill>
                  <a:schemeClr val="bg1"/>
                </a:solidFill>
              </a:rPr>
              <a:t>ПРОСТИРАЊЕ ДРЖАВЕ НЕМАЊИЋА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My Documents\Downloads\Grb_Nemanj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2927350" cy="38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My Documents\Downloads\400px-Srbsko_IX_sr.sv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3810000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203667"/>
            <a:ext cx="4572000" cy="384048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9906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Други средњовјековни биограф био је </a:t>
            </a:r>
            <a:r>
              <a:rPr lang="sr-Cyrl-CS" dirty="0" smtClean="0"/>
              <a:t>Теодосије</a:t>
            </a:r>
            <a:r>
              <a:rPr lang="sr-Cyrl-CS" dirty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светогорски монах </a:t>
            </a:r>
            <a:r>
              <a:rPr lang="sr-Cyrl-CS" dirty="0" smtClean="0"/>
              <a:t>и, </a:t>
            </a:r>
            <a:r>
              <a:rPr lang="sr-Cyrl-CS" dirty="0" err="1" smtClean="0"/>
              <a:t>вјероватно</a:t>
            </a:r>
            <a:r>
              <a:rPr lang="sr-Cyrl-CS" dirty="0" smtClean="0"/>
              <a:t>, </a:t>
            </a:r>
            <a:r>
              <a:rPr lang="sr-Cyrl-CS" dirty="0" smtClean="0"/>
              <a:t>Доментијанов  ученик</a:t>
            </a:r>
            <a:r>
              <a:rPr lang="sr-Cyrl-CS" dirty="0" smtClean="0"/>
              <a:t>. Осим „Живот </a:t>
            </a:r>
            <a:r>
              <a:rPr lang="sr-Cyrl-CS" dirty="0" smtClean="0"/>
              <a:t>Светог </a:t>
            </a:r>
            <a:r>
              <a:rPr lang="sr-Cyrl-CS" dirty="0" smtClean="0"/>
              <a:t>Саве“, </a:t>
            </a:r>
            <a:r>
              <a:rPr lang="sr-Cyrl-CS" dirty="0" smtClean="0"/>
              <a:t>од њега потичу још два </a:t>
            </a:r>
            <a:r>
              <a:rPr lang="sr-Cyrl-CS" dirty="0" smtClean="0"/>
              <a:t>хагиографска </a:t>
            </a:r>
            <a:r>
              <a:rPr lang="sr-Cyrl-CS" dirty="0" smtClean="0"/>
              <a:t>списа </a:t>
            </a:r>
            <a:r>
              <a:rPr lang="sr-Cyrl-CS" dirty="0" smtClean="0"/>
              <a:t>„ Живот </a:t>
            </a:r>
            <a:r>
              <a:rPr lang="sr-Cyrl-CS" dirty="0" smtClean="0"/>
              <a:t>Петра </a:t>
            </a:r>
            <a:r>
              <a:rPr lang="sr-Cyrl-CS" dirty="0" err="1" smtClean="0"/>
              <a:t>Коришког</a:t>
            </a:r>
            <a:r>
              <a:rPr lang="sr-Cyrl-CS" dirty="0" smtClean="0"/>
              <a:t>”, </a:t>
            </a:r>
            <a:r>
              <a:rPr lang="sr-Cyrl-CS" dirty="0" smtClean="0"/>
              <a:t>затим реторска похвала Симеону и Сави и шест литургијских химни.</a:t>
            </a:r>
            <a:endParaRPr lang="en-US" dirty="0"/>
          </a:p>
        </p:txBody>
      </p:sp>
      <p:pic>
        <p:nvPicPr>
          <p:cNvPr id="7170" name="Picture 2" descr="C:\Documents and Settings\User\My Documents\Downloads\images (5)teodos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1724025" cy="2647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Теодосије</a:t>
            </a:r>
          </a:p>
          <a:p>
            <a:endParaRPr lang="en-US" dirty="0"/>
          </a:p>
        </p:txBody>
      </p:sp>
      <p:pic>
        <p:nvPicPr>
          <p:cNvPr id="7171" name="Picture 3" descr="C:\Documents and Settings\User\My Documents\Downloads\teodosije ziti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86200"/>
            <a:ext cx="2590800" cy="1762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Житије </a:t>
            </a:r>
            <a:r>
              <a:rPr lang="sr-Cyrl-CS" sz="1600" dirty="0" smtClean="0"/>
              <a:t>Светог Саве</a:t>
            </a:r>
            <a:endParaRPr lang="en-US" sz="1600" dirty="0"/>
          </a:p>
        </p:txBody>
      </p:sp>
      <p:pic>
        <p:nvPicPr>
          <p:cNvPr id="7173" name="Picture 5" descr="C:\Documents and Settings\User\My Documents\Downloads\s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"/>
            <a:ext cx="2085975" cy="2190750"/>
          </a:xfrm>
          <a:prstGeom prst="rect">
            <a:avLst/>
          </a:prstGeom>
          <a:noFill/>
        </p:spPr>
      </p:pic>
      <p:pic>
        <p:nvPicPr>
          <p:cNvPr id="7174" name="Picture 6" descr="C:\Documents and Settings\User\My Documents\Downloads\LOL69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657600"/>
            <a:ext cx="2371725" cy="16732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4038600" cy="384048"/>
          </a:xfrm>
        </p:spPr>
        <p:txBody>
          <a:bodyPr/>
          <a:lstStyle/>
          <a:p>
            <a:r>
              <a:rPr lang="ru-RU" dirty="0" smtClean="0"/>
              <a:t>Пројектна секција,  ментор: мр Сања Ђурић, проф.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434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</a:t>
            </a:r>
            <a:r>
              <a:rPr lang="ru-RU" dirty="0" smtClean="0"/>
              <a:t>послије Теодосија, </a:t>
            </a:r>
            <a:r>
              <a:rPr lang="ru-RU" dirty="0" smtClean="0"/>
              <a:t>књижевност се развија у истим тематским и стилским оквирима. Највише се пишу биографије </a:t>
            </a:r>
            <a:r>
              <a:rPr lang="ru-RU" dirty="0" smtClean="0"/>
              <a:t>владара </a:t>
            </a:r>
            <a:r>
              <a:rPr lang="ru-RU" dirty="0" smtClean="0"/>
              <a:t>и архиепископа. Новина </a:t>
            </a:r>
            <a:r>
              <a:rPr lang="ru-RU" dirty="0" smtClean="0"/>
              <a:t>је </a:t>
            </a:r>
            <a:r>
              <a:rPr lang="ru-RU" dirty="0" smtClean="0"/>
              <a:t>у томе што су та каснија житија међусобно повезана и сабрана у једну књигу, у зборник, познат под називом </a:t>
            </a:r>
            <a:r>
              <a:rPr lang="ru-RU" i="1" dirty="0" smtClean="0"/>
              <a:t>Живот краљева и архиепископа српских </a:t>
            </a:r>
            <a:r>
              <a:rPr lang="ru-RU" dirty="0" smtClean="0"/>
              <a:t>Данила II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 smtClean="0"/>
              <a:t> </a:t>
            </a:r>
          </a:p>
          <a:p>
            <a:r>
              <a:rPr lang="ru-RU" dirty="0"/>
              <a:t>ж</a:t>
            </a:r>
            <a:r>
              <a:rPr lang="ru-RU" dirty="0" smtClean="0"/>
              <a:t>итија </a:t>
            </a:r>
            <a:r>
              <a:rPr lang="ru-RU" dirty="0" smtClean="0"/>
              <a:t>су различитог обима, нарочито у архиепископском </a:t>
            </a:r>
            <a:r>
              <a:rPr lang="ru-RU" dirty="0" smtClean="0"/>
              <a:t>дјелу</a:t>
            </a:r>
            <a:r>
              <a:rPr lang="ru-RU" dirty="0" smtClean="0"/>
              <a:t>, </a:t>
            </a:r>
            <a:r>
              <a:rPr lang="ru-RU" dirty="0" smtClean="0"/>
              <a:t>гдје </a:t>
            </a:r>
            <a:r>
              <a:rPr lang="ru-RU" dirty="0" smtClean="0"/>
              <a:t>су, поред четири опширна, сва остала кратка, од неколико редова до три странице. Аутори </a:t>
            </a:r>
            <a:r>
              <a:rPr lang="ru-RU" dirty="0" smtClean="0"/>
              <a:t>су, такође, различити</a:t>
            </a:r>
            <a:r>
              <a:rPr lang="ru-RU" dirty="0" smtClean="0"/>
              <a:t>. Највећи </a:t>
            </a:r>
            <a:r>
              <a:rPr lang="ru-RU" dirty="0" smtClean="0"/>
              <a:t>дио </a:t>
            </a:r>
            <a:r>
              <a:rPr lang="ru-RU" dirty="0" smtClean="0"/>
              <a:t>потиче од Данила: сва краљевска житија, изузев </a:t>
            </a:r>
            <a:r>
              <a:rPr lang="ru-RU" dirty="0" smtClean="0"/>
              <a:t>посљедња </a:t>
            </a:r>
            <a:r>
              <a:rPr lang="ru-RU" dirty="0" smtClean="0"/>
              <a:t>два, и највећи </a:t>
            </a:r>
            <a:r>
              <a:rPr lang="ru-RU" dirty="0" smtClean="0"/>
              <a:t>дио </a:t>
            </a:r>
            <a:r>
              <a:rPr lang="ru-RU" dirty="0" smtClean="0"/>
              <a:t>архиепископских. Преостала су </a:t>
            </a:r>
            <a:r>
              <a:rPr lang="ru-RU" dirty="0" smtClean="0"/>
              <a:t>дјело </a:t>
            </a:r>
            <a:r>
              <a:rPr lang="ru-RU" dirty="0" smtClean="0"/>
              <a:t>његових анонимних настављача, којих има најмање два, а можда и више. Међу њима је најзначајнији Данилов ученик.</a:t>
            </a:r>
            <a:endParaRPr lang="en-US" dirty="0"/>
          </a:p>
        </p:txBody>
      </p:sp>
      <p:pic>
        <p:nvPicPr>
          <p:cNvPr id="8194" name="Picture 2" descr="C:\Documents and Settings\User\My Documents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1771650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61722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Архиепископ Данило</a:t>
            </a:r>
            <a:r>
              <a:rPr lang="en-US" sz="1200" dirty="0" smtClean="0"/>
              <a:t> II</a:t>
            </a:r>
            <a:endParaRPr lang="en-US" sz="1200" dirty="0"/>
          </a:p>
        </p:txBody>
      </p:sp>
      <p:pic>
        <p:nvPicPr>
          <p:cNvPr id="8195" name="Picture 3" descr="C:\Documents and Settings\User\My Documents\Downloads\1330 sagradio arh.danilo 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33362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770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Манастир који је  1330год саградио архиепископ Данило  </a:t>
            </a:r>
            <a:r>
              <a:rPr lang="en-US" sz="1200" dirty="0" smtClean="0"/>
              <a:t>II</a:t>
            </a:r>
            <a:endParaRPr lang="en-US" sz="1200" dirty="0"/>
          </a:p>
        </p:txBody>
      </p:sp>
      <p:pic>
        <p:nvPicPr>
          <p:cNvPr id="8196" name="Picture 4" descr="C:\Documents and Settings\User\My Documents\Downloads\zivot kraljeva i arh.srpsk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200400"/>
            <a:ext cx="1809750" cy="25241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285475"/>
            <a:ext cx="3962400" cy="384048"/>
          </a:xfrm>
        </p:spPr>
        <p:txBody>
          <a:bodyPr/>
          <a:lstStyle/>
          <a:p>
            <a:r>
              <a:rPr lang="ru-RU" dirty="0" smtClean="0"/>
              <a:t>Пројектна секција,  ментор: мр Сања Ђурић, проф.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209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 smtClean="0">
                <a:solidFill>
                  <a:schemeClr val="tx2">
                    <a:lumMod val="50000"/>
                  </a:schemeClr>
                </a:solidFill>
              </a:rPr>
              <a:t>ХВАЛА НА ПАЖЊИ!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00" y="3886201"/>
            <a:ext cx="102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6000" dirty="0" smtClean="0">
                <a:sym typeface="Wingdings" pitchFamily="2" charset="2"/>
              </a:rPr>
              <a:t></a:t>
            </a: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248399"/>
            <a:ext cx="3886200" cy="339315"/>
          </a:xfrm>
        </p:spPr>
        <p:txBody>
          <a:bodyPr/>
          <a:lstStyle/>
          <a:p>
            <a:r>
              <a:rPr lang="ru-RU" dirty="0" smtClean="0"/>
              <a:t>Пројектна секција,  ментор: мр Сања Ђурић, проф.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Cyrl-CS" sz="1600" u="sng" dirty="0" err="1" smtClean="0">
                <a:solidFill>
                  <a:schemeClr val="bg1"/>
                </a:solidFill>
              </a:rPr>
              <a:t>Књи</a:t>
            </a:r>
            <a:r>
              <a:rPr lang="sr-Cyrl-RS" sz="1600" u="sng" dirty="0" err="1" smtClean="0">
                <a:solidFill>
                  <a:schemeClr val="bg1"/>
                </a:solidFill>
              </a:rPr>
              <a:t>же</a:t>
            </a:r>
            <a:r>
              <a:rPr lang="sr-Cyrl-CS" sz="1600" u="sng" dirty="0" err="1" smtClean="0">
                <a:solidFill>
                  <a:schemeClr val="bg1"/>
                </a:solidFill>
              </a:rPr>
              <a:t>вност</a:t>
            </a:r>
            <a:r>
              <a:rPr lang="sr-Cyrl-CS" sz="1600" u="sng" dirty="0" smtClean="0">
                <a:solidFill>
                  <a:schemeClr val="bg1"/>
                </a:solidFill>
              </a:rPr>
              <a:t> средњовјековне српске државе тијесно је повезана са успоном Немањића и њиховом даљом  судбином.Та књижевност била </a:t>
            </a:r>
            <a:r>
              <a:rPr lang="sr-Cyrl-CS" sz="1600" u="sng" dirty="0" smtClean="0">
                <a:solidFill>
                  <a:schemeClr val="bg1"/>
                </a:solidFill>
              </a:rPr>
              <a:t>је, </a:t>
            </a:r>
            <a:r>
              <a:rPr lang="sr-Cyrl-CS" sz="1600" u="sng" dirty="0" smtClean="0">
                <a:solidFill>
                  <a:schemeClr val="bg1"/>
                </a:solidFill>
              </a:rPr>
              <a:t>по својој </a:t>
            </a:r>
            <a:r>
              <a:rPr lang="sr-Cyrl-CS" sz="1600" u="sng" dirty="0" smtClean="0">
                <a:solidFill>
                  <a:schemeClr val="bg1"/>
                </a:solidFill>
              </a:rPr>
              <a:t>форми,  </a:t>
            </a:r>
            <a:r>
              <a:rPr lang="sr-Cyrl-CS" sz="1600" u="sng" dirty="0" smtClean="0">
                <a:solidFill>
                  <a:schemeClr val="bg1"/>
                </a:solidFill>
              </a:rPr>
              <a:t>духовна</a:t>
            </a:r>
            <a:r>
              <a:rPr lang="sr-Cyrl-CS" sz="1600" u="sng" dirty="0" smtClean="0">
                <a:solidFill>
                  <a:schemeClr val="bg1"/>
                </a:solidFill>
              </a:rPr>
              <a:t>, религиозна. Њени </a:t>
            </a:r>
            <a:r>
              <a:rPr lang="sr-Cyrl-CS" sz="1600" u="sng" dirty="0" smtClean="0">
                <a:solidFill>
                  <a:schemeClr val="bg1"/>
                </a:solidFill>
              </a:rPr>
              <a:t>су творци већином црквена лица</a:t>
            </a:r>
            <a:r>
              <a:rPr lang="sr-Cyrl-CS" sz="1600" u="sng" dirty="0" smtClean="0">
                <a:solidFill>
                  <a:schemeClr val="bg1"/>
                </a:solidFill>
              </a:rPr>
              <a:t>, калуђери</a:t>
            </a:r>
            <a:r>
              <a:rPr lang="sr-Cyrl-CS" sz="1600" u="sng" dirty="0" smtClean="0">
                <a:solidFill>
                  <a:schemeClr val="bg1"/>
                </a:solidFill>
              </a:rPr>
              <a:t>, а нека од њених највреднијих дјела створена су  у интернационалној </a:t>
            </a:r>
            <a:r>
              <a:rPr lang="sr-Cyrl-CS" sz="1600" u="sng" dirty="0" smtClean="0">
                <a:solidFill>
                  <a:schemeClr val="bg1"/>
                </a:solidFill>
              </a:rPr>
              <a:t>монашко -</a:t>
            </a:r>
            <a:r>
              <a:rPr lang="sr-Cyrl-CS" sz="1600" u="sng" dirty="0" smtClean="0">
                <a:solidFill>
                  <a:schemeClr val="bg1"/>
                </a:solidFill>
              </a:rPr>
              <a:t>аскетској клими  Свете Горе</a:t>
            </a:r>
            <a:r>
              <a:rPr lang="sr-Cyrl-CS" sz="1600" u="sng" dirty="0" smtClean="0">
                <a:solidFill>
                  <a:schemeClr val="bg1"/>
                </a:solidFill>
              </a:rPr>
              <a:t>. Основна </a:t>
            </a:r>
            <a:r>
              <a:rPr lang="sr-Cyrl-CS" sz="1600" u="sng" dirty="0" smtClean="0">
                <a:solidFill>
                  <a:schemeClr val="bg1"/>
                </a:solidFill>
              </a:rPr>
              <a:t>књижевна врста била је биографија и први биографи су управо били владари српске </a:t>
            </a:r>
            <a:r>
              <a:rPr lang="sr-Cyrl-CS" sz="1600" u="sng" dirty="0" err="1" smtClean="0">
                <a:solidFill>
                  <a:schemeClr val="bg1"/>
                </a:solidFill>
              </a:rPr>
              <a:t>дражаве</a:t>
            </a:r>
            <a:r>
              <a:rPr lang="sr-Cyrl-CS" sz="1600" u="sng" dirty="0" smtClean="0">
                <a:solidFill>
                  <a:schemeClr val="bg1"/>
                </a:solidFill>
              </a:rPr>
              <a:t>, </a:t>
            </a:r>
            <a:r>
              <a:rPr lang="sr-Cyrl-CS" sz="1600" u="sng" dirty="0" err="1" smtClean="0">
                <a:solidFill>
                  <a:schemeClr val="bg1"/>
                </a:solidFill>
              </a:rPr>
              <a:t>Сефан</a:t>
            </a:r>
            <a:r>
              <a:rPr lang="sr-Cyrl-CS" sz="1600" u="sng" dirty="0" smtClean="0">
                <a:solidFill>
                  <a:schemeClr val="bg1"/>
                </a:solidFill>
              </a:rPr>
              <a:t> </a:t>
            </a:r>
            <a:r>
              <a:rPr lang="sr-Cyrl-CS" sz="1600" u="sng" dirty="0" smtClean="0">
                <a:solidFill>
                  <a:schemeClr val="bg1"/>
                </a:solidFill>
              </a:rPr>
              <a:t>Немања и његов син Растко.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My Documents\Downloads\stefan neman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214261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\My Documents\Downloads\sv-sava-hiland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95600"/>
            <a:ext cx="19431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810000" cy="384048"/>
          </a:xfrm>
        </p:spPr>
        <p:txBody>
          <a:bodyPr/>
          <a:lstStyle/>
          <a:p>
            <a:r>
              <a:rPr lang="ru-RU" smtClean="0"/>
              <a:t>Пројектна секција,  ментор: мр Сања Ђурић, проф.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СВЕТИ САВА</a:t>
            </a:r>
            <a:endParaRPr lang="en-US" sz="2400" b="1" dirty="0"/>
          </a:p>
        </p:txBody>
      </p:sp>
      <p:pic>
        <p:nvPicPr>
          <p:cNvPr id="3074" name="Picture 2" descr="C:\Documents and Settings\User\My Documents\Downloads\hilandarski-ti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373380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Најмлађи син великог жупана Стефана </a:t>
            </a:r>
            <a:r>
              <a:rPr lang="sr-Cyrl-CS" sz="1600" b="1" dirty="0" smtClean="0"/>
              <a:t>Немање, </a:t>
            </a:r>
            <a:r>
              <a:rPr lang="sr-Cyrl-CS" sz="1600" b="1" dirty="0" smtClean="0"/>
              <a:t>који је као монах добио име Сава</a:t>
            </a:r>
            <a:r>
              <a:rPr lang="sr-Cyrl-CS" sz="1600" b="1" dirty="0" smtClean="0"/>
              <a:t>, био </a:t>
            </a:r>
            <a:r>
              <a:rPr lang="sr-Cyrl-CS" sz="1600" b="1" dirty="0" smtClean="0"/>
              <a:t>је први српски </a:t>
            </a:r>
            <a:r>
              <a:rPr lang="sr-Cyrl-CS" sz="1600" b="1" dirty="0" smtClean="0"/>
              <a:t>архиепископ, </a:t>
            </a:r>
            <a:r>
              <a:rPr lang="sr-Cyrl-CS" sz="1600" b="1" dirty="0" err="1" smtClean="0"/>
              <a:t>просвјетитељ</a:t>
            </a:r>
            <a:r>
              <a:rPr lang="sr-Cyrl-CS" sz="1600" b="1" dirty="0" smtClean="0"/>
              <a:t> </a:t>
            </a:r>
            <a:r>
              <a:rPr lang="sr-Cyrl-CS" sz="1600" b="1" dirty="0" smtClean="0"/>
              <a:t>и писац</a:t>
            </a:r>
            <a:r>
              <a:rPr lang="sr-Cyrl-CS" sz="1600" b="1" dirty="0" smtClean="0"/>
              <a:t>. Сава </a:t>
            </a:r>
            <a:r>
              <a:rPr lang="sr-Cyrl-CS" sz="1600" b="1" dirty="0" smtClean="0"/>
              <a:t>је творац наше старе биографије као жанра</a:t>
            </a:r>
            <a:r>
              <a:rPr lang="sr-Cyrl-CS" sz="1600" b="1" dirty="0" smtClean="0"/>
              <a:t>, писац </a:t>
            </a:r>
            <a:r>
              <a:rPr lang="sr-Cyrl-CS" sz="1600" b="1" dirty="0" smtClean="0"/>
              <a:t>прве литургијске химне и </a:t>
            </a:r>
            <a:r>
              <a:rPr lang="sr-Cyrl-CS" sz="1600" b="1" dirty="0" smtClean="0"/>
              <a:t>зачетник </a:t>
            </a:r>
            <a:r>
              <a:rPr lang="sr-Cyrl-CS" sz="1600" b="1" dirty="0" smtClean="0"/>
              <a:t>српског </a:t>
            </a:r>
            <a:r>
              <a:rPr lang="sr-Cyrl-CS" sz="1600" b="1" dirty="0" smtClean="0"/>
              <a:t>средњовјековног </a:t>
            </a:r>
            <a:r>
              <a:rPr lang="sr-Cyrl-CS" sz="1600" b="1" dirty="0" smtClean="0"/>
              <a:t>законодавства.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КЊИЖЕВНИ РАД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724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Свети Сава заузима  значајну позицију у погледу српске књижевности</a:t>
            </a:r>
            <a:r>
              <a:rPr lang="sr-Cyrl-CS" sz="1600" dirty="0" smtClean="0"/>
              <a:t>. По </a:t>
            </a:r>
            <a:r>
              <a:rPr lang="sr-Cyrl-CS" sz="1600" dirty="0" smtClean="0"/>
              <a:t>природи даровит</a:t>
            </a:r>
            <a:r>
              <a:rPr lang="sr-Cyrl-CS" sz="1600" dirty="0" smtClean="0"/>
              <a:t>, по </a:t>
            </a:r>
            <a:r>
              <a:rPr lang="sr-Cyrl-CS" sz="1600" dirty="0" smtClean="0"/>
              <a:t>Богу продуховљен</a:t>
            </a:r>
            <a:r>
              <a:rPr lang="sr-Cyrl-CS" sz="1600" dirty="0" smtClean="0"/>
              <a:t>, по </a:t>
            </a:r>
            <a:r>
              <a:rPr lang="sr-Cyrl-CS" sz="1600" dirty="0" smtClean="0"/>
              <a:t>знању маштовит</a:t>
            </a:r>
            <a:r>
              <a:rPr lang="sr-Cyrl-CS" sz="1600" dirty="0" smtClean="0"/>
              <a:t>, Сава </a:t>
            </a:r>
            <a:r>
              <a:rPr lang="sr-Cyrl-CS" sz="1600" dirty="0" smtClean="0"/>
              <a:t>је своја богата искуства преносио на народ.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52900" y="6070767"/>
            <a:ext cx="3924300" cy="384048"/>
          </a:xfrm>
        </p:spPr>
        <p:txBody>
          <a:bodyPr/>
          <a:lstStyle/>
          <a:p>
            <a:r>
              <a:rPr lang="ru-RU" dirty="0" smtClean="0"/>
              <a:t>Пројектна секција,  ментор: мр Сања Ђурић, проф.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У право вријеме Сава је осјетио да су писменост и култура српског народа </a:t>
            </a:r>
            <a:r>
              <a:rPr lang="sr-Cyrl-CS" dirty="0" smtClean="0">
                <a:solidFill>
                  <a:schemeClr val="bg1"/>
                </a:solidFill>
              </a:rPr>
              <a:t>бисери, </a:t>
            </a:r>
            <a:r>
              <a:rPr lang="sr-Cyrl-CS" dirty="0" smtClean="0">
                <a:solidFill>
                  <a:schemeClr val="bg1"/>
                </a:solidFill>
              </a:rPr>
              <a:t>којима се мора посветити велика пажња.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Његова </a:t>
            </a:r>
            <a:r>
              <a:rPr lang="sr-Cyrl-CS" dirty="0" smtClean="0">
                <a:solidFill>
                  <a:schemeClr val="bg1"/>
                </a:solidFill>
              </a:rPr>
              <a:t>најзначајнија </a:t>
            </a:r>
            <a:r>
              <a:rPr lang="sr-Cyrl-CS" dirty="0" err="1" smtClean="0">
                <a:solidFill>
                  <a:schemeClr val="bg1"/>
                </a:solidFill>
              </a:rPr>
              <a:t>дјела</a:t>
            </a:r>
            <a:r>
              <a:rPr lang="sr-Cyrl-CS" dirty="0" smtClean="0">
                <a:solidFill>
                  <a:schemeClr val="bg1"/>
                </a:solidFill>
              </a:rPr>
              <a:t>: Житије </a:t>
            </a:r>
            <a:r>
              <a:rPr lang="sr-Cyrl-CS" dirty="0" err="1" smtClean="0">
                <a:solidFill>
                  <a:schemeClr val="bg1"/>
                </a:solidFill>
              </a:rPr>
              <a:t>Св.Симеона</a:t>
            </a:r>
            <a:r>
              <a:rPr lang="sr-Cyrl-CS" dirty="0" smtClean="0">
                <a:solidFill>
                  <a:schemeClr val="bg1"/>
                </a:solidFill>
              </a:rPr>
              <a:t>, Служба </a:t>
            </a:r>
            <a:r>
              <a:rPr lang="sr-Cyrl-CS" dirty="0" smtClean="0">
                <a:solidFill>
                  <a:schemeClr val="bg1"/>
                </a:solidFill>
              </a:rPr>
              <a:t>Св</a:t>
            </a:r>
            <a:r>
              <a:rPr lang="sr-Cyrl-CS" dirty="0" smtClean="0">
                <a:solidFill>
                  <a:schemeClr val="bg1"/>
                </a:solidFill>
              </a:rPr>
              <a:t>. Симеону, </a:t>
            </a:r>
            <a:r>
              <a:rPr lang="sr-Cyrl-CS" dirty="0" err="1" smtClean="0">
                <a:solidFill>
                  <a:schemeClr val="bg1"/>
                </a:solidFill>
              </a:rPr>
              <a:t>Карејски</a:t>
            </a:r>
            <a:r>
              <a:rPr lang="sr-Cyrl-C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типик</a:t>
            </a:r>
            <a:r>
              <a:rPr lang="sr-Cyrl-CS" dirty="0" smtClean="0">
                <a:solidFill>
                  <a:schemeClr val="bg1"/>
                </a:solidFill>
              </a:rPr>
              <a:t>, Хиландарски </a:t>
            </a:r>
            <a:r>
              <a:rPr lang="sr-Cyrl-CS" dirty="0" smtClean="0">
                <a:solidFill>
                  <a:schemeClr val="bg1"/>
                </a:solidFill>
              </a:rPr>
              <a:t>типик и Студенички типик.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- Писмо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игуману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Спиридону - прво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дјело у српској књижевности у епистоларној форми(епистола-писмо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, посланица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-Житије светог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Симеона - прво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књижевно </a:t>
            </a:r>
            <a:r>
              <a:rPr lang="sr-Cyrl-CS" dirty="0" err="1" smtClean="0">
                <a:solidFill>
                  <a:schemeClr val="tx1">
                    <a:lumMod val="95000"/>
                  </a:schemeClr>
                </a:solidFill>
              </a:rPr>
              <a:t>дјело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којим почиње оригинална српска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књижевност, </a:t>
            </a:r>
            <a:r>
              <a:rPr lang="sr-Cyrl-CS" dirty="0" smtClean="0">
                <a:solidFill>
                  <a:schemeClr val="tx1">
                    <a:lumMod val="95000"/>
                  </a:schemeClr>
                </a:solidFill>
              </a:rPr>
              <a:t>а Св.Сава се сматра зачетником српске биографије.</a:t>
            </a:r>
          </a:p>
          <a:p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ОДЛОМАК ИЗ ЖИТИЈА СВЕТОГ СИМЕОНА:</a:t>
            </a:r>
          </a:p>
          <a:p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”Јер ваистину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браћо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моја љубљена и оци,чудо беше гледати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; онај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кога се бојаху и од ког трептаху све земље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тај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је изгледао као један од бездомника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убог, расом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обојен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лежећи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на земљи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на </a:t>
            </a:r>
            <a:r>
              <a:rPr lang="sr-Cyrl-CS" sz="1400" dirty="0" err="1" smtClean="0">
                <a:solidFill>
                  <a:schemeClr val="tx1">
                    <a:lumMod val="95000"/>
                  </a:schemeClr>
                </a:solidFill>
              </a:rPr>
              <a:t>рогозници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камен му под главом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и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сви му се клањаху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он скрушено мољаше од свију поштења и </a:t>
            </a:r>
            <a:r>
              <a:rPr lang="sr-Cyrl-CS" sz="1400" dirty="0" smtClean="0">
                <a:solidFill>
                  <a:schemeClr val="tx1">
                    <a:lumMod val="95000"/>
                  </a:schemeClr>
                </a:solidFill>
              </a:rPr>
              <a:t>благослова”.</a:t>
            </a: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C:\Documents and Settings\User\My Documents\Downloads\13235478584e451eec363b6735632112_v4 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319781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My Documents\Downloads\zitija sv sime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1905000" cy="12763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4419600" cy="384048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проф.</a:t>
            </a:r>
            <a:endParaRPr lang="en-US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838200" y="457200"/>
            <a:ext cx="2209800" cy="914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Карејски типик</a:t>
            </a: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259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-</a:t>
            </a:r>
            <a:r>
              <a:rPr lang="sr-Cyrl-CS" sz="1600" dirty="0" smtClean="0"/>
              <a:t>писано правило живота названо по испосници Кареји гдје је Саво често боравио </a:t>
            </a:r>
            <a:r>
              <a:rPr lang="sr-Cyrl-CS" sz="1600" dirty="0" smtClean="0"/>
              <a:t>повлачећи </a:t>
            </a:r>
            <a:r>
              <a:rPr lang="sr-Cyrl-CS" sz="1600" dirty="0" smtClean="0"/>
              <a:t>се у себе и посвећујући се молитви.</a:t>
            </a:r>
            <a:endParaRPr lang="en-US" sz="1600" dirty="0"/>
          </a:p>
        </p:txBody>
      </p:sp>
      <p:sp>
        <p:nvSpPr>
          <p:cNvPr id="7" name="Up Ribbon 6"/>
          <p:cNvSpPr/>
          <p:nvPr/>
        </p:nvSpPr>
        <p:spPr>
          <a:xfrm>
            <a:off x="3733800" y="609600"/>
            <a:ext cx="29718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Хиландарски типик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676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-то је заправо један монашки устав који одређује живот у манастиру.</a:t>
            </a:r>
            <a:endParaRPr lang="en-US" dirty="0"/>
          </a:p>
        </p:txBody>
      </p:sp>
      <p:sp>
        <p:nvSpPr>
          <p:cNvPr id="9" name="Up Ribbon 8"/>
          <p:cNvSpPr/>
          <p:nvPr/>
        </p:nvSpPr>
        <p:spPr>
          <a:xfrm>
            <a:off x="457200" y="3505200"/>
            <a:ext cx="35814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Студенички типик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00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-</a:t>
            </a:r>
            <a:r>
              <a:rPr lang="sr-Cyrl-CS" sz="1600" dirty="0" smtClean="0"/>
              <a:t>Сава је једно вријеме у овом манастиру био игуман и желио је да се у њему живи по одређеном реду.</a:t>
            </a:r>
            <a:endParaRPr lang="en-US" sz="1600" dirty="0"/>
          </a:p>
        </p:txBody>
      </p:sp>
      <p:sp>
        <p:nvSpPr>
          <p:cNvPr id="11" name="Up Ribbon 10"/>
          <p:cNvSpPr/>
          <p:nvPr/>
        </p:nvSpPr>
        <p:spPr>
          <a:xfrm>
            <a:off x="4800600" y="3429000"/>
            <a:ext cx="2743200" cy="914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Крмчија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495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-је изузетно значајно дјело Светог Саве.Ту су јасно разграничени законом</a:t>
            </a:r>
            <a:r>
              <a:rPr lang="sr-Cyrl-CS" dirty="0" smtClean="0"/>
              <a:t>, правила </a:t>
            </a:r>
            <a:r>
              <a:rPr lang="sr-Cyrl-CS" dirty="0" smtClean="0"/>
              <a:t>живота и рада не само у цркви већ и у држави.</a:t>
            </a:r>
            <a:endParaRPr lang="en-US" dirty="0"/>
          </a:p>
        </p:txBody>
      </p:sp>
      <p:pic>
        <p:nvPicPr>
          <p:cNvPr id="1026" name="Picture 2" descr="C:\Documents and Settings\User\My Documents\Downloads\karejski tipik u hilanda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0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86600" y="31242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Карејски типик у Хиландару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201728"/>
            <a:ext cx="4419600" cy="385987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проф.</a:t>
            </a:r>
            <a:endParaRPr lang="en-US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My Documents\Downloads\studenicki ti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64484"/>
            <a:ext cx="2590800" cy="20933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Студенички типик</a:t>
            </a:r>
            <a:endParaRPr lang="en-US" dirty="0"/>
          </a:p>
        </p:txBody>
      </p:sp>
      <p:pic>
        <p:nvPicPr>
          <p:cNvPr id="4099" name="Picture 3" descr="C:\Documents and Settings\User\My Documents\Downloads\kar tip s savinim pec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556" y="3733800"/>
            <a:ext cx="1898503" cy="1795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5562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Карејски типик са Савиним печатом</a:t>
            </a:r>
            <a:endParaRPr lang="en-US" sz="1600" dirty="0"/>
          </a:p>
        </p:txBody>
      </p:sp>
      <p:pic>
        <p:nvPicPr>
          <p:cNvPr id="4100" name="Picture 4" descr="C:\Documents and Settings\User\My Documents\Downloads\ruka_sv_sa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2743200" cy="224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Рука Светог Саве</a:t>
            </a:r>
            <a:endParaRPr lang="en-US" dirty="0"/>
          </a:p>
        </p:txBody>
      </p:sp>
      <p:pic>
        <p:nvPicPr>
          <p:cNvPr id="4101" name="Picture 5" descr="C:\Documents and Settings\User\My Documents\Downloads\zaduzbine-nemanj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"/>
            <a:ext cx="3010159" cy="566738"/>
          </a:xfrm>
          <a:prstGeom prst="rect">
            <a:avLst/>
          </a:prstGeom>
          <a:noFill/>
        </p:spPr>
      </p:pic>
      <p:pic>
        <p:nvPicPr>
          <p:cNvPr id="9" name="Picture 8" descr="gomioni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066800"/>
            <a:ext cx="1950720" cy="1463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2590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Гомионица</a:t>
            </a:r>
            <a:endParaRPr lang="en-US" sz="1200" dirty="0"/>
          </a:p>
        </p:txBody>
      </p:sp>
      <p:pic>
        <p:nvPicPr>
          <p:cNvPr id="11" name="Picture 10" descr="gracan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1066800"/>
            <a:ext cx="1785688" cy="1214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2362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Грачаница</a:t>
            </a:r>
            <a:endParaRPr lang="en-US" sz="1200" dirty="0"/>
          </a:p>
        </p:txBody>
      </p:sp>
      <p:pic>
        <p:nvPicPr>
          <p:cNvPr id="13" name="Picture 12" descr="hilanda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667000"/>
            <a:ext cx="1081088" cy="1057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5400" y="381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Манастир Хиландар</a:t>
            </a:r>
            <a:endParaRPr lang="en-US" sz="1200" dirty="0"/>
          </a:p>
        </p:txBody>
      </p:sp>
      <p:pic>
        <p:nvPicPr>
          <p:cNvPr id="4102" name="Picture 6" descr="C:\Documents and Settings\User\My Documents\Downloads\49704_studenica_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1066800"/>
            <a:ext cx="1374228" cy="11525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9000" y="2209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Студеница</a:t>
            </a:r>
            <a:endParaRPr lang="en-US" sz="1200" dirty="0"/>
          </a:p>
        </p:txBody>
      </p:sp>
      <p:pic>
        <p:nvPicPr>
          <p:cNvPr id="4103" name="Picture 7" descr="C:\Documents and Settings\User\My Documents\Downloads\lovnica kod sekovica kralj draguti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2743200"/>
            <a:ext cx="1485900" cy="9239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04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Ловница код Шековића</a:t>
            </a:r>
            <a:endParaRPr lang="en-US" sz="1200" dirty="0"/>
          </a:p>
        </p:txBody>
      </p:sp>
      <p:pic>
        <p:nvPicPr>
          <p:cNvPr id="4104" name="Picture 8" descr="C:\Documents and Settings\User\My Documents\Downloads\hilandarski-tipi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0" y="4419600"/>
            <a:ext cx="1981200" cy="1133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10000" y="571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Хиландарски типик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6353175"/>
            <a:ext cx="4572000" cy="234539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НАРОДНЕ ЛЕГЕНДЕ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-Савини лонци</a:t>
            </a:r>
          </a:p>
          <a:p>
            <a:r>
              <a:rPr lang="sr-Cyrl-CS" dirty="0" smtClean="0"/>
              <a:t>-вода Св.Саве</a:t>
            </a:r>
          </a:p>
          <a:p>
            <a:r>
              <a:rPr lang="sr-Cyrl-CS" dirty="0" smtClean="0"/>
              <a:t>-село Савово</a:t>
            </a:r>
          </a:p>
          <a:p>
            <a:endParaRPr lang="sr-Cyrl-CS" dirty="0" smtClean="0"/>
          </a:p>
          <a:p>
            <a:r>
              <a:rPr lang="sr-Cyrl-CS" dirty="0" smtClean="0"/>
              <a:t>Битно је знати да легенде представљају приче у прози или стиху у којој су историјски подаци испреплетани са фантастичним догађајима.Често се односе на неку </a:t>
            </a:r>
            <a:r>
              <a:rPr lang="sr-Cyrl-CS" dirty="0" smtClean="0"/>
              <a:t>особу, али </a:t>
            </a:r>
            <a:r>
              <a:rPr lang="sr-Cyrl-CS" dirty="0" smtClean="0"/>
              <a:t>је битно да је садржај најчешће измишљен или обогаћен маштом народног приповједача.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762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Cyrl-CS" sz="1600" dirty="0" smtClean="0"/>
              <a:t>Матија Бећковић је одавно рекао: ”ПРИЧА О СВЕТОМ САВИ ЈЕ НАЈДУЖА ПРИЧА КОЈУ СРПСКИ НАРОД ИМА </a:t>
            </a:r>
            <a:r>
              <a:rPr lang="sr-Cyrl-CS" sz="1600" dirty="0" smtClean="0"/>
              <a:t>, А </a:t>
            </a:r>
            <a:r>
              <a:rPr lang="sr-Cyrl-CS" sz="1600" dirty="0" smtClean="0"/>
              <a:t>МИ САМО ДОПИСУЈЕМО </a:t>
            </a:r>
            <a:r>
              <a:rPr lang="sr-Cyrl-CS" sz="1600" dirty="0" smtClean="0"/>
              <a:t>ПОГЛАВЉА ”.</a:t>
            </a:r>
            <a:endParaRPr lang="en-US" sz="1600" dirty="0"/>
          </a:p>
        </p:txBody>
      </p:sp>
      <p:pic>
        <p:nvPicPr>
          <p:cNvPr id="2050" name="Picture 2" descr="C:\Documents and Settings\User\My Document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599"/>
            <a:ext cx="3429000" cy="225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343400" cy="263114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проф.</a:t>
            </a:r>
            <a:endParaRPr lang="en-US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Други српски биограф је Стефан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Првовјенчани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. Био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је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владар,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васпитан у византијском духу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, љубитељ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књижевности и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уз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то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врло ”разуман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и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вјешт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приповједач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 ”. Његово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дјело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 ”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Живот и подвизи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Св.Симеона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 (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око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1216) јесте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прва наша </a:t>
            </a:r>
            <a:r>
              <a:rPr lang="sr-Cyrl-CS" sz="2000" dirty="0" err="1" smtClean="0">
                <a:solidFill>
                  <a:schemeClr val="tx1">
                    <a:lumMod val="85000"/>
                  </a:schemeClr>
                </a:solidFill>
              </a:rPr>
              <a:t>цјеловита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биографија,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у којој је обухваћен сав Немањин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живот,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од рођења до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смрти,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као и догађаји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послије смрти,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у којима се испољава његова 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натприродна </a:t>
            </a:r>
            <a:r>
              <a:rPr lang="sr-Cyrl-CS" sz="2000" dirty="0">
                <a:solidFill>
                  <a:schemeClr val="tx1">
                    <a:lumMod val="85000"/>
                  </a:schemeClr>
                </a:solidFill>
              </a:rPr>
              <a:t>м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оћ</a:t>
            </a:r>
            <a:r>
              <a:rPr lang="sr-Cyrl-CS" sz="20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123" name="Picture 3" descr="C:\Documents and Settings\User\My Documents\Downloads\images (518vijek sagradio ga prvov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052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5486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/>
              <a:t>Манастир саграђен у </a:t>
            </a:r>
            <a:r>
              <a:rPr lang="en-US" sz="1400" dirty="0" smtClean="0"/>
              <a:t>XVIII</a:t>
            </a:r>
            <a:r>
              <a:rPr lang="sr-Cyrl-CS" sz="1400" dirty="0" smtClean="0"/>
              <a:t> вијеку,задужбина С.Првовјенчаог</a:t>
            </a:r>
          </a:p>
          <a:p>
            <a:endParaRPr lang="en-US" dirty="0"/>
          </a:p>
        </p:txBody>
      </p:sp>
      <p:pic>
        <p:nvPicPr>
          <p:cNvPr id="5124" name="Picture 4" descr="C:\Documents and Settings\User\My Documents\Downloads\stefan pr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18383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Стефан Првовјенчани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209800" y="6172200"/>
            <a:ext cx="4343400" cy="415515"/>
          </a:xfrm>
        </p:spPr>
        <p:txBody>
          <a:bodyPr/>
          <a:lstStyle/>
          <a:p>
            <a:r>
              <a:rPr lang="ru-RU" sz="1400" dirty="0" smtClean="0"/>
              <a:t>Пројектна секција,  ментор: мр Сања Ђурић, проф.</a:t>
            </a:r>
            <a:endParaRPr lang="en-US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My Documents\Downloads\mesto gde je domentijan isao zit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00400"/>
            <a:ext cx="2640269" cy="19812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My Documents\Downloads\domentijan pise ziti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09600"/>
            <a:ext cx="2286000" cy="200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Започета биографијама оснивача државе</a:t>
            </a:r>
            <a:r>
              <a:rPr lang="sr-Cyrl-CS" dirty="0" smtClean="0"/>
              <a:t>, књижевност </a:t>
            </a:r>
            <a:r>
              <a:rPr lang="sr-Cyrl-CS" dirty="0" smtClean="0"/>
              <a:t>епохе Немањића наставља се биографијама оснивача цркве</a:t>
            </a:r>
            <a:r>
              <a:rPr lang="sr-Cyrl-CS" dirty="0" smtClean="0"/>
              <a:t>. Савин </a:t>
            </a:r>
            <a:r>
              <a:rPr lang="sr-Cyrl-CS" dirty="0" smtClean="0"/>
              <a:t>лик </a:t>
            </a:r>
            <a:r>
              <a:rPr lang="sr-Cyrl-CS" dirty="0" smtClean="0"/>
              <a:t>књижевно </a:t>
            </a:r>
            <a:r>
              <a:rPr lang="sr-Cyrl-CS" dirty="0" smtClean="0"/>
              <a:t>су обликовала два </a:t>
            </a:r>
            <a:r>
              <a:rPr lang="sr-Cyrl-CS" dirty="0" smtClean="0"/>
              <a:t>светогорска </a:t>
            </a:r>
            <a:r>
              <a:rPr lang="sr-Cyrl-CS" dirty="0" smtClean="0"/>
              <a:t>монаха</a:t>
            </a:r>
            <a:r>
              <a:rPr lang="sr-Cyrl-CS" dirty="0" smtClean="0"/>
              <a:t>, Доментијан </a:t>
            </a:r>
            <a:r>
              <a:rPr lang="sr-Cyrl-CS" dirty="0" smtClean="0"/>
              <a:t>и Теодосије</a:t>
            </a:r>
            <a:r>
              <a:rPr lang="sr-Cyrl-CS" dirty="0" smtClean="0"/>
              <a:t>. И </a:t>
            </a:r>
            <a:r>
              <a:rPr lang="sr-Cyrl-CS" dirty="0" smtClean="0"/>
              <a:t>један и други написала су </a:t>
            </a:r>
            <a:r>
              <a:rPr lang="sr-Cyrl-CS" dirty="0" smtClean="0"/>
              <a:t> „Живот </a:t>
            </a:r>
            <a:r>
              <a:rPr lang="sr-Cyrl-CS" dirty="0"/>
              <a:t>С</a:t>
            </a:r>
            <a:r>
              <a:rPr lang="sr-Cyrl-CS" dirty="0" smtClean="0"/>
              <a:t>ветог Саве”.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/>
              <a:t>ДОМЕНТИЈАН ”посљедњи </a:t>
            </a:r>
            <a:r>
              <a:rPr lang="sr-Cyrl-CS" sz="1400" dirty="0" smtClean="0"/>
              <a:t>ученик </a:t>
            </a:r>
            <a:r>
              <a:rPr lang="sr-Cyrl-CS" sz="1400" dirty="0" err="1" smtClean="0"/>
              <a:t>Св.Саве</a:t>
            </a:r>
            <a:r>
              <a:rPr lang="sr-Cyrl-CS" sz="1400" dirty="0" smtClean="0"/>
              <a:t>” како </a:t>
            </a:r>
            <a:r>
              <a:rPr lang="sr-Cyrl-CS" sz="1400" dirty="0" smtClean="0"/>
              <a:t>је себе називао</a:t>
            </a:r>
            <a:r>
              <a:rPr lang="sr-Cyrl-CS" sz="1400" dirty="0" smtClean="0"/>
              <a:t>, монах је манастира </a:t>
            </a:r>
            <a:r>
              <a:rPr lang="sr-Cyrl-CS" sz="1400" dirty="0" smtClean="0"/>
              <a:t>Хиландар</a:t>
            </a:r>
            <a:r>
              <a:rPr lang="sr-Cyrl-CS" sz="1400" dirty="0" smtClean="0"/>
              <a:t>. У </a:t>
            </a:r>
            <a:r>
              <a:rPr lang="sr-Cyrl-CS" sz="1400" dirty="0" smtClean="0"/>
              <a:t>свом дјелу угледао се на Стефана Првовјенчаног развијајући даље његове идеје и стил</a:t>
            </a:r>
            <a:r>
              <a:rPr lang="sr-Cyrl-CS" sz="1400" dirty="0" smtClean="0"/>
              <a:t>. У </a:t>
            </a:r>
            <a:r>
              <a:rPr lang="sr-Cyrl-CS" sz="1400" dirty="0" smtClean="0"/>
              <a:t>своја излагања он стално уноси перспективу </a:t>
            </a:r>
            <a:r>
              <a:rPr lang="sr-Cyrl-CS" sz="1400" dirty="0" err="1" smtClean="0"/>
              <a:t>цјелине</a:t>
            </a:r>
            <a:r>
              <a:rPr lang="sr-Cyrl-CS" sz="1400" dirty="0" smtClean="0"/>
              <a:t>, у </a:t>
            </a:r>
            <a:r>
              <a:rPr lang="sr-Cyrl-CS" sz="1400" dirty="0" smtClean="0"/>
              <a:t>сваком догађају  из биографије  свог јунака види цијели дио прошлог и будућег живота</a:t>
            </a:r>
            <a:r>
              <a:rPr lang="sr-Cyrl-CS" sz="1400" dirty="0" smtClean="0"/>
              <a:t>. Тиме </a:t>
            </a:r>
            <a:r>
              <a:rPr lang="sr-Cyrl-CS" sz="1400" dirty="0" smtClean="0"/>
              <a:t>се сам догађај потискује у </a:t>
            </a:r>
            <a:r>
              <a:rPr lang="sr-Cyrl-CS" sz="1400" dirty="0" smtClean="0"/>
              <a:t>задњи </a:t>
            </a:r>
            <a:r>
              <a:rPr lang="sr-Cyrl-CS" sz="1400" dirty="0" smtClean="0"/>
              <a:t>план</a:t>
            </a:r>
            <a:r>
              <a:rPr lang="sr-Cyrl-CS" sz="1400" dirty="0" smtClean="0"/>
              <a:t>, а </a:t>
            </a:r>
            <a:r>
              <a:rPr lang="sr-Cyrl-CS" sz="1400" dirty="0" smtClean="0"/>
              <a:t>на прво мјесто долази </a:t>
            </a:r>
            <a:r>
              <a:rPr lang="sr-Cyrl-CS" sz="1400" dirty="0" smtClean="0"/>
              <a:t>култ </a:t>
            </a:r>
            <a:r>
              <a:rPr lang="sr-Cyrl-CS" sz="1400" dirty="0" smtClean="0"/>
              <a:t>личности</a:t>
            </a:r>
            <a:r>
              <a:rPr lang="sr-Cyrl-CS" sz="1400" dirty="0" smtClean="0"/>
              <a:t>. Доментијан је, </a:t>
            </a:r>
            <a:r>
              <a:rPr lang="sr-Cyrl-CS" sz="1400" dirty="0" smtClean="0"/>
              <a:t>с </a:t>
            </a:r>
            <a:r>
              <a:rPr lang="sr-Cyrl-CS" sz="1400" dirty="0" smtClean="0"/>
              <a:t>правом, </a:t>
            </a:r>
            <a:r>
              <a:rPr lang="sr-Cyrl-CS" sz="1400" dirty="0" smtClean="0"/>
              <a:t>назван </a:t>
            </a:r>
            <a:r>
              <a:rPr lang="sr-Cyrl-CS" sz="1400" dirty="0" smtClean="0"/>
              <a:t>ПЈЕСНИКОМ </a:t>
            </a:r>
            <a:r>
              <a:rPr lang="sr-Cyrl-CS" sz="1400" dirty="0" err="1" smtClean="0"/>
              <a:t>СВЈЕТЛОСТИ.На</a:t>
            </a:r>
            <a:r>
              <a:rPr lang="sr-Cyrl-CS" sz="1400" dirty="0" smtClean="0"/>
              <a:t> </a:t>
            </a:r>
            <a:r>
              <a:rPr lang="sr-Cyrl-CS" sz="1400" dirty="0" smtClean="0"/>
              <a:t>страницама „Живота </a:t>
            </a:r>
            <a:r>
              <a:rPr lang="sr-Cyrl-CS" sz="1400" dirty="0" smtClean="0"/>
              <a:t>Светог </a:t>
            </a:r>
            <a:r>
              <a:rPr lang="sr-Cyrl-CS" sz="1400" dirty="0" smtClean="0"/>
              <a:t>Саве“, </a:t>
            </a:r>
            <a:r>
              <a:rPr lang="sr-Cyrl-CS" sz="1400" dirty="0" err="1" smtClean="0"/>
              <a:t>осјећа</a:t>
            </a:r>
            <a:r>
              <a:rPr lang="sr-Cyrl-CS" sz="1400" dirty="0" smtClean="0"/>
              <a:t> </a:t>
            </a:r>
            <a:r>
              <a:rPr lang="sr-Cyrl-CS" sz="1400" dirty="0" smtClean="0"/>
              <a:t>се она иста озареност  </a:t>
            </a:r>
            <a:r>
              <a:rPr lang="sr-Cyrl-CS" sz="1400" dirty="0" smtClean="0"/>
              <a:t>свјетлошћу,  </a:t>
            </a:r>
            <a:r>
              <a:rPr lang="sr-Cyrl-CS" sz="1400" dirty="0" smtClean="0"/>
              <a:t>која је присутна у монументалним фрескама Сопоћана</a:t>
            </a:r>
            <a:r>
              <a:rPr lang="sr-Cyrl-CS" sz="1400" dirty="0" smtClean="0"/>
              <a:t>, манастира </a:t>
            </a:r>
            <a:r>
              <a:rPr lang="sr-Cyrl-CS" sz="1400" dirty="0" smtClean="0"/>
              <a:t>који је у то вријеме подигнут.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dirty="0" smtClean="0"/>
              <a:t>Манастир у коме је Доментиј</a:t>
            </a:r>
            <a:r>
              <a:rPr lang="en-US" sz="1200" dirty="0" smtClean="0"/>
              <a:t>a</a:t>
            </a:r>
            <a:r>
              <a:rPr lang="sr-Cyrl-CS" sz="1200" dirty="0" smtClean="0"/>
              <a:t>н писао житије о Св.Сави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4114800" cy="384048"/>
          </a:xfrm>
        </p:spPr>
        <p:txBody>
          <a:bodyPr/>
          <a:lstStyle/>
          <a:p>
            <a:r>
              <a:rPr lang="ru-RU" dirty="0" smtClean="0"/>
              <a:t>Пројектна секција,  ментор: мр Сања Ђурић, проф.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987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Paper</vt:lpstr>
      <vt:lpstr>Књижевност  епохе Немањића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Књиевност епохе Немањића</dc:title>
  <dc:creator>Intel</dc:creator>
  <cp:lastModifiedBy>Dragan</cp:lastModifiedBy>
  <cp:revision>42</cp:revision>
  <dcterms:created xsi:type="dcterms:W3CDTF">2012-06-09T10:07:56Z</dcterms:created>
  <dcterms:modified xsi:type="dcterms:W3CDTF">2020-04-07T18:12:02Z</dcterms:modified>
</cp:coreProperties>
</file>