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>
      <p:cViewPr varScale="1">
        <p:scale>
          <a:sx n="76" d="100"/>
          <a:sy n="76" d="100"/>
        </p:scale>
        <p:origin x="12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BE84F5-5C5F-4F82-9C42-F658D7DD4ED7}" type="datetimeFigureOut">
              <a:rPr lang="sr-Latn-RS"/>
              <a:pPr>
                <a:defRPr/>
              </a:pPr>
              <a:t>30.3.2020.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R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R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415233-D507-4698-87ED-3CA109BA32C2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6904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altLang="sr-Latn-R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C85FBE1-101E-4B60-94EC-471C1667BEEF}" type="slidenum">
              <a:rPr lang="sr-Latn-RS" altLang="sr-Latn-RS" sz="1200" smtClean="0"/>
              <a:pPr/>
              <a:t>1</a:t>
            </a:fld>
            <a:endParaRPr lang="sr-Latn-RS" altLang="sr-Latn-RS" sz="1200" smtClean="0"/>
          </a:p>
        </p:txBody>
      </p:sp>
    </p:spTree>
    <p:extLst>
      <p:ext uri="{BB962C8B-B14F-4D97-AF65-F5344CB8AC3E}">
        <p14:creationId xmlns:p14="http://schemas.microsoft.com/office/powerpoint/2010/main" val="153722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0679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8A64B-6D52-4DF3-819C-BDE2FB44CA88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962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F2968-7A61-4B6F-A37B-0C43C8FFD5D7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8450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2D42F-B263-45E2-BEB8-58F09014A8D4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6600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945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280277" indent="0">
              <a:buNone/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95074-189A-4A07-B992-C70FF884D1F9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048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F7B41-11B4-4F1D-9B88-6AF208A1B684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933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C1168-AF45-4C24-8650-434F3B6B533E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82656-14E4-496E-92C5-1FE909723589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8139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253AF-45DB-44FC-A0A1-6D18E4F865DB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885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D32CC-E2E0-4124-8B0C-388E7963532F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576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6F3A9CC8-B3D4-4C22-A17C-938F69FBB898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7720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7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/>
            <a:r>
              <a:rPr lang="sr-Cyrl-RS" altLang="sr-Latn-RS" b="1" dirty="0" smtClean="0"/>
              <a:t>КАЛКОВИ КАО ДИО СРПСКОГ РЈЕЧНИЧКОГ ФОНДА</a:t>
            </a:r>
            <a:endParaRPr lang="sr-Latn-RS" altLang="sr-Latn-RS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237288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sr-Cyrl-BA" sz="1400" b="1" i="1" dirty="0">
                <a:solidFill>
                  <a:srgbClr val="C00000"/>
                </a:solidFill>
              </a:rPr>
              <a:t>Мр Сања Ђурић, проф.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Placeholder 2"/>
          <p:cNvSpPr>
            <a:spLocks noGrp="1"/>
          </p:cNvSpPr>
          <p:nvPr>
            <p:ph type="body" sz="half" idx="2"/>
          </p:nvPr>
        </p:nvSpPr>
        <p:spPr>
          <a:xfrm>
            <a:off x="758825" y="1676400"/>
            <a:ext cx="2743200" cy="4572000"/>
          </a:xfrm>
        </p:spPr>
        <p:txBody>
          <a:bodyPr>
            <a:normAutofit/>
          </a:bodyPr>
          <a:lstStyle/>
          <a:p>
            <a:r>
              <a:rPr lang="sr-Cyrl-RS" altLang="sr-Latn-RS" sz="1800" b="1" dirty="0" smtClean="0"/>
              <a:t>Некада били неологизми</a:t>
            </a:r>
            <a:r>
              <a:rPr lang="sr-Cyrl-RS" altLang="sr-Latn-RS" sz="1800" dirty="0" smtClean="0"/>
              <a:t>: </a:t>
            </a:r>
          </a:p>
          <a:p>
            <a:r>
              <a:rPr lang="sr-Cyrl-RS" altLang="sr-Latn-RS" sz="1800" dirty="0" smtClean="0"/>
              <a:t>пароброд;</a:t>
            </a:r>
          </a:p>
          <a:p>
            <a:r>
              <a:rPr lang="sr-Cyrl-RS" altLang="sr-Latn-RS" sz="1800" dirty="0" smtClean="0"/>
              <a:t>Приручник;</a:t>
            </a:r>
          </a:p>
          <a:p>
            <a:r>
              <a:rPr lang="sr-Cyrl-RS" altLang="sr-Latn-RS" sz="1800" dirty="0" smtClean="0"/>
              <a:t>Ваздухоплов;</a:t>
            </a:r>
          </a:p>
          <a:p>
            <a:r>
              <a:rPr lang="sr-Cyrl-RS" altLang="sr-Latn-RS" sz="1800" dirty="0" err="1" smtClean="0"/>
              <a:t>Природословни</a:t>
            </a:r>
            <a:r>
              <a:rPr lang="sr-Cyrl-RS" altLang="sr-Latn-RS" sz="1800" dirty="0" smtClean="0"/>
              <a:t>;</a:t>
            </a:r>
          </a:p>
          <a:p>
            <a:r>
              <a:rPr lang="sr-Cyrl-RS" altLang="sr-Latn-RS" sz="1800" dirty="0" smtClean="0"/>
              <a:t>Језикословац;</a:t>
            </a:r>
          </a:p>
          <a:p>
            <a:endParaRPr lang="sr-Latn-RS" altLang="sr-Latn-RS" sz="1800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96752"/>
            <a:ext cx="1771650" cy="25812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sr-Cyrl-BA" sz="1400" b="1" i="1" dirty="0">
                <a:solidFill>
                  <a:srgbClr val="C00000"/>
                </a:solidFill>
              </a:rPr>
              <a:t>Мр Сања Ђурић, проф.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344">
            <a:off x="5508104" y="2400300"/>
            <a:ext cx="2933700" cy="156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  <p:bldP spid="16387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1003300"/>
            <a:ext cx="2514600" cy="2844800"/>
          </a:xfrm>
        </p:spPr>
        <p:txBody>
          <a:bodyPr/>
          <a:lstStyle/>
          <a:p>
            <a:endParaRPr lang="sr-Latn-RS" altLang="sr-Latn-RS" dirty="0" smtClean="0"/>
          </a:p>
        </p:txBody>
      </p:sp>
      <p:sp>
        <p:nvSpPr>
          <p:cNvPr id="17412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altLang="sr-Latn-RS" sz="2400" b="1" u="sng" dirty="0" smtClean="0"/>
              <a:t>ДИЈАЛЕКТИЗМИ</a:t>
            </a:r>
          </a:p>
          <a:p>
            <a:r>
              <a:rPr lang="sr-Cyrl-RS" altLang="sr-Latn-RS" dirty="0"/>
              <a:t>у</a:t>
            </a:r>
            <a:r>
              <a:rPr lang="sr-Cyrl-RS" altLang="sr-Latn-RS" dirty="0" smtClean="0"/>
              <a:t>же језичко подручје;</a:t>
            </a:r>
          </a:p>
          <a:p>
            <a:r>
              <a:rPr lang="sr-Cyrl-RS" altLang="sr-Latn-RS" dirty="0"/>
              <a:t>д</a:t>
            </a:r>
            <a:r>
              <a:rPr lang="sr-Cyrl-RS" altLang="sr-Latn-RS" dirty="0" smtClean="0"/>
              <a:t>ијалекат (говор);</a:t>
            </a:r>
          </a:p>
          <a:p>
            <a:r>
              <a:rPr lang="sr-Cyrl-RS" altLang="sr-Latn-RS" dirty="0"/>
              <a:t>л</a:t>
            </a:r>
            <a:r>
              <a:rPr lang="sr-Cyrl-RS" altLang="sr-Latn-RS" dirty="0" smtClean="0"/>
              <a:t>окалног карактера;</a:t>
            </a:r>
          </a:p>
          <a:p>
            <a:r>
              <a:rPr lang="sr-Cyrl-RS" altLang="sr-Latn-RS" dirty="0" err="1"/>
              <a:t>з</a:t>
            </a:r>
            <a:r>
              <a:rPr lang="sr-Cyrl-RS" altLang="sr-Latn-RS" dirty="0" err="1" smtClean="0"/>
              <a:t>ељуг</a:t>
            </a:r>
            <a:r>
              <a:rPr lang="sr-Cyrl-RS" altLang="sr-Latn-RS" dirty="0" smtClean="0"/>
              <a:t>, </a:t>
            </a:r>
            <a:r>
              <a:rPr lang="sr-Cyrl-RS" altLang="sr-Latn-RS" dirty="0" err="1" smtClean="0"/>
              <a:t>зељуга</a:t>
            </a:r>
            <a:r>
              <a:rPr lang="sr-Cyrl-RS" altLang="sr-Latn-RS" dirty="0" smtClean="0"/>
              <a:t>: свиња </a:t>
            </a:r>
            <a:r>
              <a:rPr lang="sr-Cyrl-RS" altLang="sr-Latn-RS" dirty="0" err="1" smtClean="0"/>
              <a:t>зекасте</a:t>
            </a:r>
            <a:r>
              <a:rPr lang="sr-Cyrl-RS" altLang="sr-Latn-RS" dirty="0" smtClean="0"/>
              <a:t> длаке;</a:t>
            </a:r>
          </a:p>
          <a:p>
            <a:r>
              <a:rPr lang="sr-Cyrl-RS" altLang="sr-Latn-RS" dirty="0"/>
              <a:t>к</a:t>
            </a:r>
            <a:r>
              <a:rPr lang="sr-Cyrl-RS" altLang="sr-Latn-RS" dirty="0" smtClean="0"/>
              <a:t>лапати – брбљати (наклапати);</a:t>
            </a:r>
          </a:p>
          <a:p>
            <a:r>
              <a:rPr lang="sr-Cyrl-RS" altLang="sr-Latn-RS" dirty="0" err="1"/>
              <a:t>б</a:t>
            </a:r>
            <a:r>
              <a:rPr lang="sr-Cyrl-RS" altLang="sr-Latn-RS" dirty="0" err="1" smtClean="0"/>
              <a:t>ичота</a:t>
            </a:r>
            <a:r>
              <a:rPr lang="sr-Cyrl-RS" altLang="sr-Latn-RS" dirty="0" smtClean="0"/>
              <a:t> – бик;</a:t>
            </a:r>
          </a:p>
          <a:p>
            <a:r>
              <a:rPr lang="sr-Cyrl-RS" altLang="sr-Latn-RS" dirty="0" err="1"/>
              <a:t>в</a:t>
            </a:r>
            <a:r>
              <a:rPr lang="sr-Cyrl-RS" altLang="sr-Latn-RS" dirty="0" err="1" smtClean="0"/>
              <a:t>идајница</a:t>
            </a:r>
            <a:r>
              <a:rPr lang="sr-Cyrl-RS" altLang="sr-Latn-RS" dirty="0" smtClean="0"/>
              <a:t> – докторка;</a:t>
            </a:r>
          </a:p>
          <a:p>
            <a:r>
              <a:rPr lang="sr-Cyrl-RS" altLang="sr-Latn-RS" dirty="0" err="1"/>
              <a:t>в</a:t>
            </a:r>
            <a:r>
              <a:rPr lang="sr-Cyrl-RS" altLang="sr-Latn-RS" dirty="0" err="1" smtClean="0"/>
              <a:t>рндаљати</a:t>
            </a:r>
            <a:r>
              <a:rPr lang="sr-Cyrl-RS" altLang="sr-Latn-RS" dirty="0" smtClean="0"/>
              <a:t> – лутати;</a:t>
            </a:r>
          </a:p>
          <a:p>
            <a:pPr marL="0" indent="0">
              <a:buNone/>
            </a:pPr>
            <a:r>
              <a:rPr lang="sr-Cyrl-RS" altLang="sr-Latn-RS" b="1" u="sng" dirty="0" smtClean="0"/>
              <a:t>РЕГИОНАЛИЗМИ</a:t>
            </a:r>
          </a:p>
          <a:p>
            <a:pPr marL="0" indent="0">
              <a:buNone/>
            </a:pPr>
            <a:r>
              <a:rPr lang="sr-Cyrl-RS" altLang="sr-Latn-RS" b="1" dirty="0"/>
              <a:t>и</a:t>
            </a:r>
            <a:r>
              <a:rPr lang="sr-Cyrl-RS" altLang="sr-Latn-RS" b="1" dirty="0" smtClean="0"/>
              <a:t>талијанизми </a:t>
            </a:r>
            <a:r>
              <a:rPr lang="sr-Cyrl-RS" altLang="sr-Latn-RS" dirty="0" smtClean="0"/>
              <a:t>( у приморским крајевима): </a:t>
            </a:r>
            <a:r>
              <a:rPr lang="sr-Cyrl-RS" altLang="sr-Latn-RS" dirty="0" err="1" smtClean="0"/>
              <a:t>помидор</a:t>
            </a:r>
            <a:r>
              <a:rPr lang="sr-Cyrl-RS" altLang="sr-Latn-RS" dirty="0" smtClean="0"/>
              <a:t>, </a:t>
            </a:r>
            <a:r>
              <a:rPr lang="sr-Cyrl-RS" altLang="sr-Latn-RS" dirty="0" err="1" smtClean="0"/>
              <a:t>пјаца</a:t>
            </a:r>
            <a:r>
              <a:rPr lang="sr-Cyrl-RS" altLang="sr-Latn-RS" dirty="0" smtClean="0"/>
              <a:t>, </a:t>
            </a:r>
            <a:r>
              <a:rPr lang="sr-Cyrl-RS" altLang="sr-Latn-RS" dirty="0" err="1" smtClean="0"/>
              <a:t>боцун</a:t>
            </a:r>
            <a:r>
              <a:rPr lang="sr-Cyrl-RS" altLang="sr-Latn-RS" dirty="0" smtClean="0"/>
              <a:t>;</a:t>
            </a:r>
          </a:p>
          <a:p>
            <a:pPr marL="0" indent="0">
              <a:buNone/>
            </a:pPr>
            <a:r>
              <a:rPr lang="sr-Cyrl-RS" altLang="sr-Latn-RS" b="1" dirty="0"/>
              <a:t>г</a:t>
            </a:r>
            <a:r>
              <a:rPr lang="sr-Cyrl-RS" altLang="sr-Latn-RS" b="1" dirty="0" smtClean="0"/>
              <a:t>ерманизми</a:t>
            </a:r>
            <a:r>
              <a:rPr lang="sr-Cyrl-RS" altLang="sr-Latn-RS" dirty="0" smtClean="0"/>
              <a:t>: биртија, </a:t>
            </a:r>
            <a:r>
              <a:rPr lang="sr-Cyrl-RS" altLang="sr-Latn-RS" dirty="0" err="1" smtClean="0"/>
              <a:t>шпацирати</a:t>
            </a:r>
            <a:r>
              <a:rPr lang="sr-Cyrl-RS" altLang="sr-Latn-RS" dirty="0" smtClean="0"/>
              <a:t>, куглоф, </a:t>
            </a:r>
            <a:r>
              <a:rPr lang="sr-Cyrl-RS" altLang="sr-Latn-RS" dirty="0" err="1" smtClean="0"/>
              <a:t>шпитаљ</a:t>
            </a:r>
            <a:r>
              <a:rPr lang="sr-Cyrl-RS" altLang="sr-Latn-RS" dirty="0" smtClean="0"/>
              <a:t>, шпиц;</a:t>
            </a:r>
          </a:p>
          <a:p>
            <a:pPr marL="0" indent="0">
              <a:buNone/>
            </a:pPr>
            <a:endParaRPr lang="sr-Cyrl-RS" altLang="sr-Latn-RS" dirty="0" smtClean="0"/>
          </a:p>
          <a:p>
            <a:endParaRPr lang="sr-Cyrl-RS" altLang="sr-Latn-RS" dirty="0" smtClean="0"/>
          </a:p>
          <a:p>
            <a:endParaRPr lang="sr-Cyrl-RS" altLang="sr-Latn-RS" dirty="0" smtClean="0"/>
          </a:p>
          <a:p>
            <a:endParaRPr lang="sr-Cyrl-RS" altLang="sr-Latn-RS" dirty="0" smtClean="0"/>
          </a:p>
          <a:p>
            <a:endParaRPr lang="sr-Latn-RS" altLang="sr-Latn-R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163" y="624840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sr-Cyrl-BA" sz="1400" b="1" i="1" dirty="0">
                <a:solidFill>
                  <a:srgbClr val="C00000"/>
                </a:solidFill>
              </a:rPr>
              <a:t>Мр Сања Ђурић, проф.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sz="2000" b="1" u="sng" dirty="0"/>
              <a:t>т</a:t>
            </a:r>
            <a:r>
              <a:rPr lang="sr-Cyrl-RS" sz="2000" b="1" u="sng" dirty="0" smtClean="0"/>
              <a:t>урцизми</a:t>
            </a:r>
            <a:r>
              <a:rPr lang="sr-Cyrl-RS" dirty="0" smtClean="0"/>
              <a:t>:</a:t>
            </a:r>
          </a:p>
          <a:p>
            <a:r>
              <a:rPr lang="sr-Cyrl-RS" sz="1800" dirty="0"/>
              <a:t>п</a:t>
            </a:r>
            <a:r>
              <a:rPr lang="sr-Cyrl-RS" sz="1800" dirty="0" smtClean="0"/>
              <a:t>енџер, авлија, ћумурџија, теферич, </a:t>
            </a:r>
            <a:r>
              <a:rPr lang="sr-Cyrl-RS" sz="1800" dirty="0" err="1" smtClean="0"/>
              <a:t>безбели</a:t>
            </a:r>
            <a:r>
              <a:rPr lang="sr-Cyrl-RS" sz="1800" dirty="0" smtClean="0"/>
              <a:t>, дувар….</a:t>
            </a:r>
            <a:endParaRPr lang="sr-Latn-R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765175"/>
            <a:ext cx="3124199" cy="2951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6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6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6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6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6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6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6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4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6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600"/>
                            </p:stCondLst>
                            <p:childTnLst>
                              <p:par>
                                <p:cTn id="5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60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uiExpand="1" build="p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Content Placeholder 3"/>
          <p:cNvSpPr>
            <a:spLocks noGrp="1"/>
          </p:cNvSpPr>
          <p:nvPr>
            <p:ph idx="1"/>
          </p:nvPr>
        </p:nvSpPr>
        <p:spPr>
          <a:xfrm>
            <a:off x="899592" y="370310"/>
            <a:ext cx="5105400" cy="5892800"/>
          </a:xfrm>
        </p:spPr>
        <p:txBody>
          <a:bodyPr/>
          <a:lstStyle/>
          <a:p>
            <a:r>
              <a:rPr lang="sr-Cyrl-RS" altLang="sr-Latn-RS" sz="2400" b="1" u="sng" dirty="0" smtClean="0"/>
              <a:t>ИНТЕРНАЦИОНАЛИЗМИ</a:t>
            </a:r>
          </a:p>
          <a:p>
            <a:r>
              <a:rPr lang="sr-Cyrl-RS" altLang="sr-Latn-RS" sz="2400" dirty="0"/>
              <a:t>р</a:t>
            </a:r>
            <a:r>
              <a:rPr lang="sr-Cyrl-RS" altLang="sr-Latn-RS" sz="2400" dirty="0" smtClean="0"/>
              <a:t>азличитост – диверзитет</a:t>
            </a:r>
          </a:p>
          <a:p>
            <a:r>
              <a:rPr lang="sr-Cyrl-RS" altLang="sr-Latn-RS" sz="2400" dirty="0"/>
              <a:t>с</a:t>
            </a:r>
            <a:r>
              <a:rPr lang="sr-Cyrl-RS" altLang="sr-Latn-RS" sz="2400" dirty="0" smtClean="0"/>
              <a:t>угласници – консонанти</a:t>
            </a:r>
          </a:p>
          <a:p>
            <a:r>
              <a:rPr lang="sr-Cyrl-RS" altLang="sr-Latn-RS" sz="2400" dirty="0"/>
              <a:t>п</a:t>
            </a:r>
            <a:r>
              <a:rPr lang="sr-Cyrl-RS" altLang="sr-Latn-RS" sz="2400" dirty="0" smtClean="0"/>
              <a:t>рилог – адверб</a:t>
            </a:r>
          </a:p>
          <a:p>
            <a:r>
              <a:rPr lang="sr-Cyrl-RS" altLang="sr-Latn-RS" sz="2400" dirty="0"/>
              <a:t>г</a:t>
            </a:r>
            <a:r>
              <a:rPr lang="sr-Cyrl-RS" altLang="sr-Latn-RS" sz="2400" dirty="0" smtClean="0"/>
              <a:t>лаголски вид – вербални аспект</a:t>
            </a:r>
          </a:p>
          <a:p>
            <a:r>
              <a:rPr lang="sr-Cyrl-RS" altLang="sr-Latn-RS" sz="2400" dirty="0"/>
              <a:t>т</a:t>
            </a:r>
            <a:r>
              <a:rPr lang="sr-Cyrl-RS" altLang="sr-Latn-RS" sz="2400" dirty="0" smtClean="0"/>
              <a:t>аложни – седиментни</a:t>
            </a:r>
          </a:p>
          <a:p>
            <a:r>
              <a:rPr lang="sr-Cyrl-RS" altLang="sr-Latn-RS" sz="2400" dirty="0"/>
              <a:t>и</a:t>
            </a:r>
            <a:r>
              <a:rPr lang="sr-Cyrl-RS" altLang="sr-Latn-RS" sz="2400" dirty="0" smtClean="0"/>
              <a:t>звођење – деривација</a:t>
            </a:r>
          </a:p>
          <a:p>
            <a:endParaRPr lang="sr-Latn-RS" altLang="sr-Latn-R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269038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sr-Cyrl-BA" sz="1600" b="1" i="1" dirty="0">
                <a:solidFill>
                  <a:srgbClr val="C00000"/>
                </a:solidFill>
              </a:rPr>
              <a:t>Мр Сања Ђурић, проф.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ontent Placeholder 3"/>
          <p:cNvSpPr>
            <a:spLocks noGrp="1"/>
          </p:cNvSpPr>
          <p:nvPr>
            <p:ph idx="1"/>
          </p:nvPr>
        </p:nvSpPr>
        <p:spPr>
          <a:xfrm>
            <a:off x="1279525" y="362372"/>
            <a:ext cx="5105400" cy="5892800"/>
          </a:xfrm>
        </p:spPr>
        <p:txBody>
          <a:bodyPr/>
          <a:lstStyle/>
          <a:p>
            <a:r>
              <a:rPr lang="sr-Cyrl-RS" altLang="sr-Latn-RS" b="1" u="sng" dirty="0" smtClean="0"/>
              <a:t>ОДОМАЋЕНИ ИНТЕРНАЦИОНАЛИЗМИ</a:t>
            </a:r>
          </a:p>
          <a:p>
            <a:r>
              <a:rPr lang="sr-Cyrl-RS" altLang="sr-Latn-RS" dirty="0"/>
              <a:t>г</a:t>
            </a:r>
            <a:r>
              <a:rPr lang="sr-Cyrl-RS" altLang="sr-Latn-RS" dirty="0" smtClean="0"/>
              <a:t>алаксија</a:t>
            </a:r>
          </a:p>
          <a:p>
            <a:r>
              <a:rPr lang="sr-Cyrl-RS" altLang="sr-Latn-RS" dirty="0"/>
              <a:t>а</a:t>
            </a:r>
            <a:r>
              <a:rPr lang="sr-Cyrl-RS" altLang="sr-Latn-RS" dirty="0" smtClean="0"/>
              <a:t>тмосфера</a:t>
            </a:r>
          </a:p>
          <a:p>
            <a:r>
              <a:rPr lang="sr-Cyrl-RS" altLang="sr-Latn-RS" dirty="0"/>
              <a:t>а</a:t>
            </a:r>
            <a:r>
              <a:rPr lang="sr-Cyrl-RS" altLang="sr-Latn-RS" dirty="0" smtClean="0"/>
              <a:t>том</a:t>
            </a:r>
          </a:p>
          <a:p>
            <a:r>
              <a:rPr lang="sr-Cyrl-RS" altLang="sr-Latn-RS" dirty="0"/>
              <a:t>а</a:t>
            </a:r>
            <a:r>
              <a:rPr lang="sr-Cyrl-RS" altLang="sr-Latn-RS" dirty="0" smtClean="0"/>
              <a:t>трофија</a:t>
            </a:r>
          </a:p>
          <a:p>
            <a:r>
              <a:rPr lang="sr-Cyrl-RS" altLang="sr-Latn-RS" dirty="0" smtClean="0"/>
              <a:t>библиографија</a:t>
            </a:r>
          </a:p>
          <a:p>
            <a:r>
              <a:rPr lang="sr-Cyrl-RS" altLang="sr-Latn-RS" dirty="0"/>
              <a:t>в</a:t>
            </a:r>
            <a:r>
              <a:rPr lang="sr-Cyrl-RS" altLang="sr-Latn-RS" dirty="0" smtClean="0"/>
              <a:t>ијадукт</a:t>
            </a:r>
          </a:p>
          <a:p>
            <a:r>
              <a:rPr lang="sr-Cyrl-RS" altLang="sr-Latn-RS" dirty="0"/>
              <a:t>д</a:t>
            </a:r>
            <a:r>
              <a:rPr lang="sr-Cyrl-RS" altLang="sr-Latn-RS" dirty="0" smtClean="0"/>
              <a:t>игитални</a:t>
            </a:r>
          </a:p>
          <a:p>
            <a:r>
              <a:rPr lang="sr-Cyrl-RS" altLang="sr-Latn-RS" dirty="0"/>
              <a:t>и</a:t>
            </a:r>
            <a:r>
              <a:rPr lang="sr-Cyrl-RS" altLang="sr-Latn-RS" dirty="0" smtClean="0"/>
              <a:t>зотоп</a:t>
            </a:r>
          </a:p>
          <a:p>
            <a:r>
              <a:rPr lang="sr-Cyrl-RS" altLang="sr-Latn-RS" dirty="0"/>
              <a:t>к</a:t>
            </a:r>
            <a:r>
              <a:rPr lang="sr-Cyrl-RS" altLang="sr-Latn-RS" dirty="0" smtClean="0"/>
              <a:t>атализатор</a:t>
            </a:r>
          </a:p>
          <a:p>
            <a:r>
              <a:rPr lang="sr-Cyrl-RS" altLang="sr-Latn-RS" dirty="0"/>
              <a:t>л</a:t>
            </a:r>
            <a:r>
              <a:rPr lang="sr-Cyrl-RS" altLang="sr-Latn-RS" dirty="0" smtClean="0"/>
              <a:t>умбалан</a:t>
            </a:r>
          </a:p>
          <a:p>
            <a:r>
              <a:rPr lang="sr-Cyrl-RS" altLang="sr-Latn-RS" dirty="0" err="1"/>
              <a:t>д</a:t>
            </a:r>
            <a:r>
              <a:rPr lang="sr-Cyrl-RS" altLang="sr-Latn-RS" dirty="0" err="1" smtClean="0"/>
              <a:t>иода</a:t>
            </a:r>
            <a:endParaRPr lang="sr-Cyrl-RS" altLang="sr-Latn-RS" dirty="0" smtClean="0"/>
          </a:p>
          <a:p>
            <a:r>
              <a:rPr lang="sr-Cyrl-RS" altLang="sr-Latn-RS" dirty="0"/>
              <a:t>м</a:t>
            </a:r>
            <a:r>
              <a:rPr lang="sr-Cyrl-RS" altLang="sr-Latn-RS" dirty="0" smtClean="0"/>
              <a:t>узеј…</a:t>
            </a:r>
          </a:p>
          <a:p>
            <a:endParaRPr lang="sr-Latn-RS" altLang="sr-Latn-R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9425" y="624840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sr-Cyrl-BA" sz="1400" b="1" i="1" dirty="0">
                <a:solidFill>
                  <a:srgbClr val="FF0000"/>
                </a:solidFill>
              </a:rPr>
              <a:t>Мр Сања Ђурић, проф.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357313"/>
            <a:ext cx="5857875" cy="4286250"/>
          </a:xfrm>
        </p:spPr>
        <p:txBody>
          <a:bodyPr>
            <a:normAutofit/>
          </a:bodyPr>
          <a:lstStyle/>
          <a:p>
            <a:pPr eaLnBrk="1" hangingPunct="1"/>
            <a:r>
              <a:rPr lang="sr-Cyrl-RS" altLang="sr-Latn-RS" sz="2400" dirty="0" smtClean="0"/>
              <a:t> појам </a:t>
            </a:r>
            <a:r>
              <a:rPr lang="sr-Cyrl-RS" altLang="sr-Latn-RS" sz="2400" b="1" i="1" dirty="0" smtClean="0"/>
              <a:t>калк (</a:t>
            </a:r>
            <a:r>
              <a:rPr lang="sr-Cyrl-RS" altLang="sr-Latn-RS" sz="2400" i="1" dirty="0" smtClean="0"/>
              <a:t>од француског </a:t>
            </a:r>
            <a:r>
              <a:rPr lang="sr-Latn-RS" altLang="sr-Latn-RS" sz="2400" i="1" dirty="0" smtClean="0"/>
              <a:t>calqe –</a:t>
            </a:r>
            <a:r>
              <a:rPr lang="sr-Cyrl-RS" altLang="sr-Latn-RS" sz="2400" i="1" dirty="0" smtClean="0"/>
              <a:t> отисак); </a:t>
            </a:r>
          </a:p>
          <a:p>
            <a:pPr eaLnBrk="1" hangingPunct="1"/>
            <a:r>
              <a:rPr lang="sr-Cyrl-RS" altLang="sr-Latn-RS" sz="2400" b="1" i="1" dirty="0"/>
              <a:t>с</a:t>
            </a:r>
            <a:r>
              <a:rPr lang="sr-Cyrl-RS" altLang="sr-Latn-RS" sz="2400" b="1" i="1" dirty="0" smtClean="0"/>
              <a:t>тварање нових </a:t>
            </a:r>
            <a:r>
              <a:rPr lang="sr-Cyrl-RS" altLang="sr-Latn-RS" sz="2400" b="1" i="1" dirty="0" err="1" smtClean="0"/>
              <a:t>ријечи</a:t>
            </a:r>
            <a:r>
              <a:rPr lang="sr-Cyrl-RS" altLang="sr-Latn-RS" sz="2400" b="1" i="1" dirty="0" smtClean="0"/>
              <a:t> у једном језику;</a:t>
            </a:r>
          </a:p>
          <a:p>
            <a:pPr eaLnBrk="1" hangingPunct="1"/>
            <a:r>
              <a:rPr lang="sr-Cyrl-RS" altLang="sr-Latn-RS" sz="2400" b="1" i="1" dirty="0"/>
              <a:t>к</a:t>
            </a:r>
            <a:r>
              <a:rPr lang="sr-Cyrl-RS" altLang="sr-Latn-RS" sz="2400" b="1" i="1" dirty="0" smtClean="0"/>
              <a:t>алкови у буквалном преводу;</a:t>
            </a:r>
          </a:p>
          <a:p>
            <a:pPr eaLnBrk="1" hangingPunct="1"/>
            <a:r>
              <a:rPr lang="sr-Cyrl-RS" altLang="sr-Latn-RS" sz="2400" b="1" i="1" dirty="0"/>
              <a:t>к</a:t>
            </a:r>
            <a:r>
              <a:rPr lang="sr-Cyrl-RS" altLang="sr-Latn-RS" sz="2400" b="1" i="1" dirty="0" smtClean="0"/>
              <a:t>алкови, који одступају од буквалног значења; </a:t>
            </a:r>
            <a:endParaRPr lang="sr-Latn-RS" altLang="sr-Latn-RS" sz="2400" b="1" i="1" dirty="0" smtClean="0"/>
          </a:p>
          <a:p>
            <a:pPr eaLnBrk="1" hangingPunct="1"/>
            <a:r>
              <a:rPr lang="sr-Cyrl-RS" altLang="sr-Latn-RS" sz="2400" b="1" i="1" dirty="0"/>
              <a:t>м</a:t>
            </a:r>
            <a:r>
              <a:rPr lang="sr-Cyrl-RS" altLang="sr-Latn-RS" sz="2400" b="1" i="1" dirty="0" smtClean="0"/>
              <a:t>огу да буду: семантички и синтаксички.</a:t>
            </a:r>
            <a:endParaRPr lang="sr-Latn-RS" altLang="sr-Latn-RS" sz="2400" b="1" i="1" dirty="0" smtClean="0"/>
          </a:p>
          <a:p>
            <a:pPr marL="0" indent="0" eaLnBrk="1" hangingPunct="1">
              <a:buNone/>
            </a:pPr>
            <a:endParaRPr lang="sr-Cyrl-RS" altLang="sr-Latn-RS" sz="2400" b="1" i="1" dirty="0" smtClean="0"/>
          </a:p>
          <a:p>
            <a:pPr eaLnBrk="1" hangingPunct="1"/>
            <a:endParaRPr lang="en-US" altLang="sr-Latn-RS" sz="2400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288" y="6308725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sr-Cyrl-BA" sz="1400" b="1" dirty="0">
                <a:solidFill>
                  <a:srgbClr val="C00000"/>
                </a:solidFill>
              </a:rPr>
              <a:t>Мр Сања Ђурић, проф.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2592288" cy="3312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500"/>
                            </p:stCondLst>
                            <p:childTnLst>
                              <p:par>
                                <p:cTn id="88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0"/>
                            </p:stCondLst>
                            <p:childTnLst>
                              <p:par>
                                <p:cTn id="94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" y="620688"/>
            <a:ext cx="8229600" cy="4071937"/>
          </a:xfrm>
        </p:spPr>
        <p:txBody>
          <a:bodyPr/>
          <a:lstStyle/>
          <a:p>
            <a:pPr eaLnBrk="1" hangingPunct="1"/>
            <a:r>
              <a:rPr lang="sr-Cyrl-RS" altLang="sr-Latn-RS" sz="2400" dirty="0" err="1" smtClean="0"/>
              <a:t>Примјер</a:t>
            </a:r>
            <a:r>
              <a:rPr lang="sr-Cyrl-RS" altLang="sr-Latn-RS" sz="2400" dirty="0" smtClean="0"/>
              <a:t> калка може да буде повезан са настанком првих зграда  са </a:t>
            </a:r>
            <a:r>
              <a:rPr lang="sr-Cyrl-RS" altLang="sr-Latn-RS" sz="2400" u="sng" dirty="0" smtClean="0"/>
              <a:t>више спратова</a:t>
            </a:r>
            <a:r>
              <a:rPr lang="sr-Cyrl-RS" altLang="sr-Latn-RS" sz="2400" dirty="0" smtClean="0"/>
              <a:t> (САД, крај 19. </a:t>
            </a:r>
            <a:r>
              <a:rPr lang="sr-Cyrl-RS" altLang="sr-Latn-RS" sz="2400" dirty="0" err="1" smtClean="0"/>
              <a:t>вијека</a:t>
            </a:r>
            <a:r>
              <a:rPr lang="sr-Cyrl-RS" altLang="sr-Latn-RS" sz="2400" dirty="0" smtClean="0"/>
              <a:t>);</a:t>
            </a:r>
            <a:endParaRPr lang="sr-Latn-RS" altLang="sr-Latn-RS" sz="2400" dirty="0" smtClean="0"/>
          </a:p>
          <a:p>
            <a:pPr eaLnBrk="1" hangingPunct="1"/>
            <a:r>
              <a:rPr lang="sr-Cyrl-RS" altLang="sr-Latn-RS" sz="2400" b="1" dirty="0" smtClean="0"/>
              <a:t>Американци</a:t>
            </a:r>
            <a:r>
              <a:rPr lang="sr-Cyrl-RS" altLang="sr-Latn-RS" sz="2400" dirty="0" smtClean="0"/>
              <a:t> их називали </a:t>
            </a:r>
            <a:r>
              <a:rPr lang="sr-Latn-RS" altLang="sr-Latn-RS" sz="2400" b="1" dirty="0" smtClean="0"/>
              <a:t>sky – scrapers </a:t>
            </a:r>
            <a:r>
              <a:rPr lang="sr-Latn-RS" altLang="sr-Latn-RS" sz="2400" dirty="0" smtClean="0"/>
              <a:t>( sky – </a:t>
            </a:r>
            <a:r>
              <a:rPr lang="sr-Cyrl-RS" altLang="sr-Latn-RS" sz="2400" dirty="0" smtClean="0"/>
              <a:t>небо и </a:t>
            </a:r>
            <a:endParaRPr lang="sr-Latn-RS" altLang="sr-Latn-RS" sz="2400" dirty="0" smtClean="0"/>
          </a:p>
          <a:p>
            <a:pPr marL="0" indent="0" eaLnBrk="1" hangingPunct="1">
              <a:buNone/>
            </a:pPr>
            <a:r>
              <a:rPr lang="sr-Cyrl-RS" altLang="sr-Latn-RS" sz="2400" dirty="0" smtClean="0"/>
              <a:t>    </a:t>
            </a:r>
            <a:r>
              <a:rPr lang="sr-Latn-RS" altLang="sr-Latn-RS" sz="2400" dirty="0" smtClean="0"/>
              <a:t>scrape</a:t>
            </a:r>
            <a:r>
              <a:rPr lang="sr-Cyrl-RS" altLang="sr-Latn-RS" sz="2400" dirty="0" smtClean="0"/>
              <a:t> </a:t>
            </a:r>
            <a:r>
              <a:rPr lang="sr-Latn-RS" altLang="sr-Latn-RS" sz="2400" dirty="0" smtClean="0"/>
              <a:t>– </a:t>
            </a:r>
            <a:r>
              <a:rPr lang="sr-Cyrl-RS" altLang="sr-Latn-RS" sz="2400" dirty="0" smtClean="0"/>
              <a:t>дерати)</a:t>
            </a:r>
            <a:r>
              <a:rPr lang="sr-Latn-RS" altLang="sr-Latn-RS" sz="2400" dirty="0" smtClean="0"/>
              <a:t>. </a:t>
            </a:r>
            <a:r>
              <a:rPr lang="sr-Cyrl-RS" altLang="sr-Latn-RS" sz="2400" b="1" dirty="0" smtClean="0"/>
              <a:t>Српска</a:t>
            </a:r>
            <a:r>
              <a:rPr lang="sr-Cyrl-RS" altLang="sr-Latn-RS" sz="2400" dirty="0" smtClean="0"/>
              <a:t> </a:t>
            </a:r>
            <a:r>
              <a:rPr lang="sr-Cyrl-RS" altLang="sr-Latn-RS" sz="2400" dirty="0" err="1" smtClean="0"/>
              <a:t>ријеч</a:t>
            </a:r>
            <a:r>
              <a:rPr lang="sr-Cyrl-RS" altLang="sr-Latn-RS" sz="2400" dirty="0" smtClean="0"/>
              <a:t> – </a:t>
            </a:r>
            <a:r>
              <a:rPr lang="sr-Cyrl-RS" altLang="sr-Latn-RS" sz="2400" b="1" dirty="0" smtClean="0"/>
              <a:t>небодер</a:t>
            </a:r>
            <a:r>
              <a:rPr lang="sr-Cyrl-RS" altLang="sr-Latn-RS" sz="2400" dirty="0"/>
              <a:t>;</a:t>
            </a:r>
            <a:endParaRPr lang="sr-Cyrl-RS" altLang="sr-Latn-RS" sz="2400" dirty="0" smtClean="0"/>
          </a:p>
          <a:p>
            <a:pPr eaLnBrk="1" hangingPunct="1"/>
            <a:r>
              <a:rPr lang="sr-Cyrl-RS" altLang="sr-Latn-RS" sz="2400" dirty="0" smtClean="0"/>
              <a:t>У </a:t>
            </a:r>
            <a:r>
              <a:rPr lang="sr-Cyrl-RS" altLang="sr-Latn-RS" sz="2400" b="1" dirty="0" smtClean="0"/>
              <a:t>њемачком</a:t>
            </a:r>
            <a:r>
              <a:rPr lang="sr-Cyrl-RS" altLang="sr-Latn-RS" sz="2400" dirty="0" smtClean="0"/>
              <a:t> језику небо је </a:t>
            </a:r>
            <a:r>
              <a:rPr lang="sr-Cyrl-RS" altLang="sr-Latn-RS" sz="2400" dirty="0" err="1" smtClean="0"/>
              <a:t>замијењено</a:t>
            </a:r>
            <a:r>
              <a:rPr lang="sr-Cyrl-RS" altLang="sr-Latn-RS" sz="2400" dirty="0" smtClean="0"/>
              <a:t> </a:t>
            </a:r>
            <a:r>
              <a:rPr lang="sr-Cyrl-RS" altLang="sr-Latn-RS" sz="2400" dirty="0" err="1" smtClean="0"/>
              <a:t>ријечју</a:t>
            </a:r>
            <a:endParaRPr lang="sr-Cyrl-RS" altLang="sr-Latn-RS" sz="2400" dirty="0" smtClean="0"/>
          </a:p>
          <a:p>
            <a:pPr marL="0" indent="0" eaLnBrk="1" hangingPunct="1">
              <a:buNone/>
            </a:pPr>
            <a:r>
              <a:rPr lang="sr-Cyrl-RS" altLang="sr-Latn-RS" sz="2400" dirty="0" smtClean="0"/>
              <a:t>  облак – </a:t>
            </a:r>
            <a:r>
              <a:rPr lang="sr-Latn-RS" altLang="sr-Latn-RS" sz="2400" b="1" dirty="0" smtClean="0"/>
              <a:t>Wolkenkratzer</a:t>
            </a:r>
            <a:r>
              <a:rPr lang="sr-Latn-RS" altLang="sr-Latn-RS" sz="2400" dirty="0" smtClean="0"/>
              <a:t> </a:t>
            </a:r>
            <a:r>
              <a:rPr lang="sr-Cyrl-RS" altLang="sr-Latn-RS" sz="2400" dirty="0" smtClean="0"/>
              <a:t>(облакодер).</a:t>
            </a:r>
          </a:p>
          <a:p>
            <a:pPr marL="0" indent="0" eaLnBrk="1" hangingPunct="1">
              <a:buNone/>
            </a:pPr>
            <a:endParaRPr lang="sr-Latn-RS" altLang="sr-Latn-RS" dirty="0" smtClean="0"/>
          </a:p>
          <a:p>
            <a:pPr marL="0" indent="0" eaLnBrk="1" hangingPunct="1">
              <a:buNone/>
            </a:pPr>
            <a:endParaRPr lang="en-US" altLang="sr-Latn-RS" sz="1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2141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sr-Cyrl-BA" sz="1400" b="1" i="1" dirty="0">
                <a:solidFill>
                  <a:srgbClr val="C00000"/>
                </a:solidFill>
              </a:rPr>
              <a:t>Мр Сања Ђурић, проф.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pic>
        <p:nvPicPr>
          <p:cNvPr id="10" name="Picture 9" descr="boo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803239"/>
            <a:ext cx="2143140" cy="2783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8229600" cy="5467350"/>
          </a:xfrm>
        </p:spPr>
        <p:txBody>
          <a:bodyPr/>
          <a:lstStyle/>
          <a:p>
            <a:pPr lvl="3" eaLnBrk="1" hangingPunct="1">
              <a:buFont typeface="Wingdings" panose="05000000000000000000" pitchFamily="2" charset="2"/>
              <a:buChar char="ü"/>
            </a:pPr>
            <a:r>
              <a:rPr lang="sr-Cyrl-RS" altLang="sr-Latn-RS" sz="2800" u="sng" dirty="0" smtClean="0"/>
              <a:t>СЕМАНТИЧКИ КАЛК</a:t>
            </a:r>
          </a:p>
          <a:p>
            <a:pPr lvl="3" eaLnBrk="1" hangingPunct="1">
              <a:buFont typeface="Wingdings" panose="05000000000000000000" pitchFamily="2" charset="2"/>
              <a:buChar char="ü"/>
            </a:pPr>
            <a:r>
              <a:rPr lang="sr-Cyrl-RS" altLang="sr-Latn-RS" sz="2800" dirty="0"/>
              <a:t>п</a:t>
            </a:r>
            <a:r>
              <a:rPr lang="sr-Cyrl-RS" altLang="sr-Latn-RS" sz="2800" dirty="0" smtClean="0"/>
              <a:t>остојећа </a:t>
            </a:r>
            <a:r>
              <a:rPr lang="sr-Cyrl-RS" altLang="sr-Latn-RS" sz="2800" dirty="0" err="1" smtClean="0"/>
              <a:t>ријеч</a:t>
            </a:r>
            <a:r>
              <a:rPr lang="sr-Cyrl-RS" altLang="sr-Latn-RS" sz="2800" dirty="0" smtClean="0"/>
              <a:t> са новим значењем;</a:t>
            </a:r>
          </a:p>
          <a:p>
            <a:pPr lvl="3" eaLnBrk="1" hangingPunct="1">
              <a:buFont typeface="Wingdings" panose="05000000000000000000" pitchFamily="2" charset="2"/>
              <a:buChar char="ü"/>
            </a:pPr>
            <a:r>
              <a:rPr lang="sr-Cyrl-RS" altLang="sr-Latn-RS" sz="2800" dirty="0"/>
              <a:t>п</a:t>
            </a:r>
            <a:r>
              <a:rPr lang="sr-Cyrl-RS" altLang="sr-Latn-RS" sz="2800" dirty="0" smtClean="0"/>
              <a:t>о узору на неку страну </a:t>
            </a:r>
            <a:r>
              <a:rPr lang="sr-Cyrl-RS" altLang="sr-Latn-RS" sz="2800" dirty="0" err="1" smtClean="0"/>
              <a:t>ријеч</a:t>
            </a:r>
            <a:r>
              <a:rPr lang="sr-Cyrl-RS" altLang="sr-Latn-RS" sz="2800" dirty="0" smtClean="0"/>
              <a:t>;</a:t>
            </a:r>
          </a:p>
          <a:p>
            <a:pPr lvl="3" eaLnBrk="1" hangingPunct="1">
              <a:buFont typeface="Wingdings" panose="05000000000000000000" pitchFamily="2" charset="2"/>
              <a:buChar char="ü"/>
            </a:pPr>
            <a:r>
              <a:rPr lang="sr-Cyrl-RS" altLang="sr-Latn-RS" sz="2800" dirty="0" err="1"/>
              <a:t>р</a:t>
            </a:r>
            <a:r>
              <a:rPr lang="sr-Cyrl-RS" altLang="sr-Latn-RS" sz="2800" dirty="0" err="1" smtClean="0"/>
              <a:t>ијеч</a:t>
            </a:r>
            <a:r>
              <a:rPr lang="sr-Cyrl-RS" altLang="sr-Latn-RS" sz="2800" dirty="0" smtClean="0"/>
              <a:t> </a:t>
            </a:r>
            <a:r>
              <a:rPr lang="sr-Cyrl-RS" altLang="sr-Latn-RS" sz="2800" b="1" dirty="0" err="1" smtClean="0"/>
              <a:t>звијезда</a:t>
            </a:r>
            <a:r>
              <a:rPr lang="sr-Cyrl-RS" altLang="sr-Latn-RS" sz="2800" dirty="0" smtClean="0"/>
              <a:t> осим небеског </a:t>
            </a:r>
            <a:r>
              <a:rPr lang="sr-Cyrl-RS" altLang="sr-Latn-RS" sz="2800" dirty="0" err="1" smtClean="0"/>
              <a:t>тијела</a:t>
            </a:r>
            <a:r>
              <a:rPr lang="sr-Cyrl-RS" altLang="sr-Latn-RS" sz="2800" dirty="0" smtClean="0"/>
              <a:t> значи и - популарна личност</a:t>
            </a:r>
          </a:p>
          <a:p>
            <a:pPr marL="960208" lvl="3" indent="0" eaLnBrk="1" hangingPunct="1">
              <a:buNone/>
            </a:pPr>
            <a:r>
              <a:rPr lang="sr-Cyrl-RS" altLang="sr-Latn-RS" sz="2800" dirty="0"/>
              <a:t> </a:t>
            </a:r>
            <a:r>
              <a:rPr lang="sr-Cyrl-RS" altLang="sr-Latn-RS" sz="2800" dirty="0" smtClean="0"/>
              <a:t> ( енгл. </a:t>
            </a:r>
            <a:r>
              <a:rPr lang="sr-Latn-RS" altLang="sr-Latn-RS" sz="2800" i="1" dirty="0"/>
              <a:t>s</a:t>
            </a:r>
            <a:r>
              <a:rPr lang="sr-Latn-RS" altLang="sr-Latn-RS" sz="2800" i="1" dirty="0" smtClean="0"/>
              <a:t>tar</a:t>
            </a:r>
            <a:r>
              <a:rPr lang="sr-Latn-RS" altLang="sr-Latn-RS" sz="2800" dirty="0" smtClean="0"/>
              <a:t>)</a:t>
            </a:r>
            <a:r>
              <a:rPr lang="sr-Cyrl-RS" altLang="sr-Latn-RS" sz="2800" dirty="0" smtClean="0"/>
              <a:t>;</a:t>
            </a:r>
          </a:p>
          <a:p>
            <a:pPr marL="960208" lvl="3" indent="0" eaLnBrk="1" hangingPunct="1">
              <a:buNone/>
            </a:pPr>
            <a:r>
              <a:rPr lang="sr-Cyrl-RS" altLang="sr-Latn-RS" sz="2800" dirty="0" smtClean="0"/>
              <a:t>политички </a:t>
            </a:r>
            <a:r>
              <a:rPr lang="sr-Cyrl-RS" altLang="sr-Latn-RS" sz="2800" dirty="0" smtClean="0"/>
              <a:t>термини </a:t>
            </a:r>
            <a:r>
              <a:rPr lang="sr-Cyrl-RS" altLang="sr-Latn-RS" sz="2800" b="1" dirty="0" err="1" smtClean="0"/>
              <a:t>љевица</a:t>
            </a:r>
            <a:r>
              <a:rPr lang="sr-Cyrl-RS" altLang="sr-Latn-RS" sz="2800" dirty="0" smtClean="0"/>
              <a:t> и </a:t>
            </a:r>
            <a:r>
              <a:rPr lang="sr-Cyrl-RS" altLang="sr-Latn-RS" sz="2800" b="1" dirty="0" smtClean="0"/>
              <a:t>десница</a:t>
            </a:r>
            <a:r>
              <a:rPr lang="sr-Cyrl-RS" altLang="sr-Latn-RS" sz="2800" dirty="0" smtClean="0"/>
              <a:t>, по узору на </a:t>
            </a:r>
            <a:r>
              <a:rPr lang="sr-Cyrl-RS" altLang="sr-Latn-RS" sz="2800" dirty="0" err="1" smtClean="0"/>
              <a:t>францус</a:t>
            </a:r>
            <a:r>
              <a:rPr lang="sr-Cyrl-RS" altLang="sr-Latn-RS" sz="2800" dirty="0" smtClean="0"/>
              <a:t>. </a:t>
            </a:r>
            <a:r>
              <a:rPr lang="sr-Cyrl-RS" altLang="sr-Latn-RS" sz="2800" dirty="0" err="1"/>
              <a:t>р</a:t>
            </a:r>
            <a:r>
              <a:rPr lang="sr-Cyrl-RS" altLang="sr-Latn-RS" sz="2800" dirty="0" err="1" smtClean="0"/>
              <a:t>ијечи</a:t>
            </a:r>
            <a:r>
              <a:rPr lang="sr-Cyrl-RS" altLang="sr-Latn-RS" sz="2800" dirty="0" smtClean="0"/>
              <a:t> </a:t>
            </a:r>
            <a:r>
              <a:rPr lang="sr-Latn-RS" altLang="sr-Latn-RS" sz="2800" i="1" dirty="0" smtClean="0"/>
              <a:t>droite</a:t>
            </a:r>
            <a:r>
              <a:rPr lang="sr-Latn-RS" altLang="sr-Latn-RS" sz="2800" dirty="0" smtClean="0"/>
              <a:t> i </a:t>
            </a:r>
            <a:r>
              <a:rPr lang="sr-Latn-RS" altLang="sr-Latn-RS" sz="2800" i="1" dirty="0" smtClean="0"/>
              <a:t>gauche</a:t>
            </a:r>
            <a:r>
              <a:rPr lang="sr-Latn-RS" altLang="sr-Latn-RS" sz="2800" dirty="0" smtClean="0"/>
              <a:t>.</a:t>
            </a:r>
            <a:endParaRPr lang="sr-Cyrl-RS" altLang="sr-Latn-RS" sz="2800" dirty="0" smtClean="0"/>
          </a:p>
          <a:p>
            <a:pPr lvl="3" eaLnBrk="1" hangingPunct="1">
              <a:buFont typeface="Wingdings" panose="05000000000000000000" pitchFamily="2" charset="2"/>
              <a:buChar char="ü"/>
            </a:pPr>
            <a:endParaRPr lang="en-US" altLang="sr-Latn-R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3570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sr-Cyrl-BA" sz="1400" b="1" i="1" dirty="0">
                <a:solidFill>
                  <a:srgbClr val="C00000"/>
                </a:solidFill>
              </a:rPr>
              <a:t>Мр Сања Ђурић, проф.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713" y="4857750"/>
            <a:ext cx="2619375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467350"/>
          </a:xfrm>
        </p:spPr>
        <p:txBody>
          <a:bodyPr>
            <a:normAutofit/>
          </a:bodyPr>
          <a:lstStyle/>
          <a:p>
            <a:pPr marL="320069" lvl="1" indent="0" eaLnBrk="1" hangingPunct="1">
              <a:buNone/>
            </a:pPr>
            <a:r>
              <a:rPr lang="sr-Cyrl-RS" altLang="sr-Latn-RS" sz="2400" b="1" u="sng" dirty="0" smtClean="0"/>
              <a:t>СИНТАКСИЧКИ КАЛК (ФРАЗЕОЛОШКИ)</a:t>
            </a:r>
          </a:p>
          <a:p>
            <a:pPr lvl="1" eaLnBrk="1" hangingPunct="1">
              <a:buFontTx/>
              <a:buChar char="-"/>
            </a:pPr>
            <a:r>
              <a:rPr lang="sr-Cyrl-RS" altLang="sr-Latn-RS" sz="2000" dirty="0"/>
              <a:t>д</a:t>
            </a:r>
            <a:r>
              <a:rPr lang="sr-Cyrl-RS" altLang="sr-Latn-RS" sz="2000" dirty="0" smtClean="0"/>
              <a:t>ужи израз или реченични обрт: </a:t>
            </a:r>
          </a:p>
          <a:p>
            <a:pPr lvl="1" eaLnBrk="1" hangingPunct="1">
              <a:buFontTx/>
              <a:buChar char="-"/>
            </a:pPr>
            <a:r>
              <a:rPr lang="sr-Cyrl-RS" altLang="sr-Latn-RS" sz="2000" dirty="0" smtClean="0"/>
              <a:t>доћи к себи – </a:t>
            </a:r>
            <a:r>
              <a:rPr lang="sr-Cyrl-RS" altLang="sr-Latn-RS" sz="2000" dirty="0" err="1" smtClean="0"/>
              <a:t>освијестити</a:t>
            </a:r>
            <a:r>
              <a:rPr lang="sr-Cyrl-RS" altLang="sr-Latn-RS" sz="2000" dirty="0" smtClean="0"/>
              <a:t> се;</a:t>
            </a:r>
          </a:p>
          <a:p>
            <a:pPr lvl="1" eaLnBrk="1" hangingPunct="1">
              <a:buFontTx/>
              <a:buChar char="-"/>
            </a:pPr>
            <a:r>
              <a:rPr lang="sr-Cyrl-RS" altLang="sr-Latn-RS" sz="2000" dirty="0"/>
              <a:t>п</a:t>
            </a:r>
            <a:r>
              <a:rPr lang="sr-Cyrl-RS" altLang="sr-Latn-RS" sz="2000" dirty="0" smtClean="0"/>
              <a:t>оставити питање;</a:t>
            </a:r>
          </a:p>
          <a:p>
            <a:pPr lvl="1" eaLnBrk="1" hangingPunct="1">
              <a:buFontTx/>
              <a:buChar char="-"/>
            </a:pPr>
            <a:r>
              <a:rPr lang="sr-Cyrl-RS" altLang="sr-Latn-RS" sz="2000" dirty="0"/>
              <a:t> </a:t>
            </a:r>
            <a:r>
              <a:rPr lang="sr-Cyrl-RS" altLang="sr-Latn-RS" sz="2000" dirty="0" smtClean="0"/>
              <a:t>узимати у обзир;</a:t>
            </a:r>
          </a:p>
          <a:p>
            <a:pPr lvl="1" eaLnBrk="1" hangingPunct="1">
              <a:buFontTx/>
              <a:buChar char="-"/>
            </a:pPr>
            <a:r>
              <a:rPr lang="sr-Cyrl-RS" altLang="sr-Latn-RS" sz="2000" dirty="0"/>
              <a:t>и</a:t>
            </a:r>
            <a:r>
              <a:rPr lang="sr-Cyrl-RS" altLang="sr-Latn-RS" sz="2000" dirty="0" smtClean="0"/>
              <a:t>мати смисла за нешто;</a:t>
            </a:r>
          </a:p>
          <a:p>
            <a:pPr lvl="1" eaLnBrk="1" hangingPunct="1">
              <a:buFontTx/>
              <a:buChar char="-"/>
            </a:pPr>
            <a:r>
              <a:rPr lang="sr-Cyrl-RS" altLang="sr-Latn-RS" sz="2000" dirty="0"/>
              <a:t> </a:t>
            </a:r>
            <a:r>
              <a:rPr lang="sr-Cyrl-RS" altLang="sr-Latn-RS" sz="2000" dirty="0" smtClean="0"/>
              <a:t>још </a:t>
            </a:r>
            <a:r>
              <a:rPr lang="sr-Cyrl-RS" altLang="sr-Latn-RS" sz="2000" dirty="0" err="1" smtClean="0"/>
              <a:t>увијек</a:t>
            </a:r>
            <a:r>
              <a:rPr lang="sr-Cyrl-RS" altLang="sr-Latn-RS" sz="2000" dirty="0"/>
              <a:t>.</a:t>
            </a:r>
            <a:endParaRPr lang="sr-Cyrl-RS" altLang="sr-Latn-RS" sz="2000" dirty="0" smtClean="0"/>
          </a:p>
          <a:p>
            <a:pPr lvl="1" eaLnBrk="1" hangingPunct="1">
              <a:buFontTx/>
              <a:buChar char="-"/>
            </a:pPr>
            <a:endParaRPr lang="sr-Cyrl-RS" altLang="sr-Latn-RS" sz="1800" dirty="0" smtClean="0"/>
          </a:p>
          <a:p>
            <a:pPr marL="320069" lvl="1" indent="0" eaLnBrk="1" hangingPunct="1">
              <a:buNone/>
            </a:pPr>
            <a:endParaRPr lang="sr-Cyrl-RS" altLang="sr-Latn-RS" sz="1800" u="sng" dirty="0" smtClean="0"/>
          </a:p>
          <a:p>
            <a:pPr marL="320069" lvl="1" indent="0" eaLnBrk="1" hangingPunct="1">
              <a:buNone/>
            </a:pPr>
            <a:endParaRPr lang="en-US" altLang="sr-Latn-RS" sz="1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1013" y="632460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sr-Cyrl-BA" sz="1400" b="1" i="1" dirty="0">
                <a:solidFill>
                  <a:srgbClr val="C00000"/>
                </a:solidFill>
              </a:rPr>
              <a:t>Мр Сања Ђурић, проф.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295026" y="1405037"/>
            <a:ext cx="382339" cy="2239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711298" y="177281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</a:t>
            </a:r>
            <a:r>
              <a:rPr lang="sr-Cyrl-RS" dirty="0" smtClean="0"/>
              <a:t>реузети изрази из европских језика</a:t>
            </a: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453" y="3223833"/>
            <a:ext cx="2520280" cy="3483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500"/>
                            </p:stCondLst>
                            <p:childTnLst>
                              <p:par>
                                <p:cTn id="8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6912768" cy="6120680"/>
          </a:xfrm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r-Cyrl-RS" altLang="sr-Latn-RS" sz="2000" b="1" u="sng" dirty="0" smtClean="0"/>
              <a:t>ЦРКВЕНОСЛОВЕНСКЕ РИЈЕЧИ:</a:t>
            </a:r>
          </a:p>
          <a:p>
            <a:pPr eaLnBrk="1" hangingPunct="1">
              <a:buFontTx/>
              <a:buChar char="-"/>
            </a:pPr>
            <a:r>
              <a:rPr lang="sr-Cyrl-RS" altLang="sr-Latn-RS" sz="2400" b="1" dirty="0" err="1"/>
              <a:t>ц</a:t>
            </a:r>
            <a:r>
              <a:rPr lang="sr-Cyrl-RS" altLang="sr-Latn-RS" sz="2400" b="1" dirty="0" err="1" smtClean="0"/>
              <a:t>рквенословенизми</a:t>
            </a:r>
            <a:r>
              <a:rPr lang="sr-Cyrl-RS" altLang="sr-Latn-RS" sz="2400" b="1" dirty="0" smtClean="0"/>
              <a:t> српскословенског карактера</a:t>
            </a:r>
            <a:r>
              <a:rPr lang="sr-Cyrl-RS" altLang="sr-Latn-RS" sz="2400" dirty="0" smtClean="0"/>
              <a:t>: </a:t>
            </a:r>
            <a:r>
              <a:rPr lang="sr-Cyrl-RS" altLang="sr-Latn-RS" sz="2400" i="1" dirty="0" smtClean="0"/>
              <a:t>општи, општина, мошти, свештеник, васиона, Васкрс, </a:t>
            </a:r>
            <a:r>
              <a:rPr lang="sr-Cyrl-RS" altLang="sr-Latn-RS" sz="2400" i="1" dirty="0" err="1" smtClean="0"/>
              <a:t>Васкрсеније</a:t>
            </a:r>
            <a:r>
              <a:rPr lang="sr-Cyrl-RS" altLang="sr-Latn-RS" sz="2400" i="1" dirty="0" smtClean="0"/>
              <a:t>, васкрснути</a:t>
            </a:r>
            <a:r>
              <a:rPr lang="sr-Cyrl-RS" altLang="sr-Latn-RS" sz="2400" dirty="0" smtClean="0"/>
              <a:t>;</a:t>
            </a:r>
          </a:p>
          <a:p>
            <a:pPr eaLnBrk="1" hangingPunct="1">
              <a:buFontTx/>
              <a:buChar char="-"/>
            </a:pPr>
            <a:r>
              <a:rPr lang="sr-Cyrl-RS" altLang="sr-Latn-RS" sz="2400" b="1" dirty="0" err="1"/>
              <a:t>ц</a:t>
            </a:r>
            <a:r>
              <a:rPr lang="sr-Cyrl-RS" altLang="sr-Latn-RS" sz="2400" b="1" dirty="0" err="1" smtClean="0"/>
              <a:t>рквенословенизми</a:t>
            </a:r>
            <a:r>
              <a:rPr lang="sr-Cyrl-RS" altLang="sr-Latn-RS" sz="2400" b="1" dirty="0" smtClean="0"/>
              <a:t> рускословенског карактера</a:t>
            </a:r>
            <a:r>
              <a:rPr lang="sr-Cyrl-RS" altLang="sr-Latn-RS" sz="2400" dirty="0" smtClean="0"/>
              <a:t>: </a:t>
            </a:r>
            <a:r>
              <a:rPr lang="sr-Cyrl-RS" altLang="sr-Latn-RS" sz="2400" i="1" dirty="0" smtClean="0"/>
              <a:t>двери, чест (част), </a:t>
            </a:r>
            <a:r>
              <a:rPr lang="sr-Cyrl-RS" altLang="sr-Latn-RS" sz="2400" i="1" dirty="0" err="1" smtClean="0"/>
              <a:t>љубовник</a:t>
            </a:r>
            <a:r>
              <a:rPr lang="sr-Cyrl-RS" altLang="sr-Latn-RS" sz="2400" i="1" dirty="0" smtClean="0"/>
              <a:t>, </a:t>
            </a:r>
            <a:r>
              <a:rPr lang="sr-Cyrl-RS" altLang="sr-Latn-RS" sz="2400" i="1" dirty="0" err="1" smtClean="0"/>
              <a:t>љубовница</a:t>
            </a:r>
            <a:r>
              <a:rPr lang="sr-Cyrl-RS" altLang="sr-Latn-RS" sz="2400" i="1" dirty="0" smtClean="0"/>
              <a:t>, праведан, </a:t>
            </a:r>
            <a:r>
              <a:rPr lang="sr-Cyrl-RS" altLang="sr-Latn-RS" sz="2400" i="1" dirty="0" err="1" smtClean="0"/>
              <a:t>нишчи</a:t>
            </a:r>
            <a:r>
              <a:rPr lang="sr-Cyrl-RS" altLang="sr-Latn-RS" sz="2400" i="1" dirty="0"/>
              <a:t> </a:t>
            </a:r>
            <a:r>
              <a:rPr lang="sr-Cyrl-RS" altLang="sr-Latn-RS" sz="2400" i="1" dirty="0" smtClean="0"/>
              <a:t>(слаби духом);</a:t>
            </a:r>
          </a:p>
          <a:p>
            <a:pPr eaLnBrk="1" hangingPunct="1">
              <a:buFontTx/>
              <a:buChar char="-"/>
            </a:pPr>
            <a:r>
              <a:rPr lang="sr-Cyrl-RS" altLang="sr-Latn-RS" sz="2400" b="1" dirty="0" err="1"/>
              <a:t>р</a:t>
            </a:r>
            <a:r>
              <a:rPr lang="sr-Cyrl-RS" altLang="sr-Latn-RS" sz="2400" b="1" dirty="0" err="1" smtClean="0"/>
              <a:t>ијечи</a:t>
            </a:r>
            <a:r>
              <a:rPr lang="sr-Cyrl-RS" altLang="sr-Latn-RS" sz="2400" b="1" dirty="0" smtClean="0"/>
              <a:t> оба карактера</a:t>
            </a:r>
            <a:r>
              <a:rPr lang="sr-Cyrl-RS" altLang="sr-Latn-RS" sz="2400" dirty="0" smtClean="0"/>
              <a:t>: </a:t>
            </a:r>
            <a:r>
              <a:rPr lang="sr-Cyrl-RS" altLang="sr-Latn-RS" sz="2400" i="1" dirty="0" smtClean="0"/>
              <a:t>бденије, </a:t>
            </a:r>
            <a:r>
              <a:rPr lang="sr-Cyrl-RS" altLang="sr-Latn-RS" sz="2400" i="1" dirty="0" err="1" smtClean="0"/>
              <a:t>Богојављеније</a:t>
            </a:r>
            <a:r>
              <a:rPr lang="sr-Cyrl-RS" altLang="sr-Latn-RS" sz="2400" i="1" dirty="0"/>
              <a:t> </a:t>
            </a:r>
            <a:r>
              <a:rPr lang="sr-Cyrl-RS" altLang="sr-Latn-RS" sz="2400" i="1" dirty="0" smtClean="0"/>
              <a:t>и Богојављење, </a:t>
            </a:r>
            <a:r>
              <a:rPr lang="sr-Cyrl-RS" altLang="sr-Latn-RS" sz="2400" i="1" dirty="0" err="1" smtClean="0"/>
              <a:t>приказаније</a:t>
            </a:r>
            <a:r>
              <a:rPr lang="sr-Cyrl-RS" altLang="sr-Latn-RS" sz="2400" i="1" dirty="0" smtClean="0"/>
              <a:t>, </a:t>
            </a:r>
            <a:r>
              <a:rPr lang="sr-Cyrl-RS" altLang="sr-Latn-RS" sz="2400" i="1" dirty="0" err="1" smtClean="0"/>
              <a:t>Преображеније</a:t>
            </a:r>
            <a:r>
              <a:rPr lang="sr-Cyrl-RS" altLang="sr-Latn-RS" sz="2400" i="1" dirty="0" smtClean="0"/>
              <a:t> и Преображење.</a:t>
            </a:r>
            <a:endParaRPr lang="en-US" altLang="sr-Latn-RS" sz="2400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88088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sr-Cyrl-BA" sz="1400" b="1" i="1" dirty="0">
                <a:solidFill>
                  <a:srgbClr val="C00000"/>
                </a:solidFill>
              </a:rPr>
              <a:t>Мр Сања Ђурић, проф.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556792"/>
            <a:ext cx="1800225" cy="254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"/>
            <a:ext cx="8964488" cy="6525344"/>
          </a:xfrm>
        </p:spPr>
        <p:txBody>
          <a:bodyPr>
            <a:normAutofit/>
          </a:bodyPr>
          <a:lstStyle/>
          <a:p>
            <a:pPr eaLnBrk="1" hangingPunct="1"/>
            <a:r>
              <a:rPr lang="sr-Cyrl-RS" altLang="sr-Latn-RS" b="1" u="sng" dirty="0" smtClean="0"/>
              <a:t>ИСТОРИЗМИ</a:t>
            </a:r>
          </a:p>
          <a:p>
            <a:pPr eaLnBrk="1" hangingPunct="1"/>
            <a:r>
              <a:rPr lang="sr-Cyrl-RS" altLang="sr-Latn-RS" sz="1900" b="1" dirty="0"/>
              <a:t>п</a:t>
            </a:r>
            <a:r>
              <a:rPr lang="sr-Cyrl-RS" altLang="sr-Latn-RS" sz="1900" b="1" dirty="0" smtClean="0"/>
              <a:t>рестали се употребљавати престанком употребе предмета, које су означавали;</a:t>
            </a:r>
          </a:p>
          <a:p>
            <a:pPr eaLnBrk="1" hangingPunct="1"/>
            <a:r>
              <a:rPr lang="sr-Cyrl-RS" altLang="sr-Latn-RS" sz="1900" b="1" dirty="0"/>
              <a:t>в</a:t>
            </a:r>
            <a:r>
              <a:rPr lang="sr-Cyrl-RS" altLang="sr-Latn-RS" sz="1900" b="1" dirty="0" smtClean="0"/>
              <a:t>инарина – порез на вино ( 19.вијек);</a:t>
            </a:r>
          </a:p>
          <a:p>
            <a:pPr eaLnBrk="1" hangingPunct="1"/>
            <a:r>
              <a:rPr lang="sr-Cyrl-RS" altLang="sr-Latn-RS" sz="1900" b="1" dirty="0"/>
              <a:t>г</a:t>
            </a:r>
            <a:r>
              <a:rPr lang="sr-Cyrl-RS" altLang="sr-Latn-RS" sz="1900" b="1" dirty="0" smtClean="0"/>
              <a:t>аздалук (</a:t>
            </a:r>
            <a:r>
              <a:rPr lang="sr-Cyrl-RS" altLang="sr-Latn-RS" sz="1900" dirty="0" smtClean="0"/>
              <a:t>турцизам</a:t>
            </a:r>
            <a:r>
              <a:rPr lang="sr-Cyrl-RS" altLang="sr-Latn-RS" sz="1900" b="1" dirty="0" smtClean="0"/>
              <a:t> – </a:t>
            </a:r>
            <a:r>
              <a:rPr lang="sr-Cyrl-RS" altLang="sr-Latn-RS" sz="1900" dirty="0" smtClean="0"/>
              <a:t>српск</a:t>
            </a:r>
            <a:r>
              <a:rPr lang="sr-Cyrl-RS" altLang="sr-Latn-RS" sz="1900" dirty="0"/>
              <a:t>а</a:t>
            </a:r>
            <a:r>
              <a:rPr lang="sr-Cyrl-RS" altLang="sr-Latn-RS" sz="1900" dirty="0" smtClean="0"/>
              <a:t> </a:t>
            </a:r>
            <a:r>
              <a:rPr lang="sr-Cyrl-RS" altLang="sr-Latn-RS" sz="1900" dirty="0" err="1"/>
              <a:t>р</a:t>
            </a:r>
            <a:r>
              <a:rPr lang="sr-Cyrl-RS" altLang="sr-Latn-RS" sz="1900" dirty="0" err="1" smtClean="0"/>
              <a:t>ијеч</a:t>
            </a:r>
            <a:r>
              <a:rPr lang="sr-Cyrl-RS" altLang="sr-Latn-RS" sz="1900" dirty="0" smtClean="0"/>
              <a:t> </a:t>
            </a:r>
            <a:r>
              <a:rPr lang="sr-Cyrl-RS" altLang="sr-Latn-RS" sz="1900" b="1" dirty="0" smtClean="0"/>
              <a:t>имање);</a:t>
            </a:r>
          </a:p>
          <a:p>
            <a:pPr eaLnBrk="1" hangingPunct="1"/>
            <a:r>
              <a:rPr lang="sr-Cyrl-RS" altLang="sr-Latn-RS" sz="1900" b="1" dirty="0" smtClean="0"/>
              <a:t> кнежина (</a:t>
            </a:r>
            <a:r>
              <a:rPr lang="sr-Cyrl-RS" altLang="sr-Latn-RS" sz="1900" dirty="0" smtClean="0"/>
              <a:t>кнежев</a:t>
            </a:r>
            <a:r>
              <a:rPr lang="sr-Cyrl-RS" altLang="sr-Latn-RS" sz="1900" b="1" dirty="0" smtClean="0"/>
              <a:t> </a:t>
            </a:r>
            <a:r>
              <a:rPr lang="sr-Cyrl-RS" altLang="sr-Latn-RS" sz="1900" b="1" dirty="0" err="1" smtClean="0"/>
              <a:t>посјед</a:t>
            </a:r>
            <a:r>
              <a:rPr lang="sr-Cyrl-RS" altLang="sr-Latn-RS" sz="1900" b="1" dirty="0" smtClean="0"/>
              <a:t>); </a:t>
            </a:r>
          </a:p>
          <a:p>
            <a:pPr eaLnBrk="1" hangingPunct="1"/>
            <a:r>
              <a:rPr lang="sr-Cyrl-RS" altLang="sr-Latn-RS" sz="1900" b="1" dirty="0"/>
              <a:t> </a:t>
            </a:r>
            <a:r>
              <a:rPr lang="sr-Cyrl-RS" altLang="sr-Latn-RS" sz="1900" b="1" dirty="0" smtClean="0"/>
              <a:t>кмет (</a:t>
            </a:r>
            <a:r>
              <a:rPr lang="sr-Cyrl-RS" altLang="sr-Latn-RS" sz="1900" dirty="0" smtClean="0"/>
              <a:t>лат. </a:t>
            </a:r>
            <a:r>
              <a:rPr lang="sr-Latn-RS" altLang="sr-Latn-RS" sz="1900" dirty="0"/>
              <a:t>k</a:t>
            </a:r>
            <a:r>
              <a:rPr lang="sr-Latn-RS" altLang="sr-Latn-RS" sz="1900" dirty="0" smtClean="0"/>
              <a:t>met</a:t>
            </a:r>
            <a:r>
              <a:rPr lang="sr-Latn-RS" altLang="sr-Latn-RS" sz="1900" b="1" dirty="0" smtClean="0"/>
              <a:t>, </a:t>
            </a:r>
            <a:r>
              <a:rPr lang="sr-Cyrl-RS" altLang="sr-Latn-RS" sz="1900" dirty="0" smtClean="0"/>
              <a:t>српски – кмет</a:t>
            </a:r>
            <a:r>
              <a:rPr lang="sr-Cyrl-RS" altLang="sr-Latn-RS" sz="1900" b="1" dirty="0" smtClean="0"/>
              <a:t>; </a:t>
            </a:r>
            <a:r>
              <a:rPr lang="sr-Cyrl-RS" altLang="sr-Latn-RS" sz="1900" dirty="0" smtClean="0"/>
              <a:t>синоним</a:t>
            </a:r>
            <a:r>
              <a:rPr lang="sr-Cyrl-RS" altLang="sr-Latn-RS" sz="1900" b="1" dirty="0" smtClean="0"/>
              <a:t> – тежак);</a:t>
            </a:r>
          </a:p>
          <a:p>
            <a:pPr eaLnBrk="1" hangingPunct="1"/>
            <a:r>
              <a:rPr lang="sr-Cyrl-RS" altLang="sr-Latn-RS" sz="1900" b="1" dirty="0"/>
              <a:t> </a:t>
            </a:r>
            <a:r>
              <a:rPr lang="sr-Cyrl-RS" altLang="sr-Latn-RS" sz="1900" b="1" dirty="0" smtClean="0"/>
              <a:t>прњавор</a:t>
            </a:r>
            <a:r>
              <a:rPr lang="sr-Cyrl-RS" altLang="sr-Latn-RS" sz="1900" b="1" dirty="0"/>
              <a:t> </a:t>
            </a:r>
            <a:r>
              <a:rPr lang="sr-Cyrl-RS" altLang="sr-Latn-RS" sz="1900" b="1" dirty="0" smtClean="0"/>
              <a:t>– </a:t>
            </a:r>
            <a:r>
              <a:rPr lang="sr-Cyrl-RS" altLang="sr-Latn-RS" sz="1900" dirty="0" smtClean="0"/>
              <a:t>м. род, а означава </a:t>
            </a:r>
            <a:r>
              <a:rPr lang="sr-Cyrl-RS" altLang="sr-Latn-RS" sz="1900" b="1" dirty="0" smtClean="0"/>
              <a:t>манастирско имање (насеље),</a:t>
            </a:r>
            <a:r>
              <a:rPr lang="sr-Cyrl-RS" altLang="sr-Latn-RS" sz="1900" dirty="0" smtClean="0"/>
              <a:t>у Византији је била као лено, у грч. језику на уживање властелину</a:t>
            </a:r>
            <a:r>
              <a:rPr lang="sr-Cyrl-RS" altLang="sr-Latn-RS" sz="1900" b="1" dirty="0" smtClean="0"/>
              <a:t>;</a:t>
            </a:r>
          </a:p>
          <a:p>
            <a:pPr eaLnBrk="1" hangingPunct="1"/>
            <a:r>
              <a:rPr lang="sr-Latn-RS" altLang="sr-Latn-RS" sz="1900" b="1" dirty="0" smtClean="0"/>
              <a:t>a</a:t>
            </a:r>
            <a:r>
              <a:rPr lang="sr-Cyrl-RS" altLang="sr-Latn-RS" sz="1900" b="1" dirty="0" err="1" smtClean="0"/>
              <a:t>баџија</a:t>
            </a:r>
            <a:r>
              <a:rPr lang="sr-Cyrl-RS" altLang="sr-Latn-RS" sz="1900" b="1" dirty="0" smtClean="0"/>
              <a:t> ( </a:t>
            </a:r>
            <a:r>
              <a:rPr lang="sr-Cyrl-RS" altLang="sr-Latn-RS" sz="1900" dirty="0" smtClean="0"/>
              <a:t>арапски језик</a:t>
            </a:r>
            <a:r>
              <a:rPr lang="sr-Cyrl-RS" altLang="sr-Latn-RS" sz="1900" b="1" dirty="0" smtClean="0"/>
              <a:t>) – мајстор, занатлија </a:t>
            </a:r>
            <a:r>
              <a:rPr lang="sr-Cyrl-RS" altLang="sr-Latn-RS" sz="1900" dirty="0" smtClean="0"/>
              <a:t>који шије народна </a:t>
            </a:r>
            <a:r>
              <a:rPr lang="sr-Cyrl-RS" altLang="sr-Latn-RS" sz="1900" dirty="0" err="1" smtClean="0"/>
              <a:t>одијела</a:t>
            </a:r>
            <a:r>
              <a:rPr lang="sr-Cyrl-RS" altLang="sr-Latn-RS" sz="1900" dirty="0" smtClean="0"/>
              <a:t>;</a:t>
            </a:r>
          </a:p>
          <a:p>
            <a:pPr eaLnBrk="1" hangingPunct="1"/>
            <a:r>
              <a:rPr lang="sr-Cyrl-RS" altLang="sr-Latn-RS" sz="1900" b="1" dirty="0" smtClean="0"/>
              <a:t> кириџија </a:t>
            </a:r>
            <a:r>
              <a:rPr lang="sr-Cyrl-RS" altLang="sr-Latn-RS" sz="1900" b="1" dirty="0"/>
              <a:t>(</a:t>
            </a:r>
            <a:r>
              <a:rPr lang="sr-Cyrl-RS" altLang="sr-Latn-RS" sz="1900" dirty="0" smtClean="0"/>
              <a:t>турцизам</a:t>
            </a:r>
            <a:r>
              <a:rPr lang="sr-Cyrl-RS" altLang="sr-Latn-RS" sz="1900" b="1" dirty="0" smtClean="0"/>
              <a:t>) – најамни превозник робе;</a:t>
            </a:r>
          </a:p>
          <a:p>
            <a:pPr eaLnBrk="1" hangingPunct="1"/>
            <a:r>
              <a:rPr lang="sr-Cyrl-RS" altLang="sr-Latn-RS" sz="1900" b="1" dirty="0" err="1"/>
              <a:t>с</a:t>
            </a:r>
            <a:r>
              <a:rPr lang="sr-Cyrl-RS" altLang="sr-Latn-RS" sz="1900" b="1" dirty="0" err="1" smtClean="0"/>
              <a:t>имиџија</a:t>
            </a:r>
            <a:r>
              <a:rPr lang="sr-Cyrl-RS" altLang="sr-Latn-RS" sz="1900" b="1" dirty="0" smtClean="0"/>
              <a:t> (</a:t>
            </a:r>
            <a:r>
              <a:rPr lang="sr-Cyrl-RS" altLang="sr-Latn-RS" sz="1900" dirty="0" err="1" smtClean="0"/>
              <a:t>тур.израз</a:t>
            </a:r>
            <a:r>
              <a:rPr lang="sr-Cyrl-RS" altLang="sr-Latn-RS" sz="1900" b="1" dirty="0" smtClean="0"/>
              <a:t>) – пекар, </a:t>
            </a:r>
            <a:r>
              <a:rPr lang="sr-Cyrl-RS" altLang="sr-Latn-RS" sz="1900" dirty="0" smtClean="0"/>
              <a:t>који пече </a:t>
            </a:r>
            <a:r>
              <a:rPr lang="sr-Cyrl-RS" altLang="sr-Latn-RS" sz="1900" b="1" dirty="0" err="1" smtClean="0"/>
              <a:t>симите</a:t>
            </a:r>
            <a:r>
              <a:rPr lang="sr-Cyrl-RS" altLang="sr-Latn-RS" sz="1900" b="1" dirty="0" smtClean="0"/>
              <a:t> </a:t>
            </a:r>
            <a:r>
              <a:rPr lang="sr-Cyrl-RS" altLang="sr-Latn-RS" sz="1900" dirty="0" smtClean="0"/>
              <a:t>(пециво - синоним </a:t>
            </a:r>
            <a:r>
              <a:rPr lang="sr-Cyrl-RS" altLang="sr-Latn-RS" sz="1900" b="1" dirty="0" smtClean="0"/>
              <a:t>ђеврек);</a:t>
            </a:r>
          </a:p>
          <a:p>
            <a:pPr eaLnBrk="1" hangingPunct="1"/>
            <a:r>
              <a:rPr lang="sr-Cyrl-RS" altLang="sr-Latn-RS" sz="1900" b="1" dirty="0"/>
              <a:t>н</a:t>
            </a:r>
            <a:r>
              <a:rPr lang="sr-Cyrl-RS" altLang="sr-Latn-RS" sz="1900" b="1" dirty="0" smtClean="0"/>
              <a:t>ахија – </a:t>
            </a:r>
            <a:r>
              <a:rPr lang="sr-Cyrl-RS" altLang="sr-Latn-RS" sz="1900" dirty="0" smtClean="0"/>
              <a:t>административна јединица Османског царства;</a:t>
            </a:r>
          </a:p>
          <a:p>
            <a:pPr eaLnBrk="1" hangingPunct="1"/>
            <a:r>
              <a:rPr lang="sr-Cyrl-RS" altLang="sr-Latn-RS" sz="1900" b="1" dirty="0" smtClean="0"/>
              <a:t> оборкнез – </a:t>
            </a:r>
            <a:r>
              <a:rPr lang="sr-Cyrl-RS" altLang="sr-Latn-RS" sz="1900" b="1" dirty="0" err="1" smtClean="0"/>
              <a:t>човјек</a:t>
            </a:r>
            <a:r>
              <a:rPr lang="sr-Cyrl-RS" altLang="sr-Latn-RS" sz="1900" b="1" dirty="0" smtClean="0"/>
              <a:t>, који је био на челу неколико села;</a:t>
            </a:r>
          </a:p>
          <a:p>
            <a:pPr marL="0" indent="0" eaLnBrk="1" hangingPunct="1">
              <a:buNone/>
            </a:pPr>
            <a:endParaRPr lang="sr-Cyrl-RS" altLang="sr-Latn-RS" b="1" dirty="0" smtClean="0"/>
          </a:p>
          <a:p>
            <a:pPr eaLnBrk="1" hangingPunct="1"/>
            <a:endParaRPr lang="sr-Cyrl-RS" altLang="sr-Latn-RS" b="1" dirty="0" smtClean="0"/>
          </a:p>
          <a:p>
            <a:pPr eaLnBrk="1" hangingPunct="1"/>
            <a:endParaRPr lang="sr-Cyrl-RS" altLang="sr-Latn-RS" b="1" dirty="0" smtClean="0"/>
          </a:p>
          <a:p>
            <a:pPr eaLnBrk="1" hangingPunct="1"/>
            <a:endParaRPr lang="en-US" altLang="sr-Latn-R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791200" y="644669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sr-Cyrl-BA" sz="1100" b="1" i="1" dirty="0">
                <a:solidFill>
                  <a:srgbClr val="C00000"/>
                </a:solidFill>
              </a:rPr>
              <a:t>Мр Сања Ђурић, проф.</a:t>
            </a:r>
            <a:endParaRPr lang="en-US" sz="11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76536"/>
          </a:xfrm>
        </p:spPr>
        <p:txBody>
          <a:bodyPr>
            <a:normAutofit fontScale="90000"/>
          </a:bodyPr>
          <a:lstStyle/>
          <a:p>
            <a:r>
              <a:rPr lang="sr-Cyrl-RS" altLang="sr-Latn-RS" b="1" u="sng" dirty="0"/>
              <a:t>АРХАИЗМИ</a:t>
            </a:r>
            <a:br>
              <a:rPr lang="sr-Cyrl-RS" altLang="sr-Latn-RS" b="1" u="sng" dirty="0"/>
            </a:br>
            <a:endParaRPr lang="en-US" altLang="sr-Latn-R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5580112" cy="497544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sr-Cyrl-RS" altLang="sr-Latn-RS" dirty="0" smtClean="0"/>
              <a:t> </a:t>
            </a:r>
            <a:r>
              <a:rPr lang="sr-Cyrl-RS" altLang="sr-Latn-RS" sz="2000" dirty="0" smtClean="0"/>
              <a:t>- </a:t>
            </a:r>
            <a:r>
              <a:rPr lang="sr-Cyrl-RS" altLang="sr-Latn-RS" sz="2400" b="1" dirty="0" err="1" smtClean="0"/>
              <a:t>ријечи</a:t>
            </a:r>
            <a:r>
              <a:rPr lang="sr-Cyrl-RS" altLang="sr-Latn-RS" sz="2400" b="1" dirty="0" smtClean="0"/>
              <a:t> </a:t>
            </a:r>
            <a:r>
              <a:rPr lang="sr-Cyrl-RS" altLang="sr-Latn-RS" sz="2400" b="1" dirty="0" err="1" smtClean="0"/>
              <a:t>замијењене</a:t>
            </a:r>
            <a:r>
              <a:rPr lang="sr-Cyrl-RS" altLang="sr-Latn-RS" sz="2400" b="1" dirty="0" smtClean="0"/>
              <a:t> другим </a:t>
            </a:r>
            <a:r>
              <a:rPr lang="sr-Cyrl-RS" altLang="sr-Latn-RS" sz="2400" b="1" dirty="0" err="1" smtClean="0"/>
              <a:t>ријечима</a:t>
            </a:r>
            <a:r>
              <a:rPr lang="sr-Cyrl-RS" altLang="sr-Latn-RS" sz="2400" b="1" dirty="0" smtClean="0"/>
              <a:t>:</a:t>
            </a:r>
          </a:p>
          <a:p>
            <a:pPr eaLnBrk="1" hangingPunct="1"/>
            <a:r>
              <a:rPr lang="sr-Cyrl-RS" altLang="sr-Latn-RS" sz="2400" b="1" dirty="0"/>
              <a:t>т</a:t>
            </a:r>
            <a:r>
              <a:rPr lang="sr-Cyrl-RS" altLang="sr-Latn-RS" sz="2400" b="1" dirty="0" smtClean="0"/>
              <a:t>ерзија – кројач (презиме Терзић);</a:t>
            </a:r>
          </a:p>
          <a:p>
            <a:pPr eaLnBrk="1" hangingPunct="1"/>
            <a:r>
              <a:rPr lang="sr-Cyrl-RS" altLang="sr-Latn-RS" sz="2400" b="1" dirty="0"/>
              <a:t>ч</a:t>
            </a:r>
            <a:r>
              <a:rPr lang="sr-Cyrl-RS" altLang="sr-Latn-RS" sz="2400" b="1" dirty="0" smtClean="0"/>
              <a:t>обанин – пастир;</a:t>
            </a:r>
          </a:p>
          <a:p>
            <a:pPr eaLnBrk="1" hangingPunct="1"/>
            <a:r>
              <a:rPr lang="sr-Cyrl-RS" altLang="sr-Latn-RS" sz="2400" b="1" dirty="0"/>
              <a:t>с</a:t>
            </a:r>
            <a:r>
              <a:rPr lang="sr-Cyrl-RS" altLang="sr-Latn-RS" sz="2400" b="1" dirty="0" smtClean="0"/>
              <a:t>амарџија – седлар;</a:t>
            </a:r>
          </a:p>
          <a:p>
            <a:pPr eaLnBrk="1" hangingPunct="1"/>
            <a:r>
              <a:rPr lang="sr-Cyrl-RS" altLang="sr-Latn-RS" sz="2400" b="1" dirty="0"/>
              <a:t>б</a:t>
            </a:r>
            <a:r>
              <a:rPr lang="sr-Cyrl-RS" altLang="sr-Latn-RS" sz="2400" b="1" dirty="0" smtClean="0"/>
              <a:t>ојаџија – молер;</a:t>
            </a:r>
          </a:p>
          <a:p>
            <a:pPr eaLnBrk="1" hangingPunct="1"/>
            <a:r>
              <a:rPr lang="sr-Cyrl-RS" altLang="sr-Latn-RS" sz="2400" b="1" dirty="0"/>
              <a:t>а</a:t>
            </a:r>
            <a:r>
              <a:rPr lang="sr-Cyrl-RS" altLang="sr-Latn-RS" sz="2400" b="1" dirty="0" smtClean="0"/>
              <a:t>лас – рибар;</a:t>
            </a:r>
          </a:p>
          <a:p>
            <a:pPr eaLnBrk="1" hangingPunct="1"/>
            <a:r>
              <a:rPr lang="sr-Cyrl-RS" altLang="sr-Latn-RS" sz="2400" b="1" dirty="0"/>
              <a:t>к</a:t>
            </a:r>
            <a:r>
              <a:rPr lang="sr-Cyrl-RS" altLang="sr-Latn-RS" sz="2400" b="1" dirty="0" smtClean="0"/>
              <a:t>рчмар – гостионичар;</a:t>
            </a:r>
          </a:p>
          <a:p>
            <a:pPr eaLnBrk="1" hangingPunct="1"/>
            <a:r>
              <a:rPr lang="sr-Cyrl-RS" altLang="sr-Latn-RS" sz="2400" b="1" dirty="0"/>
              <a:t>м</a:t>
            </a:r>
            <a:r>
              <a:rPr lang="sr-Cyrl-RS" altLang="sr-Latn-RS" sz="2400" b="1" dirty="0" smtClean="0"/>
              <a:t>еханџија – угоститељ;</a:t>
            </a:r>
          </a:p>
          <a:p>
            <a:pPr eaLnBrk="1" hangingPunct="1"/>
            <a:r>
              <a:rPr lang="sr-Cyrl-RS" altLang="sr-Latn-RS" sz="2400" b="1" dirty="0"/>
              <a:t>в</a:t>
            </a:r>
            <a:r>
              <a:rPr lang="sr-Cyrl-RS" altLang="sr-Latn-RS" sz="2400" b="1" dirty="0" smtClean="0"/>
              <a:t>идар – </a:t>
            </a:r>
            <a:r>
              <a:rPr lang="sr-Cyrl-RS" altLang="sr-Latn-RS" sz="2400" b="1" dirty="0" err="1" smtClean="0"/>
              <a:t>љекар</a:t>
            </a:r>
            <a:r>
              <a:rPr lang="sr-Cyrl-RS" altLang="sr-Latn-RS" sz="2400" b="1" dirty="0" smtClean="0"/>
              <a:t>;</a:t>
            </a:r>
            <a:endParaRPr lang="en-US" altLang="sr-Latn-RS" sz="24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6250" y="62293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sr-Cyrl-BA" sz="1400" b="1" i="1" dirty="0">
                <a:solidFill>
                  <a:srgbClr val="C00000"/>
                </a:solidFill>
              </a:rPr>
              <a:t>Мр Сања Ђурић, проф.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2636912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err="1" smtClean="0"/>
              <a:t>Англија</a:t>
            </a:r>
            <a:r>
              <a:rPr lang="sr-Cyrl-RS" b="1" dirty="0" smtClean="0"/>
              <a:t>- Енглеска;</a:t>
            </a:r>
          </a:p>
          <a:p>
            <a:r>
              <a:rPr lang="sr-Cyrl-RS" b="1" dirty="0"/>
              <a:t>ђ</a:t>
            </a:r>
            <a:r>
              <a:rPr lang="sr-Cyrl-RS" b="1" dirty="0" smtClean="0"/>
              <a:t>енерал – генерал;</a:t>
            </a:r>
          </a:p>
          <a:p>
            <a:r>
              <a:rPr lang="sr-Cyrl-RS" b="1" dirty="0"/>
              <a:t>ш</a:t>
            </a:r>
            <a:r>
              <a:rPr lang="sr-Cyrl-RS" b="1" dirty="0" smtClean="0"/>
              <a:t>анац – ров;</a:t>
            </a:r>
          </a:p>
          <a:p>
            <a:r>
              <a:rPr lang="sr-Cyrl-RS" b="1" dirty="0" err="1" smtClean="0"/>
              <a:t>самовољац</a:t>
            </a:r>
            <a:r>
              <a:rPr lang="sr-Latn-RS" b="1" dirty="0" smtClean="0"/>
              <a:t> - </a:t>
            </a:r>
            <a:r>
              <a:rPr lang="sr-Cyrl-RS" b="1" dirty="0" smtClean="0"/>
              <a:t>добровољац;</a:t>
            </a:r>
          </a:p>
          <a:p>
            <a:r>
              <a:rPr lang="sr-Cyrl-RS" b="1" dirty="0" smtClean="0"/>
              <a:t>ћесар – цар;</a:t>
            </a:r>
          </a:p>
          <a:p>
            <a:r>
              <a:rPr lang="sr-Cyrl-RS" b="1" dirty="0"/>
              <a:t>п</a:t>
            </a:r>
            <a:r>
              <a:rPr lang="sr-Cyrl-RS" b="1" dirty="0" smtClean="0"/>
              <a:t>исменица – граматика.</a:t>
            </a:r>
            <a:endParaRPr lang="sr-Latn-R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9560"/>
            <a:ext cx="2619375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514350"/>
            <a:ext cx="4600575" cy="842963"/>
          </a:xfrm>
        </p:spPr>
        <p:txBody>
          <a:bodyPr>
            <a:normAutofit/>
          </a:bodyPr>
          <a:lstStyle/>
          <a:p>
            <a:pPr eaLnBrk="1" hangingPunct="1"/>
            <a:r>
              <a:rPr lang="sr-Cyrl-RS" altLang="sr-Latn-RS" sz="2800" u="sng" dirty="0" smtClean="0"/>
              <a:t>НЕОЛОГИЗМИ</a:t>
            </a:r>
            <a:endParaRPr lang="en-US" altLang="sr-Latn-RS" sz="2800" u="sng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42875" y="1628800"/>
            <a:ext cx="4522788" cy="4275578"/>
          </a:xfrm>
        </p:spPr>
        <p:txBody>
          <a:bodyPr>
            <a:normAutofit/>
          </a:bodyPr>
          <a:lstStyle/>
          <a:p>
            <a:pPr eaLnBrk="1" hangingPunct="1"/>
            <a:r>
              <a:rPr lang="sr-Cyrl-RS" altLang="sr-Latn-RS" sz="2000" b="1" dirty="0" smtClean="0"/>
              <a:t>Нове </a:t>
            </a:r>
            <a:r>
              <a:rPr lang="sr-Cyrl-RS" altLang="sr-Latn-RS" sz="2000" b="1" dirty="0" err="1" smtClean="0"/>
              <a:t>ријечи</a:t>
            </a:r>
            <a:r>
              <a:rPr lang="sr-Cyrl-RS" altLang="sr-Latn-RS" sz="2000" b="1" dirty="0" smtClean="0"/>
              <a:t>, којима се </a:t>
            </a:r>
            <a:r>
              <a:rPr lang="sr-Cyrl-RS" altLang="sr-Latn-RS" sz="2000" b="1" dirty="0" err="1" smtClean="0"/>
              <a:t>замјењују</a:t>
            </a:r>
            <a:r>
              <a:rPr lang="sr-Cyrl-RS" altLang="sr-Latn-RS" sz="2000" b="1" dirty="0" smtClean="0"/>
              <a:t> позајмљенице.</a:t>
            </a:r>
          </a:p>
          <a:p>
            <a:pPr eaLnBrk="1" hangingPunct="1"/>
            <a:r>
              <a:rPr lang="sr-Cyrl-RS" altLang="sr-Latn-RS" sz="2000" b="1" dirty="0"/>
              <a:t>к</a:t>
            </a:r>
            <a:r>
              <a:rPr lang="sr-Cyrl-RS" altLang="sr-Latn-RS" sz="2000" b="1" dirty="0" smtClean="0"/>
              <a:t>рајпуташ – </a:t>
            </a:r>
            <a:r>
              <a:rPr lang="sr-Cyrl-RS" altLang="sr-Latn-RS" sz="2000" dirty="0" smtClean="0"/>
              <a:t>надгробни споменик поред пута;</a:t>
            </a:r>
          </a:p>
          <a:p>
            <a:pPr eaLnBrk="1" hangingPunct="1"/>
            <a:r>
              <a:rPr lang="sr-Cyrl-RS" altLang="sr-Latn-RS" sz="2000" dirty="0" err="1"/>
              <a:t>к</a:t>
            </a:r>
            <a:r>
              <a:rPr lang="sr-Cyrl-RS" altLang="sr-Latn-RS" sz="2000" dirty="0" err="1" smtClean="0"/>
              <a:t>рајобраз</a:t>
            </a:r>
            <a:r>
              <a:rPr lang="sr-Cyrl-RS" altLang="sr-Latn-RS" sz="2000" dirty="0" smtClean="0"/>
              <a:t> – пејзаж;</a:t>
            </a:r>
          </a:p>
          <a:p>
            <a:pPr eaLnBrk="1" hangingPunct="1"/>
            <a:r>
              <a:rPr lang="sr-Cyrl-RS" altLang="sr-Latn-RS" sz="2000" dirty="0"/>
              <a:t>в</a:t>
            </a:r>
            <a:r>
              <a:rPr lang="sr-Cyrl-RS" altLang="sr-Latn-RS" sz="2000" dirty="0" smtClean="0"/>
              <a:t>атроноша – носи ватру;</a:t>
            </a:r>
          </a:p>
          <a:p>
            <a:pPr eaLnBrk="1" hangingPunct="1"/>
            <a:r>
              <a:rPr lang="sr-Cyrl-RS" altLang="sr-Latn-RS" sz="2000" dirty="0"/>
              <a:t>с</a:t>
            </a:r>
            <a:r>
              <a:rPr lang="sr-Cyrl-RS" altLang="sr-Latn-RS" sz="2000" dirty="0" smtClean="0"/>
              <a:t>астанчити – водити састанке;</a:t>
            </a:r>
          </a:p>
          <a:p>
            <a:pPr eaLnBrk="1" hangingPunct="1"/>
            <a:r>
              <a:rPr lang="sr-Cyrl-RS" altLang="sr-Latn-RS" sz="2000" dirty="0" err="1"/>
              <a:t>с</a:t>
            </a:r>
            <a:r>
              <a:rPr lang="sr-Cyrl-RS" altLang="sr-Latn-RS" sz="2000" dirty="0" err="1" smtClean="0"/>
              <a:t>једничити</a:t>
            </a:r>
            <a:r>
              <a:rPr lang="sr-Cyrl-RS" altLang="sr-Latn-RS" sz="2000" dirty="0" smtClean="0"/>
              <a:t> – бити на </a:t>
            </a:r>
            <a:r>
              <a:rPr lang="sr-Cyrl-RS" altLang="sr-Latn-RS" sz="2000" dirty="0" err="1" smtClean="0"/>
              <a:t>сједници</a:t>
            </a:r>
            <a:r>
              <a:rPr lang="sr-Cyrl-RS" altLang="sr-Latn-RS" sz="2000" dirty="0" smtClean="0"/>
              <a:t>;</a:t>
            </a:r>
          </a:p>
          <a:p>
            <a:pPr eaLnBrk="1" hangingPunct="1"/>
            <a:r>
              <a:rPr lang="sr-Cyrl-RS" altLang="sr-Latn-RS" sz="2000" dirty="0"/>
              <a:t>м</a:t>
            </a:r>
            <a:r>
              <a:rPr lang="sr-Cyrl-RS" altLang="sr-Latn-RS" sz="2000" dirty="0" smtClean="0"/>
              <a:t>ини – сукња ….кратка сукња;</a:t>
            </a:r>
          </a:p>
          <a:p>
            <a:pPr eaLnBrk="1" hangingPunct="1"/>
            <a:endParaRPr lang="sr-Cyrl-RS" altLang="sr-Latn-RS" sz="1800" dirty="0" smtClean="0"/>
          </a:p>
          <a:p>
            <a:pPr eaLnBrk="1" hangingPunct="1"/>
            <a:endParaRPr lang="en-US" altLang="sr-Latn-RS" sz="1800" b="1" dirty="0" smtClean="0"/>
          </a:p>
        </p:txBody>
      </p:sp>
      <p:pic>
        <p:nvPicPr>
          <p:cNvPr id="14" name="Content Placeholder 13" descr="200px-Vuk´s_house_toda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2127" y="527050"/>
            <a:ext cx="2540000" cy="38227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8163" y="623411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sr-Cyrl-BA" sz="1400" b="1" i="1" dirty="0">
                <a:solidFill>
                  <a:srgbClr val="C00000"/>
                </a:solidFill>
              </a:rPr>
              <a:t>Мр Сања Ђурић, проф</a:t>
            </a:r>
            <a:r>
              <a:rPr lang="sr-Cyrl-BA" sz="1400" b="1" dirty="0">
                <a:solidFill>
                  <a:srgbClr val="C00000"/>
                </a:solidFill>
              </a:rPr>
              <a:t>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5" name="Picture 14" descr="12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9927">
            <a:off x="4482440" y="3154853"/>
            <a:ext cx="3043721" cy="3667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 descr="hj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9801">
            <a:off x="5762680" y="332462"/>
            <a:ext cx="3081374" cy="4052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 descr="Vuk_Karadzic_Kriehub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52012">
            <a:off x="6148953" y="2323996"/>
            <a:ext cx="2952771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withGroup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heme1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739C211-2693-47F1-BFA1-6BA1DE0BA341}" vid="{00E25A48-5F9A-49E7-89C7-BD2F7E4BBC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434</TotalTime>
  <Words>703</Words>
  <Application>Microsoft Office PowerPoint</Application>
  <PresentationFormat>On-screen Show (4:3)</PresentationFormat>
  <Paragraphs>125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</vt:lpstr>
      <vt:lpstr>Wingdings 2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АРХАИЗМИ </vt:lpstr>
      <vt:lpstr>НЕОЛОГИЗМИ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GIGABYTE</dc:creator>
  <cp:lastModifiedBy>Dragan</cp:lastModifiedBy>
  <cp:revision>73</cp:revision>
  <dcterms:created xsi:type="dcterms:W3CDTF">2010-05-16T16:29:09Z</dcterms:created>
  <dcterms:modified xsi:type="dcterms:W3CDTF">2020-03-30T09:19:02Z</dcterms:modified>
</cp:coreProperties>
</file>