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22"/>
  </p:notesMasterIdLst>
  <p:sldIdLst>
    <p:sldId id="274" r:id="rId2"/>
    <p:sldId id="257" r:id="rId3"/>
    <p:sldId id="260" r:id="rId4"/>
    <p:sldId id="271" r:id="rId5"/>
    <p:sldId id="264" r:id="rId6"/>
    <p:sldId id="261" r:id="rId7"/>
    <p:sldId id="259" r:id="rId8"/>
    <p:sldId id="262" r:id="rId9"/>
    <p:sldId id="263" r:id="rId10"/>
    <p:sldId id="265" r:id="rId11"/>
    <p:sldId id="266" r:id="rId12"/>
    <p:sldId id="268" r:id="rId13"/>
    <p:sldId id="267" r:id="rId14"/>
    <p:sldId id="269" r:id="rId15"/>
    <p:sldId id="270" r:id="rId16"/>
    <p:sldId id="273" r:id="rId17"/>
    <p:sldId id="272" r:id="rId18"/>
    <p:sldId id="275" r:id="rId19"/>
    <p:sldId id="276" r:id="rId20"/>
    <p:sldId id="277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1326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r-Latn-R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EA898D-6933-470E-B582-4DE1DB5833FD}" type="datetimeFigureOut">
              <a:rPr lang="sr-Latn-RS" smtClean="0"/>
              <a:t>9.6.2020.</a:t>
            </a:fld>
            <a:endParaRPr lang="sr-Latn-R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r-Latn-R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954AE5-ECA4-46E1-851D-D66B0239377D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778650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954AE5-ECA4-46E1-851D-D66B0239377D}" type="slidenum">
              <a:rPr lang="sr-Latn-RS" smtClean="0"/>
              <a:t>18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601820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5150-4FD7-4802-B0EB-D52217513A72}" type="datetime1">
              <a:rPr lang="en-US" smtClean="0"/>
              <a:pPr/>
              <a:t>6/9/2020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895A-832A-4167-BE9B-7448CA062309}" type="datetime1">
              <a:rPr lang="en-US" smtClean="0"/>
              <a:pPr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571FF-D602-4BB6-9683-7A1E909D4296}" type="datetime1">
              <a:rPr lang="en-US" smtClean="0"/>
              <a:pPr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C392BEB-5202-498C-89F7-BBD3BEE1B887}" type="datetime1">
              <a:rPr lang="en-US" smtClean="0"/>
              <a:pPr/>
              <a:t>6/9/2020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2B6C6-10FF-4510-A888-F0B9C6A788B0}" type="datetime1">
              <a:rPr lang="en-US" smtClean="0"/>
              <a:pPr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47B31-A4E1-4FCE-8661-5EC33A675437}" type="datetime1">
              <a:rPr lang="en-US" smtClean="0"/>
              <a:pPr/>
              <a:t>6/9/2020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D832D-B7F8-4A85-B115-3F84BE9AC26D}" type="datetime1">
              <a:rPr lang="en-US" smtClean="0"/>
              <a:pPr/>
              <a:t>6/9/2020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B34F3-05F7-41C1-B84E-68CE2E00C83C}" type="datetime1">
              <a:rPr lang="en-US" smtClean="0"/>
              <a:pPr/>
              <a:t>6/9/2020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47F82-2B2E-4837-B3AB-C94C672FBECB}" type="datetime1">
              <a:rPr lang="en-US" smtClean="0"/>
              <a:pPr/>
              <a:t>6/9/2020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1E57738-F4B0-48EA-9B71-E0F723F8BF6C}" type="datetime1">
              <a:rPr lang="en-US" smtClean="0"/>
              <a:pPr/>
              <a:t>6/9/2020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0D5EF-7D26-425F-8C45-B9312ACE18BC}" type="datetime1">
              <a:rPr lang="en-US" smtClean="0"/>
              <a:pPr/>
              <a:t>6/9/2020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F1909345-DEE0-4B07-8E32-441AC9DA095E}" type="datetime1">
              <a:rPr lang="en-US" smtClean="0"/>
              <a:pPr/>
              <a:t>6/9/2020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F36DD0FD-55B0-48C4-8AF2-8A69533EDF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e/1FAIpQLSfoRyVfv2K1O_zh-gkmhIFSe9YGG62zKNrNImwnF3yT0Cj40Q/viewform?usp=sf_link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457200" y="4267200"/>
            <a:ext cx="8305800" cy="1143000"/>
          </a:xfrm>
        </p:spPr>
        <p:txBody>
          <a:bodyPr/>
          <a:lstStyle/>
          <a:p>
            <a:pPr algn="r"/>
            <a:r>
              <a:rPr lang="ru-RU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Професор: </a:t>
            </a:r>
            <a:r>
              <a:rPr lang="sr-Cyrl-RS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м</a:t>
            </a:r>
            <a:r>
              <a:rPr lang="ru-RU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р </a:t>
            </a:r>
            <a:r>
              <a:rPr lang="ru-RU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Сања Ђурић, проф.</a:t>
            </a:r>
            <a:br>
              <a:rPr lang="ru-RU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</a:br>
            <a:r>
              <a:rPr lang="ru-RU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Ученик: Недељко </a:t>
            </a:r>
            <a:r>
              <a:rPr lang="ru-RU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Гаврановић</a:t>
            </a:r>
            <a:r>
              <a:rPr lang="sr-Latn-RS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 III1</a:t>
            </a:r>
          </a:p>
          <a:p>
            <a:pPr algn="r"/>
            <a:r>
              <a:rPr lang="sr-Cyrl-RS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мај</a:t>
            </a:r>
            <a:r>
              <a:rPr lang="sr-Latn-RS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 2020. </a:t>
            </a:r>
            <a:r>
              <a:rPr lang="sr-Cyrl-RS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године</a:t>
            </a:r>
            <a:endParaRPr lang="ru-RU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Језичке недоумице у српском </a:t>
            </a:r>
            <a:r>
              <a:rPr lang="ru-RU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језику</a:t>
            </a:r>
            <a:endParaRPr lang="en-US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8650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01637"/>
            <a:ext cx="348138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850994"/>
            <a:ext cx="4064436" cy="43529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4800" y="1524000"/>
            <a:ext cx="42672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Пише се и једно и друго.</a:t>
            </a:r>
          </a:p>
          <a:p>
            <a:endParaRPr lang="ru-RU" dirty="0"/>
          </a:p>
          <a:p>
            <a:r>
              <a:rPr lang="ru-RU" dirty="0"/>
              <a:t>Земља се пише </a:t>
            </a:r>
            <a:r>
              <a:rPr lang="ru-RU" dirty="0">
                <a:solidFill>
                  <a:srgbClr val="FF0000"/>
                </a:solidFill>
              </a:rPr>
              <a:t>великим</a:t>
            </a:r>
            <a:r>
              <a:rPr lang="ru-RU" dirty="0"/>
              <a:t> словом када је посебно наглашено њено </a:t>
            </a:r>
            <a:r>
              <a:rPr lang="ru-RU" dirty="0">
                <a:solidFill>
                  <a:srgbClr val="FFFF00"/>
                </a:solidFill>
              </a:rPr>
              <a:t>астрономско значење</a:t>
            </a:r>
            <a:r>
              <a:rPr lang="ru-RU" dirty="0"/>
              <a:t> као једне од планета Сунчевог система. Дан планете Земље, сачувајмо планету Земљу... 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-</a:t>
            </a:r>
            <a:r>
              <a:rPr lang="ru-RU" dirty="0">
                <a:solidFill>
                  <a:srgbClr val="FF0000"/>
                </a:solidFill>
              </a:rPr>
              <a:t>Малим</a:t>
            </a:r>
            <a:r>
              <a:rPr lang="ru-RU" dirty="0"/>
              <a:t> словом пише се земља ‚‚кад има </a:t>
            </a:r>
            <a:r>
              <a:rPr lang="ru-RU" dirty="0">
                <a:solidFill>
                  <a:srgbClr val="FFFF00"/>
                </a:solidFill>
              </a:rPr>
              <a:t>значење материје</a:t>
            </a:r>
            <a:r>
              <a:rPr lang="ru-RU" dirty="0"/>
              <a:t>, тла или простора, човјековог боравишта односно овог свијета", као и значење држава и у изразима: ничија земља, обећана земља</a:t>
            </a:r>
            <a:r>
              <a:rPr lang="ru-RU" dirty="0" smtClean="0"/>
              <a:t>...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ym typeface="Wingdings"/>
              </a:rPr>
              <a:t></a:t>
            </a:r>
            <a:r>
              <a:rPr lang="ru-RU" dirty="0" smtClean="0"/>
              <a:t>Милион километар далеко од Земље.</a:t>
            </a:r>
            <a:br>
              <a:rPr lang="ru-RU" dirty="0" smtClean="0"/>
            </a:br>
            <a:r>
              <a:rPr lang="ru-RU" dirty="0" smtClean="0">
                <a:sym typeface="Wingdings"/>
              </a:rPr>
              <a:t>Ископали су земљу.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488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19600" y="1524000"/>
            <a:ext cx="44196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-У </a:t>
            </a:r>
            <a:r>
              <a:rPr lang="ru-RU" dirty="0"/>
              <a:t>пословној и службеној преписци уобичајено је писање почетним великим словом </a:t>
            </a:r>
            <a:r>
              <a:rPr lang="ru-RU" dirty="0">
                <a:solidFill>
                  <a:srgbClr val="FF0000"/>
                </a:solidFill>
              </a:rPr>
              <a:t>Ви</a:t>
            </a:r>
            <a:r>
              <a:rPr lang="ru-RU" dirty="0"/>
              <a:t>, Ваш, Вас за једну особу и, ређе, Ти, Твој, Тебе, као знак наглашеног поштовања.</a:t>
            </a:r>
          </a:p>
          <a:p>
            <a:endParaRPr lang="ru-RU" dirty="0"/>
          </a:p>
          <a:p>
            <a:r>
              <a:rPr lang="ru-RU" dirty="0" smtClean="0"/>
              <a:t>-Међутим</a:t>
            </a:r>
            <a:r>
              <a:rPr lang="ru-RU" dirty="0"/>
              <a:t>, ако се обраћамо већем броју лица, установи и сл., </a:t>
            </a:r>
            <a:r>
              <a:rPr lang="ru-RU" dirty="0">
                <a:solidFill>
                  <a:srgbClr val="FF0000"/>
                </a:solidFill>
              </a:rPr>
              <a:t>ви</a:t>
            </a:r>
            <a:r>
              <a:rPr lang="ru-RU" dirty="0"/>
              <a:t>, ваш, вам се пише малим словом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24000" y="457200"/>
            <a:ext cx="579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Ви или ви?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3387" y="4267200"/>
            <a:ext cx="41148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BA" dirty="0" smtClean="0"/>
              <a:t/>
            </a:r>
            <a:br>
              <a:rPr lang="sr-Cyrl-BA" dirty="0" smtClean="0"/>
            </a:br>
            <a:r>
              <a:rPr lang="sr-Cyrl-BA" dirty="0" smtClean="0">
                <a:sym typeface="Wingdings"/>
              </a:rPr>
              <a:t></a:t>
            </a:r>
            <a:r>
              <a:rPr lang="sr-Cyrl-BA" dirty="0" smtClean="0"/>
              <a:t>Уколико се обраћамо високим црквеним или државним званичницима, УВИЈЕК се пише велико почетно слово код ријечи израза поштовања : Ваша светости, Ваше височанство, Ваша екселенцијо.</a:t>
            </a:r>
            <a:endParaRPr lang="en-US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76400"/>
            <a:ext cx="3609975" cy="229798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952" y="4132997"/>
            <a:ext cx="3862556" cy="24098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54788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447800"/>
            <a:ext cx="4410717" cy="44481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137" y="457200"/>
            <a:ext cx="3140075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6951" y="1447800"/>
            <a:ext cx="41148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Кабл, кабел, кабал или кабло?</a:t>
            </a:r>
          </a:p>
          <a:p>
            <a:r>
              <a:rPr lang="ru-RU" dirty="0"/>
              <a:t>Пише се </a:t>
            </a:r>
            <a:r>
              <a:rPr lang="ru-RU" dirty="0">
                <a:solidFill>
                  <a:srgbClr val="FF0000"/>
                </a:solidFill>
              </a:rPr>
              <a:t>кабл</a:t>
            </a:r>
            <a:r>
              <a:rPr lang="ru-RU" dirty="0"/>
              <a:t> и </a:t>
            </a:r>
            <a:r>
              <a:rPr lang="ru-RU" dirty="0">
                <a:solidFill>
                  <a:srgbClr val="FF0000"/>
                </a:solidFill>
              </a:rPr>
              <a:t>кабел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dirty="0"/>
              <a:t>Кабел-кабела-кабелу-кабел-кабелом-кабелу или кабл-кабла-каблу-кабл-каблом-каблу.</a:t>
            </a:r>
          </a:p>
          <a:p>
            <a:endParaRPr lang="ru-RU" dirty="0"/>
          </a:p>
          <a:p>
            <a:r>
              <a:rPr lang="ru-RU" dirty="0" smtClean="0"/>
              <a:t>-У </a:t>
            </a:r>
            <a:r>
              <a:rPr lang="ru-RU" dirty="0"/>
              <a:t>Правопису нема кабал и кабло.</a:t>
            </a:r>
          </a:p>
          <a:p>
            <a:endParaRPr lang="ru-RU" dirty="0"/>
          </a:p>
          <a:p>
            <a:r>
              <a:rPr lang="ru-RU" dirty="0"/>
              <a:t>Кабелски или кабловски; кабловска телевизија.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6951" y="5000802"/>
            <a:ext cx="3837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i="1" dirty="0" smtClean="0">
                <a:sym typeface="Wingdings"/>
              </a:rPr>
              <a:t></a:t>
            </a:r>
            <a:r>
              <a:rPr lang="sr-Cyrl-BA" i="1" dirty="0" smtClean="0"/>
              <a:t>Можеш ли ми додати </a:t>
            </a:r>
            <a:r>
              <a:rPr lang="sr-Cyrl-BA" i="1" u="sng" dirty="0" smtClean="0"/>
              <a:t>кабл?</a:t>
            </a:r>
            <a:endParaRPr lang="en-US" i="1" u="sng" dirty="0"/>
          </a:p>
        </p:txBody>
      </p:sp>
    </p:spTree>
    <p:extLst>
      <p:ext uri="{BB962C8B-B14F-4D97-AF65-F5344CB8AC3E}">
        <p14:creationId xmlns:p14="http://schemas.microsoft.com/office/powerpoint/2010/main" val="176938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779416"/>
            <a:ext cx="4267200" cy="423158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05000" y="381000"/>
            <a:ext cx="510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Нова година или нова година?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69781" y="1777197"/>
            <a:ext cx="3505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BA" dirty="0" smtClean="0"/>
              <a:t>Придјев нова у новогодишњој </a:t>
            </a:r>
            <a:r>
              <a:rPr lang="sr-Cyrl-BA" dirty="0" smtClean="0">
                <a:solidFill>
                  <a:srgbClr val="FF0000"/>
                </a:solidFill>
              </a:rPr>
              <a:t>честитки (и честитци) </a:t>
            </a:r>
            <a:r>
              <a:rPr lang="sr-Cyrl-BA" dirty="0" smtClean="0"/>
              <a:t>пише се </a:t>
            </a:r>
            <a:r>
              <a:rPr lang="sr-Cyrl-BA" dirty="0" smtClean="0">
                <a:solidFill>
                  <a:srgbClr val="FFFF00"/>
                </a:solidFill>
              </a:rPr>
              <a:t>малим</a:t>
            </a:r>
            <a:r>
              <a:rPr lang="sr-Cyrl-BA" dirty="0" smtClean="0"/>
              <a:t> почетним словом ако се мисли на </a:t>
            </a:r>
            <a:r>
              <a:rPr lang="sr-Cyrl-BA" dirty="0" smtClean="0">
                <a:solidFill>
                  <a:srgbClr val="FFFF00"/>
                </a:solidFill>
              </a:rPr>
              <a:t>цијелу наступајућу </a:t>
            </a:r>
            <a:r>
              <a:rPr lang="sr-Cyrl-BA" dirty="0" smtClean="0"/>
              <a:t>годину, а </a:t>
            </a:r>
            <a:r>
              <a:rPr lang="sr-Cyrl-BA" dirty="0" smtClean="0">
                <a:solidFill>
                  <a:srgbClr val="FFFF00"/>
                </a:solidFill>
              </a:rPr>
              <a:t>великим</a:t>
            </a:r>
            <a:r>
              <a:rPr lang="sr-Cyrl-BA" dirty="0" smtClean="0"/>
              <a:t> ако се честита </a:t>
            </a:r>
            <a:r>
              <a:rPr lang="sr-Cyrl-BA" dirty="0" smtClean="0">
                <a:solidFill>
                  <a:srgbClr val="FFFF00"/>
                </a:solidFill>
              </a:rPr>
              <a:t>празник</a:t>
            </a:r>
            <a:r>
              <a:rPr lang="sr-Cyrl-BA" dirty="0" smtClean="0"/>
              <a:t>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40929" y="3657600"/>
            <a:ext cx="4038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BA" dirty="0" smtClean="0"/>
              <a:t/>
            </a:r>
            <a:br>
              <a:rPr lang="sr-Cyrl-BA" dirty="0" smtClean="0"/>
            </a:br>
            <a:r>
              <a:rPr lang="sr-Cyrl-BA" dirty="0" smtClean="0"/>
              <a:t/>
            </a:r>
            <a:br>
              <a:rPr lang="sr-Cyrl-BA" dirty="0" smtClean="0"/>
            </a:br>
            <a:r>
              <a:rPr lang="sr-Cyrl-BA" dirty="0" smtClean="0">
                <a:sym typeface="Wingdings"/>
              </a:rPr>
              <a:t></a:t>
            </a:r>
            <a:r>
              <a:rPr lang="sr-Cyrl-BA" i="1" dirty="0" smtClean="0"/>
              <a:t>За Нову годину идемо у викендицу, гдје ћемо дочекати нову годину.</a:t>
            </a:r>
          </a:p>
          <a:p>
            <a:endParaRPr lang="sr-Cyrl-BA" i="1" dirty="0"/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62187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53" y="1642561"/>
            <a:ext cx="4737100" cy="385921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410200" y="1642561"/>
            <a:ext cx="32766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Последњи или задњи?</a:t>
            </a:r>
          </a:p>
          <a:p>
            <a:r>
              <a:rPr lang="ru-RU" dirty="0"/>
              <a:t>Посљедњи или задњи</a:t>
            </a:r>
            <a:r>
              <a:rPr lang="ru-RU" dirty="0" smtClean="0"/>
              <a:t>?</a:t>
            </a:r>
            <a:br>
              <a:rPr lang="ru-RU" dirty="0" smtClean="0"/>
            </a:br>
            <a:endParaRPr lang="ru-RU" dirty="0"/>
          </a:p>
          <a:p>
            <a:r>
              <a:rPr lang="ru-RU" dirty="0"/>
              <a:t>Пише се и једно и друго. ‚‚Задњи у значењу последњи није погрешно", каже Иван Клајн у Речнику језичких недоумица</a:t>
            </a:r>
            <a:r>
              <a:rPr lang="ru-RU" dirty="0" smtClean="0"/>
              <a:t>.</a:t>
            </a:r>
            <a:br>
              <a:rPr lang="ru-RU" dirty="0" smtClean="0"/>
            </a:br>
            <a:endParaRPr lang="ru-RU" dirty="0"/>
          </a:p>
          <a:p>
            <a:r>
              <a:rPr lang="ru-RU" dirty="0"/>
              <a:t>Прилог задњи осим просторног има и временско значење: задње </a:t>
            </a:r>
            <a:r>
              <a:rPr lang="ru-RU" dirty="0" smtClean="0"/>
              <a:t>сједиште</a:t>
            </a:r>
            <a:r>
              <a:rPr lang="ru-RU" dirty="0"/>
              <a:t>, задње ноге али и задња ноћ, задњи час и задње </a:t>
            </a:r>
            <a:r>
              <a:rPr lang="ru-RU" dirty="0" smtClean="0"/>
              <a:t>вријеме</a:t>
            </a:r>
            <a:endParaRPr lang="en-US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81000"/>
            <a:ext cx="4187825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87964" y="57150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 smtClean="0">
                <a:sym typeface="Wingdings"/>
              </a:rPr>
              <a:t></a:t>
            </a:r>
            <a:r>
              <a:rPr lang="ru-RU" i="1" dirty="0" smtClean="0"/>
              <a:t>Он </a:t>
            </a:r>
            <a:r>
              <a:rPr lang="ru-RU" i="1" dirty="0"/>
              <a:t>је посљедњи стигао до </a:t>
            </a:r>
            <a:r>
              <a:rPr lang="ru-RU" i="1" dirty="0" smtClean="0"/>
              <a:t>циља.</a:t>
            </a:r>
            <a:br>
              <a:rPr lang="ru-RU" i="1" dirty="0" smtClean="0"/>
            </a:br>
            <a:r>
              <a:rPr lang="ru-RU" i="1" dirty="0" smtClean="0">
                <a:sym typeface="Wingdings"/>
              </a:rPr>
              <a:t></a:t>
            </a:r>
            <a:r>
              <a:rPr lang="ru-RU" i="1" dirty="0" smtClean="0"/>
              <a:t>Он </a:t>
            </a:r>
            <a:r>
              <a:rPr lang="ru-RU" i="1" dirty="0"/>
              <a:t>је задњи стигао до </a:t>
            </a:r>
            <a:r>
              <a:rPr lang="ru-RU" i="1" dirty="0" smtClean="0"/>
              <a:t>циља.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64281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002" y="1524000"/>
            <a:ext cx="3712130" cy="2584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600" y="1524000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У свакодневном говору, често се чује:</a:t>
            </a:r>
          </a:p>
          <a:p>
            <a:endParaRPr lang="ru-RU" dirty="0"/>
          </a:p>
          <a:p>
            <a:r>
              <a:rPr lang="ru-RU" dirty="0"/>
              <a:t>-Извинуо сам му се,</a:t>
            </a:r>
          </a:p>
          <a:p>
            <a:r>
              <a:rPr lang="ru-RU" dirty="0"/>
              <a:t>-Треба да му се извинеш,</a:t>
            </a:r>
          </a:p>
          <a:p>
            <a:r>
              <a:rPr lang="ru-RU" dirty="0"/>
              <a:t>-Није лако извинути се…,</a:t>
            </a:r>
          </a:p>
          <a:p>
            <a:r>
              <a:rPr lang="ru-RU" dirty="0"/>
              <a:t>што је погрешно. 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Правилно је:</a:t>
            </a:r>
          </a:p>
          <a:p>
            <a:r>
              <a:rPr lang="ru-RU" dirty="0"/>
              <a:t>-</a:t>
            </a:r>
            <a:r>
              <a:rPr lang="ru-RU" dirty="0">
                <a:solidFill>
                  <a:srgbClr val="FF0000"/>
                </a:solidFill>
              </a:rPr>
              <a:t>Извинио</a:t>
            </a:r>
            <a:r>
              <a:rPr lang="ru-RU" dirty="0"/>
              <a:t> сам му се,</a:t>
            </a:r>
          </a:p>
          <a:p>
            <a:r>
              <a:rPr lang="ru-RU" dirty="0"/>
              <a:t>-Треба да му се извиниш,</a:t>
            </a:r>
          </a:p>
          <a:p>
            <a:r>
              <a:rPr lang="ru-RU" dirty="0"/>
              <a:t>-Није лако извинити се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554767" y="4253857"/>
            <a:ext cx="55626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BA" dirty="0"/>
              <a:t>Примјер : Извинуо се звог своје грешке неправилан је јер ријеч извинуо потиче од глагола извинути се, винути се који имају значење савити се или покренути се нагоре.</a:t>
            </a:r>
            <a:br>
              <a:rPr lang="sr-Cyrl-BA" dirty="0"/>
            </a:br>
            <a:r>
              <a:rPr lang="sr-Cyrl-BA" dirty="0"/>
              <a:t>Правилан ће бити искључиво израз  сачињен од глагола извнити се који је синоним са ријечју опростити. Тако ће једино бити прихватљив облик у реченицама:</a:t>
            </a:r>
            <a:br>
              <a:rPr lang="sr-Cyrl-BA" dirty="0"/>
            </a:br>
            <a:endParaRPr lang="en-US" dirty="0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318" y="304800"/>
            <a:ext cx="5029200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49" y="4885511"/>
            <a:ext cx="2924271" cy="13220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8422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702475"/>
            <a:ext cx="3381560" cy="250688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997171"/>
            <a:ext cx="3581400" cy="243998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28800" y="381000"/>
            <a:ext cx="510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Заспим или заспем?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2992" y="198642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 smtClean="0">
                <a:sym typeface="Wingdings"/>
              </a:rPr>
              <a:t></a:t>
            </a:r>
            <a:r>
              <a:rPr lang="ru-RU" i="1" dirty="0" smtClean="0"/>
              <a:t>Када </a:t>
            </a:r>
            <a:r>
              <a:rPr lang="ru-RU" i="1" dirty="0"/>
              <a:t>сам </a:t>
            </a:r>
            <a:r>
              <a:rPr lang="ru-RU" i="1" dirty="0">
                <a:solidFill>
                  <a:srgbClr val="FFFF00"/>
                </a:solidFill>
              </a:rPr>
              <a:t>уморан</a:t>
            </a:r>
            <a:r>
              <a:rPr lang="ru-RU" i="1" dirty="0"/>
              <a:t> - </a:t>
            </a:r>
            <a:r>
              <a:rPr lang="ru-RU" i="1" dirty="0">
                <a:solidFill>
                  <a:srgbClr val="FF0000"/>
                </a:solidFill>
              </a:rPr>
              <a:t>заспим</a:t>
            </a:r>
            <a:r>
              <a:rPr lang="ru-RU" i="1" dirty="0" smtClean="0"/>
              <a:t>.</a:t>
            </a:r>
            <a:endParaRPr lang="ru-RU" i="1" dirty="0"/>
          </a:p>
        </p:txBody>
      </p:sp>
      <p:sp>
        <p:nvSpPr>
          <p:cNvPr id="4" name="Rectangle 3"/>
          <p:cNvSpPr/>
          <p:nvPr/>
        </p:nvSpPr>
        <p:spPr>
          <a:xfrm>
            <a:off x="4269743" y="4545173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 smtClean="0">
                <a:sym typeface="Wingdings"/>
              </a:rPr>
              <a:t></a:t>
            </a:r>
            <a:r>
              <a:rPr lang="ru-RU" i="1" dirty="0">
                <a:solidFill>
                  <a:srgbClr val="FF0000"/>
                </a:solidFill>
                <a:sym typeface="Wingdings"/>
              </a:rPr>
              <a:t>З</a:t>
            </a:r>
            <a:r>
              <a:rPr lang="ru-RU" i="1" dirty="0" smtClean="0">
                <a:solidFill>
                  <a:srgbClr val="FF0000"/>
                </a:solidFill>
              </a:rPr>
              <a:t>аспем</a:t>
            </a:r>
            <a:r>
              <a:rPr lang="ru-RU" i="1" dirty="0" smtClean="0"/>
              <a:t> </a:t>
            </a:r>
            <a:r>
              <a:rPr lang="ru-RU" i="1" dirty="0"/>
              <a:t>га </a:t>
            </a:r>
            <a:r>
              <a:rPr lang="ru-RU" i="1" dirty="0" smtClean="0">
                <a:solidFill>
                  <a:srgbClr val="FFFF00"/>
                </a:solidFill>
              </a:rPr>
              <a:t>питањима</a:t>
            </a:r>
            <a:r>
              <a:rPr lang="ru-RU" i="1" dirty="0"/>
              <a:t> </a:t>
            </a:r>
            <a:r>
              <a:rPr lang="ru-RU" i="1" dirty="0" smtClean="0"/>
              <a:t>сваки пут кад се видимо.</a:t>
            </a:r>
          </a:p>
          <a:p>
            <a:endParaRPr lang="ru-RU" i="1" dirty="0"/>
          </a:p>
          <a:p>
            <a:r>
              <a:rPr lang="ru-RU" dirty="0" smtClean="0"/>
              <a:t>-Заспем </a:t>
            </a:r>
            <a:r>
              <a:rPr lang="ru-RU" dirty="0"/>
              <a:t>је 1. лице једнине презента глагола засути: заспем, заспеш, заспу итд</a:t>
            </a:r>
            <a:r>
              <a:rPr lang="ru-RU" i="1" dirty="0"/>
              <a:t>.</a:t>
            </a:r>
          </a:p>
          <a:p>
            <a:endParaRPr lang="ru-RU" i="1" dirty="0"/>
          </a:p>
        </p:txBody>
      </p:sp>
      <p:sp>
        <p:nvSpPr>
          <p:cNvPr id="5" name="Rectangle 4"/>
          <p:cNvSpPr/>
          <p:nvPr/>
        </p:nvSpPr>
        <p:spPr>
          <a:xfrm>
            <a:off x="533400" y="235575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r-Cyrl-BA" dirty="0" smtClean="0"/>
              <a:t/>
            </a:r>
            <a:br>
              <a:rPr lang="sr-Cyrl-BA" dirty="0" smtClean="0"/>
            </a:br>
            <a:r>
              <a:rPr lang="sr-Cyrl-BA" dirty="0" smtClean="0"/>
              <a:t/>
            </a:r>
            <a:br>
              <a:rPr lang="sr-Cyrl-BA" dirty="0" smtClean="0"/>
            </a:br>
            <a:r>
              <a:rPr lang="sr-Cyrl-BA" dirty="0" smtClean="0"/>
              <a:t>-Заспим је 1. лице једнине презента глагола заспати,заспиш, заспи.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08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28797"/>
            <a:ext cx="4419600" cy="419176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48200" y="1676400"/>
            <a:ext cx="38862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 smtClean="0"/>
              <a:t>Облик обадва није неправилан. Јесте плеоназам, али стилски плеоназам, који има функцију да појача значење ријечи. </a:t>
            </a:r>
            <a:br>
              <a:rPr lang="sr-Cyrl-BA" dirty="0" smtClean="0"/>
            </a:br>
            <a:r>
              <a:rPr lang="sr-Cyrl-BA" dirty="0" smtClean="0"/>
              <a:t>Мушки и средњи род : обају, обама; у женском роду обје, обију, објема; у примјени се допуњава са обојица за мушке особе; обоје за жива бића и за апстрактне појмове ( Обоје му је на уму, посао и кућа) ; обоји, обоје, обоја ( уз именице у множини, нпр. обоји сватови); у истом значењу (стилски појачаном) и варијанте обадва, обадвије, обадвојица, обадвоји; примјена и граматичких промјена</a:t>
            </a:r>
          </a:p>
          <a:p>
            <a:r>
              <a:rPr lang="sr-Cyrl-BA" dirty="0" smtClean="0"/>
              <a:t>( за обе варијанте) као два, двојица, двоји.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19200" y="457200"/>
            <a:ext cx="601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Оба или обадва?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8656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044874"/>
            <a:ext cx="3449198" cy="24179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6936" y="3521654"/>
            <a:ext cx="8610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Чак шта више, чак штавише, чак или штавише?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91000" y="4154485"/>
            <a:ext cx="3581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BA" dirty="0"/>
              <a:t>Пише се штавише или чак.</a:t>
            </a:r>
          </a:p>
          <a:p>
            <a:r>
              <a:rPr lang="sr-Cyrl-BA" dirty="0"/>
              <a:t>Штавише је ријечца за истицање исто као и чак који је прилог турског поријекла са истим значењем. Чак штавише је плеоназам. Једна од ове двије ријечи је сувишна јер обје значе исто.</a:t>
            </a:r>
            <a:endParaRPr lang="en-US"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60949"/>
            <a:ext cx="3200400" cy="3184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732519" y="1214457"/>
            <a:ext cx="3124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Плеоназам је употреба сувишних ријечи у говору и писању. </a:t>
            </a:r>
            <a:r>
              <a:rPr lang="ru-RU" dirty="0">
                <a:solidFill>
                  <a:srgbClr val="FFFF00"/>
                </a:solidFill>
              </a:rPr>
              <a:t>Мали човјечуљак</a:t>
            </a:r>
            <a:r>
              <a:rPr lang="ru-RU" dirty="0"/>
              <a:t>, </a:t>
            </a:r>
            <a:r>
              <a:rPr lang="ru-RU" dirty="0">
                <a:solidFill>
                  <a:srgbClr val="FFFF00"/>
                </a:solidFill>
              </a:rPr>
              <a:t>силази доле</a:t>
            </a:r>
            <a:r>
              <a:rPr lang="ru-RU" dirty="0"/>
              <a:t>, </a:t>
            </a:r>
            <a:r>
              <a:rPr lang="ru-RU" dirty="0">
                <a:solidFill>
                  <a:srgbClr val="FFFF00"/>
                </a:solidFill>
              </a:rPr>
              <a:t>попни се горе...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9487" y="360949"/>
            <a:ext cx="40102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Плеоназми</a:t>
            </a:r>
            <a:endParaRPr lang="ru-RU" sz="2800" dirty="0">
              <a:effectLst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426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77359"/>
            <a:ext cx="2813482" cy="27522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929577"/>
            <a:ext cx="3276600" cy="26639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0845" y="4724400"/>
            <a:ext cx="4267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600" dirty="0" smtClean="0"/>
              <a:t>Инструментал </a:t>
            </a:r>
            <a:r>
              <a:rPr lang="sr-Cyrl-BA" sz="1600" dirty="0" smtClean="0">
                <a:solidFill>
                  <a:srgbClr val="FF0000"/>
                </a:solidFill>
              </a:rPr>
              <a:t>са приједлогом </a:t>
            </a:r>
            <a:r>
              <a:rPr lang="sr-Cyrl-BA" sz="1600" dirty="0" smtClean="0"/>
              <a:t>користи се када има </a:t>
            </a:r>
            <a:r>
              <a:rPr lang="sr-Cyrl-BA" sz="1600" dirty="0" smtClean="0">
                <a:solidFill>
                  <a:srgbClr val="FFFF00"/>
                </a:solidFill>
              </a:rPr>
              <a:t>значење друштва</a:t>
            </a:r>
            <a:r>
              <a:rPr lang="sr-Cyrl-BA" sz="1600" dirty="0" smtClean="0"/>
              <a:t>.</a:t>
            </a:r>
            <a:br>
              <a:rPr lang="sr-Cyrl-BA" sz="1600" dirty="0" smtClean="0"/>
            </a:br>
            <a:r>
              <a:rPr lang="sr-Cyrl-BA" sz="1600" dirty="0" smtClean="0"/>
              <a:t>Примјер: </a:t>
            </a:r>
            <a:r>
              <a:rPr lang="sr-Cyrl-BA" sz="1600" i="1" dirty="0" smtClean="0"/>
              <a:t>Дошла сам </a:t>
            </a:r>
            <a:r>
              <a:rPr lang="sr-Cyrl-BA" sz="1600" i="1" u="sng" dirty="0" smtClean="0"/>
              <a:t>са другарицама</a:t>
            </a:r>
            <a:r>
              <a:rPr lang="sr-Cyrl-BA" sz="1600" i="1" dirty="0" smtClean="0"/>
              <a:t>.</a:t>
            </a:r>
            <a:r>
              <a:rPr lang="sr-Cyrl-BA" sz="1600" dirty="0" smtClean="0"/>
              <a:t/>
            </a:r>
            <a:br>
              <a:rPr lang="sr-Cyrl-BA" sz="1600" dirty="0" smtClean="0"/>
            </a:br>
            <a:r>
              <a:rPr lang="sr-Cyrl-BA" sz="1600" dirty="0" smtClean="0"/>
              <a:t/>
            </a:r>
            <a:br>
              <a:rPr lang="sr-Cyrl-BA" sz="1600" dirty="0" smtClean="0"/>
            </a:br>
            <a:r>
              <a:rPr lang="sr-Cyrl-BA" sz="1600" dirty="0" smtClean="0"/>
              <a:t>Инструментал </a:t>
            </a:r>
            <a:r>
              <a:rPr lang="sr-Cyrl-BA" sz="1600" dirty="0" smtClean="0">
                <a:solidFill>
                  <a:srgbClr val="FF0000"/>
                </a:solidFill>
              </a:rPr>
              <a:t>без приједлога</a:t>
            </a:r>
            <a:r>
              <a:rPr lang="sr-Cyrl-BA" sz="1600" dirty="0" smtClean="0"/>
              <a:t> користи се када има </a:t>
            </a:r>
            <a:r>
              <a:rPr lang="sr-Cyrl-BA" sz="1600" dirty="0" smtClean="0">
                <a:solidFill>
                  <a:srgbClr val="FFFF00"/>
                </a:solidFill>
              </a:rPr>
              <a:t>значење средства</a:t>
            </a:r>
            <a:r>
              <a:rPr lang="sr-Cyrl-BA" sz="1600" dirty="0" smtClean="0"/>
              <a:t/>
            </a:r>
            <a:br>
              <a:rPr lang="sr-Cyrl-BA" sz="1600" dirty="0" smtClean="0"/>
            </a:br>
            <a:r>
              <a:rPr lang="sr-Cyrl-BA" sz="1600" dirty="0" smtClean="0"/>
              <a:t>Примјер:  </a:t>
            </a:r>
            <a:r>
              <a:rPr lang="sr-Cyrl-BA" sz="1600" i="1" dirty="0" smtClean="0"/>
              <a:t>Путујем </a:t>
            </a:r>
            <a:r>
              <a:rPr lang="sr-Cyrl-BA" sz="1600" i="1" u="sng" dirty="0" smtClean="0"/>
              <a:t>авионом.</a:t>
            </a:r>
            <a:endParaRPr lang="en-US" sz="1600" i="1" u="sng" dirty="0"/>
          </a:p>
        </p:txBody>
      </p:sp>
      <p:sp>
        <p:nvSpPr>
          <p:cNvPr id="6" name="TextBox 5"/>
          <p:cNvSpPr txBox="1"/>
          <p:nvPr/>
        </p:nvSpPr>
        <p:spPr>
          <a:xfrm>
            <a:off x="3200400" y="879027"/>
            <a:ext cx="59436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r-Cyrl-BA" sz="1600" dirty="0" smtClean="0"/>
          </a:p>
          <a:p>
            <a:endParaRPr lang="sr-Cyrl-BA" sz="1600" dirty="0"/>
          </a:p>
          <a:p>
            <a:r>
              <a:rPr lang="sr-Cyrl-BA" sz="1600" dirty="0" smtClean="0"/>
              <a:t>Уз глаголе мировања употребљава се генитив: бићу </a:t>
            </a:r>
            <a:r>
              <a:rPr lang="sr-Cyrl-BA" sz="1600" dirty="0" smtClean="0">
                <a:solidFill>
                  <a:srgbClr val="FF0000"/>
                </a:solidFill>
              </a:rPr>
              <a:t>код куће</a:t>
            </a:r>
            <a:r>
              <a:rPr lang="sr-Cyrl-BA" sz="1600" dirty="0" smtClean="0"/>
              <a:t>, често је код куће.</a:t>
            </a:r>
            <a:br>
              <a:rPr lang="sr-Cyrl-BA" sz="1600" dirty="0" smtClean="0"/>
            </a:br>
            <a:r>
              <a:rPr lang="sr-Cyrl-BA" sz="1600" dirty="0" smtClean="0"/>
              <a:t/>
            </a:r>
            <a:br>
              <a:rPr lang="sr-Cyrl-BA" sz="1600" dirty="0" smtClean="0"/>
            </a:br>
            <a:r>
              <a:rPr lang="sr-Cyrl-BA" sz="1600" dirty="0" smtClean="0"/>
              <a:t>Облик кући је датив, али уједно и остатак старог локатива, и тиме се може објаснити његова ( погрешна) употреба у склоповима као: кући сам, боље сједи кући.. Таква употреба не спада у стандардни (књижевни) језик (треба: код куће сам, боље сједи код куће). Кући се употребљава за ознаку циља кретања: дођи кући, идемо кући отишла је кући.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914400" y="381000"/>
            <a:ext cx="685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Остани код куће или остани кући?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0845" y="4119890"/>
            <a:ext cx="5199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Аутомобилом или са аутомобилом?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8187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1752600"/>
            <a:ext cx="38862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Пише се НИОТКУДА.</a:t>
            </a:r>
          </a:p>
          <a:p>
            <a:endParaRPr lang="ru-RU" dirty="0"/>
          </a:p>
          <a:p>
            <a:r>
              <a:rPr lang="ru-RU" dirty="0" smtClean="0"/>
              <a:t>Прилози, </a:t>
            </a:r>
            <a:r>
              <a:rPr lang="ru-RU" dirty="0"/>
              <a:t>који ближе одређују глагол, сложени са не-, ни- и и- пишу се састављено: нипошто, ниуколико, ниоткуда, никуда, низашта, ионако, икако итд.</a:t>
            </a:r>
          </a:p>
          <a:p>
            <a:endParaRPr lang="ru-RU" dirty="0"/>
          </a:p>
          <a:p>
            <a:r>
              <a:rPr lang="ru-RU" dirty="0"/>
              <a:t>Ово правило не важи за одричне замјенице (именичке и придјевске) које се, </a:t>
            </a:r>
            <a:r>
              <a:rPr lang="ru-RU" dirty="0" smtClean="0"/>
              <a:t>употребљене </a:t>
            </a:r>
            <a:r>
              <a:rPr lang="ru-RU" dirty="0"/>
              <a:t>са приједлогом, пишу одвојено: ни од кога, ни са ким, ни у коликој (мјери)…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673313"/>
            <a:ext cx="4035425" cy="40481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288923" y="5952192"/>
            <a:ext cx="40899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sym typeface="Wingdings"/>
              </a:rPr>
              <a:t></a:t>
            </a:r>
            <a:r>
              <a:rPr lang="ru-RU" i="1" dirty="0" smtClean="0"/>
              <a:t>Пуна </a:t>
            </a:r>
            <a:r>
              <a:rPr lang="ru-RU" i="1" dirty="0"/>
              <a:t>школа ђака, ниоткуда врата.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81000"/>
            <a:ext cx="4676775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5754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5000" y="656602"/>
            <a:ext cx="480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Хвала за пажњу!</a:t>
            </a:r>
            <a:br>
              <a:rPr lang="sr-Cyrl-BA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</a:br>
            <a:r>
              <a:rPr lang="sr-Cyrl-BA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Хвала на пажњи!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92723"/>
            <a:ext cx="4586195" cy="314134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86400" y="3276600"/>
            <a:ext cx="32899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i="1" dirty="0" smtClean="0"/>
              <a:t>„ То што су ти мање дали</a:t>
            </a:r>
            <a:br>
              <a:rPr lang="sr-Cyrl-BA" i="1" dirty="0" smtClean="0"/>
            </a:br>
            <a:r>
              <a:rPr lang="sr-Cyrl-BA" i="1" dirty="0" smtClean="0"/>
              <a:t>значи да остатак ФАЛИ;</a:t>
            </a:r>
            <a:br>
              <a:rPr lang="sr-Cyrl-BA" i="1" dirty="0" smtClean="0"/>
            </a:br>
            <a:r>
              <a:rPr lang="sr-Cyrl-BA" i="1" dirty="0" smtClean="0"/>
              <a:t>кад ти буду придодали,</a:t>
            </a:r>
            <a:br>
              <a:rPr lang="sr-Cyrl-BA" i="1" dirty="0" smtClean="0"/>
            </a:br>
            <a:r>
              <a:rPr lang="sr-Cyrl-BA" i="1" dirty="0" smtClean="0"/>
              <a:t>тад их свима јасно ХВАЛИ.“</a:t>
            </a:r>
            <a:endParaRPr lang="en-US" i="1" dirty="0"/>
          </a:p>
        </p:txBody>
      </p:sp>
      <p:sp>
        <p:nvSpPr>
          <p:cNvPr id="3" name="Rectangle 2"/>
          <p:cNvSpPr/>
          <p:nvPr/>
        </p:nvSpPr>
        <p:spPr>
          <a:xfrm>
            <a:off x="800100" y="5496200"/>
            <a:ext cx="7010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dirty="0">
                <a:hlinkClick r:id="rId3"/>
              </a:rPr>
              <a:t>https://</a:t>
            </a:r>
            <a:r>
              <a:rPr lang="sr-Latn-RS" dirty="0" smtClean="0">
                <a:hlinkClick r:id="rId3"/>
              </a:rPr>
              <a:t>docs.google.com/forms/d/e/1FAIpQLSfoRyVfv2K1O_zh-gkmhIFSe9YGG62zKNrNImwnF3yT0Cj40Q/viewform?usp=sf_link</a:t>
            </a:r>
            <a:endParaRPr lang="sr-Cyrl-RS" dirty="0" smtClean="0"/>
          </a:p>
          <a:p>
            <a:r>
              <a:rPr lang="sr-Cyrl-RS" dirty="0" smtClean="0"/>
              <a:t>ПРОВЈЕРИТЕ ВАШЕ ЗНАЊЕ КРОЗ КВИЗ, ПУТЕМ ЛИНКА.</a:t>
            </a:r>
          </a:p>
          <a:p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4278200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905000"/>
            <a:ext cx="3730625" cy="39989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91971" y="1874668"/>
            <a:ext cx="39624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Пише се иако ако значи </a:t>
            </a:r>
            <a:r>
              <a:rPr lang="ru-RU" b="1" dirty="0">
                <a:solidFill>
                  <a:srgbClr val="FF0000"/>
                </a:solidFill>
              </a:rPr>
              <a:t>мада</a:t>
            </a:r>
            <a:r>
              <a:rPr lang="ru-RU" dirty="0"/>
              <a:t>, </a:t>
            </a:r>
            <a:r>
              <a:rPr lang="ru-RU" b="1" dirty="0">
                <a:solidFill>
                  <a:srgbClr val="FF0000"/>
                </a:solidFill>
              </a:rPr>
              <a:t>премда</a:t>
            </a:r>
            <a:r>
              <a:rPr lang="ru-RU" dirty="0"/>
              <a:t>, а </a:t>
            </a:r>
            <a:r>
              <a:rPr lang="ru-RU" dirty="0">
                <a:solidFill>
                  <a:srgbClr val="FF0000"/>
                </a:solidFill>
              </a:rPr>
              <a:t>и ако 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smtClean="0"/>
              <a:t>у </a:t>
            </a:r>
            <a:r>
              <a:rPr lang="ru-RU" dirty="0"/>
              <a:t>свим осталим случајевима.</a:t>
            </a:r>
          </a:p>
          <a:p>
            <a:endParaRPr lang="ru-RU" dirty="0"/>
          </a:p>
          <a:p>
            <a:r>
              <a:rPr lang="ru-RU" dirty="0">
                <a:solidFill>
                  <a:srgbClr val="FF0000"/>
                </a:solidFill>
              </a:rPr>
              <a:t>Иако</a:t>
            </a:r>
            <a:r>
              <a:rPr lang="ru-RU" dirty="0"/>
              <a:t> се пише састављено кад је везник у допусном значењу: </a:t>
            </a:r>
            <a:endParaRPr lang="en-US" dirty="0" smtClean="0"/>
          </a:p>
          <a:p>
            <a:r>
              <a:rPr lang="sr-Cyrl-BA" i="1" dirty="0">
                <a:solidFill>
                  <a:prstClr val="white"/>
                </a:solidFill>
                <a:sym typeface="Wingdings"/>
              </a:rPr>
              <a:t></a:t>
            </a:r>
            <a:r>
              <a:rPr lang="sr-Cyrl-BA" i="1" dirty="0">
                <a:solidFill>
                  <a:prstClr val="white"/>
                </a:solidFill>
              </a:rPr>
              <a:t>Стићи ћемо </a:t>
            </a:r>
            <a:r>
              <a:rPr lang="sr-Cyrl-BA" i="1" u="sng" dirty="0">
                <a:solidFill>
                  <a:prstClr val="white"/>
                </a:solidFill>
              </a:rPr>
              <a:t>иако</a:t>
            </a:r>
            <a:r>
              <a:rPr lang="sr-Cyrl-BA" i="1" dirty="0">
                <a:solidFill>
                  <a:prstClr val="white"/>
                </a:solidFill>
              </a:rPr>
              <a:t> смо касно кренули</a:t>
            </a:r>
            <a:r>
              <a:rPr lang="sr-Cyrl-BA" dirty="0">
                <a:solidFill>
                  <a:prstClr val="white"/>
                </a:solidFill>
              </a:rPr>
              <a:t>. </a:t>
            </a:r>
            <a:endParaRPr lang="en-US" dirty="0" smtClean="0">
              <a:solidFill>
                <a:prstClr val="white"/>
              </a:solidFill>
            </a:endParaRPr>
          </a:p>
          <a:p>
            <a:endParaRPr lang="en-US" dirty="0">
              <a:solidFill>
                <a:prstClr val="white"/>
              </a:solidFill>
            </a:endParaRPr>
          </a:p>
          <a:p>
            <a:r>
              <a:rPr lang="ru-RU" dirty="0" smtClean="0"/>
              <a:t>У споју везника </a:t>
            </a:r>
            <a:r>
              <a:rPr lang="ru-RU" dirty="0"/>
              <a:t> </a:t>
            </a:r>
            <a:r>
              <a:rPr lang="ru-RU" dirty="0" smtClean="0">
                <a:solidFill>
                  <a:srgbClr val="FF0000"/>
                </a:solidFill>
              </a:rPr>
              <a:t>и</a:t>
            </a:r>
            <a:r>
              <a:rPr lang="ru-RU" dirty="0" smtClean="0"/>
              <a:t> и </a:t>
            </a:r>
            <a:r>
              <a:rPr lang="ru-RU" dirty="0" smtClean="0">
                <a:solidFill>
                  <a:srgbClr val="FF0000"/>
                </a:solidFill>
              </a:rPr>
              <a:t>ако</a:t>
            </a:r>
            <a:r>
              <a:rPr lang="ru-RU" dirty="0" smtClean="0"/>
              <a:t> пише се одвојено:</a:t>
            </a:r>
            <a:endParaRPr lang="en-US" dirty="0" smtClean="0"/>
          </a:p>
          <a:p>
            <a:r>
              <a:rPr lang="sr-Cyrl-BA" dirty="0">
                <a:solidFill>
                  <a:prstClr val="white"/>
                </a:solidFill>
                <a:sym typeface="Wingdings"/>
              </a:rPr>
              <a:t></a:t>
            </a:r>
            <a:r>
              <a:rPr lang="sr-Cyrl-BA" i="1" u="sng" dirty="0">
                <a:solidFill>
                  <a:prstClr val="white"/>
                </a:solidFill>
                <a:sym typeface="Wingdings"/>
              </a:rPr>
              <a:t>И ако</a:t>
            </a:r>
            <a:r>
              <a:rPr lang="sr-Cyrl-BA" i="1" dirty="0">
                <a:solidFill>
                  <a:prstClr val="white"/>
                </a:solidFill>
                <a:sym typeface="Wingdings"/>
              </a:rPr>
              <a:t> стигнемо биће </a:t>
            </a:r>
            <a:r>
              <a:rPr lang="sr-Cyrl-BA" i="1" dirty="0" smtClean="0">
                <a:solidFill>
                  <a:prstClr val="white"/>
                </a:solidFill>
                <a:sym typeface="Wingdings"/>
              </a:rPr>
              <a:t>касно</a:t>
            </a:r>
            <a:r>
              <a:rPr lang="en-US" i="1" dirty="0" smtClean="0">
                <a:solidFill>
                  <a:prstClr val="white"/>
                </a:solidFill>
                <a:sym typeface="Wingdings"/>
              </a:rPr>
              <a:t>.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0" y="53340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sr-Cyrl-BA" dirty="0">
                <a:solidFill>
                  <a:prstClr val="white"/>
                </a:solidFill>
              </a:rPr>
              <a:t/>
            </a:r>
            <a:br>
              <a:rPr lang="sr-Cyrl-BA" dirty="0">
                <a:solidFill>
                  <a:prstClr val="white"/>
                </a:solidFill>
              </a:rPr>
            </a:br>
            <a:r>
              <a:rPr lang="sr-Cyrl-BA" i="1" dirty="0" smtClean="0">
                <a:solidFill>
                  <a:prstClr val="white"/>
                </a:solidFill>
                <a:sym typeface="Wingdings"/>
              </a:rPr>
              <a:t>.</a:t>
            </a:r>
            <a:r>
              <a:rPr lang="sr-Cyrl-BA" dirty="0">
                <a:solidFill>
                  <a:prstClr val="white"/>
                </a:solidFill>
              </a:rPr>
              <a:t/>
            </a:r>
            <a:br>
              <a:rPr lang="sr-Cyrl-BA" dirty="0">
                <a:solidFill>
                  <a:prstClr val="white"/>
                </a:solidFill>
              </a:rPr>
            </a:b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993" y="457200"/>
            <a:ext cx="3097213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37148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28800"/>
            <a:ext cx="4346575" cy="43656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953000" y="1828800"/>
            <a:ext cx="42672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Пише се </a:t>
            </a:r>
            <a:r>
              <a:rPr lang="ru-RU" b="1" u="sng" dirty="0"/>
              <a:t>одока.</a:t>
            </a:r>
          </a:p>
          <a:p>
            <a:endParaRPr lang="ru-RU" dirty="0"/>
          </a:p>
          <a:p>
            <a:r>
              <a:rPr lang="ru-RU" dirty="0"/>
              <a:t>Прилог </a:t>
            </a:r>
            <a:r>
              <a:rPr lang="ru-RU" dirty="0">
                <a:solidFill>
                  <a:srgbClr val="FF0000"/>
                </a:solidFill>
              </a:rPr>
              <a:t>одока</a:t>
            </a:r>
            <a:r>
              <a:rPr lang="ru-RU" dirty="0"/>
              <a:t> који значи не мjeрећи, отприлике, насумице, површно, пише се спојено: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-</a:t>
            </a:r>
            <a:r>
              <a:rPr lang="ru-RU" i="1" dirty="0" smtClean="0"/>
              <a:t>пошто </a:t>
            </a:r>
            <a:r>
              <a:rPr lang="ru-RU" i="1" dirty="0"/>
              <a:t>немамо вагу, све мjeримо </a:t>
            </a:r>
            <a:r>
              <a:rPr lang="ru-RU" i="1" dirty="0">
                <a:solidFill>
                  <a:srgbClr val="FF0000"/>
                </a:solidFill>
              </a:rPr>
              <a:t>одока</a:t>
            </a:r>
            <a:r>
              <a:rPr lang="ru-RU" i="1" dirty="0"/>
              <a:t>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r>
              <a:rPr lang="ru-RU" dirty="0"/>
              <a:t>Од овога треба разликовати везу приједлога </a:t>
            </a:r>
            <a:r>
              <a:rPr lang="ru-RU" dirty="0">
                <a:solidFill>
                  <a:srgbClr val="FF0000"/>
                </a:solidFill>
              </a:rPr>
              <a:t>од</a:t>
            </a:r>
            <a:r>
              <a:rPr lang="ru-RU" dirty="0"/>
              <a:t> и именице </a:t>
            </a:r>
            <a:r>
              <a:rPr lang="ru-RU" dirty="0">
                <a:solidFill>
                  <a:srgbClr val="FF0000"/>
                </a:solidFill>
              </a:rPr>
              <a:t>око</a:t>
            </a:r>
            <a:r>
              <a:rPr lang="ru-RU" dirty="0"/>
              <a:t> у генитиву једнине, ока</a:t>
            </a:r>
            <a:r>
              <a:rPr lang="ru-RU" dirty="0" smtClean="0"/>
              <a:t>:</a:t>
            </a:r>
            <a:br>
              <a:rPr lang="ru-RU" dirty="0" smtClean="0"/>
            </a:br>
            <a:r>
              <a:rPr lang="ru-RU" dirty="0" smtClean="0"/>
              <a:t>- </a:t>
            </a:r>
            <a:r>
              <a:rPr lang="ru-RU" i="1" dirty="0"/>
              <a:t>одмакни то од ока, повриједићеш се</a:t>
            </a:r>
            <a:endParaRPr lang="en-US" i="1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207" y="381000"/>
            <a:ext cx="345598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05400" y="5257800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 smtClean="0"/>
              <a:t/>
            </a:r>
            <a:br>
              <a:rPr lang="sr-Cyrl-BA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5652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959048"/>
            <a:ext cx="3886200" cy="44354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918230" y="2031901"/>
            <a:ext cx="316415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Пише се </a:t>
            </a:r>
            <a:r>
              <a:rPr lang="ru-RU" b="1" u="sng" dirty="0">
                <a:solidFill>
                  <a:srgbClr val="FF0000"/>
                </a:solidFill>
              </a:rPr>
              <a:t>и те како</a:t>
            </a:r>
            <a:r>
              <a:rPr lang="ru-RU" b="1" u="sng" dirty="0"/>
              <a:t>.</a:t>
            </a:r>
          </a:p>
          <a:p>
            <a:endParaRPr lang="ru-RU" dirty="0"/>
          </a:p>
          <a:p>
            <a:r>
              <a:rPr lang="ru-RU" dirty="0">
                <a:solidFill>
                  <a:srgbClr val="FF0000"/>
                </a:solidFill>
              </a:rPr>
              <a:t>И</a:t>
            </a:r>
            <a:r>
              <a:rPr lang="ru-RU" dirty="0"/>
              <a:t> </a:t>
            </a:r>
            <a:r>
              <a:rPr lang="ru-RU" dirty="0">
                <a:solidFill>
                  <a:srgbClr val="FFFF00"/>
                </a:solidFill>
              </a:rPr>
              <a:t>те</a:t>
            </a:r>
            <a:r>
              <a:rPr lang="ru-RU" dirty="0"/>
              <a:t> служе за истицање. Пишу се одвојено од замјенице у изразима: </a:t>
            </a:r>
            <a:r>
              <a:rPr lang="ru-RU" dirty="0">
                <a:solidFill>
                  <a:srgbClr val="FFFF00"/>
                </a:solidFill>
              </a:rPr>
              <a:t>и</a:t>
            </a:r>
            <a:r>
              <a:rPr lang="ru-RU" dirty="0"/>
              <a:t> </a:t>
            </a:r>
            <a:r>
              <a:rPr lang="ru-RU" dirty="0">
                <a:solidFill>
                  <a:srgbClr val="FF0000"/>
                </a:solidFill>
              </a:rPr>
              <a:t>те </a:t>
            </a:r>
            <a:r>
              <a:rPr lang="ru-RU" dirty="0"/>
              <a:t>какав, и те каква, и те какво, и те колики, и те колика, и те колико.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800600" y="4724399"/>
            <a:ext cx="4191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u="sng" dirty="0">
                <a:sym typeface="Wingdings"/>
              </a:rPr>
              <a:t></a:t>
            </a:r>
            <a:r>
              <a:rPr lang="ru-RU" i="1" u="sng" dirty="0"/>
              <a:t>И те како</a:t>
            </a:r>
            <a:r>
              <a:rPr lang="ru-RU" i="1" dirty="0"/>
              <a:t> је битно да завршиш факултет.</a:t>
            </a:r>
          </a:p>
          <a:p>
            <a:endParaRPr lang="ru-RU" i="1" dirty="0"/>
          </a:p>
          <a:p>
            <a:r>
              <a:rPr lang="ru-RU" i="1" u="sng" dirty="0">
                <a:sym typeface="Wingdings"/>
              </a:rPr>
              <a:t></a:t>
            </a:r>
            <a:r>
              <a:rPr lang="ru-RU" i="1" u="sng" dirty="0"/>
              <a:t>И те како</a:t>
            </a:r>
            <a:r>
              <a:rPr lang="ru-RU" i="1" dirty="0"/>
              <a:t> се види да су </a:t>
            </a:r>
            <a:r>
              <a:rPr lang="ru-RU" i="1" dirty="0" smtClean="0"/>
              <a:t>заљубљени</a:t>
            </a:r>
            <a:r>
              <a:rPr lang="en-US" i="1" dirty="0" smtClean="0"/>
              <a:t>.</a:t>
            </a:r>
            <a:endParaRPr lang="en-US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7584" y="459750"/>
            <a:ext cx="42243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7717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572" y="1600200"/>
            <a:ext cx="3968051" cy="3213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05000" y="648633"/>
            <a:ext cx="51262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Cyrl-BA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Писање ријечи са </a:t>
            </a:r>
            <a:r>
              <a:rPr lang="sr-Cyrl-BA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цртицом</a:t>
            </a:r>
            <a:endParaRPr lang="sr-Cyrl-BA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7628" y="1828800"/>
            <a:ext cx="4191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-Цртица се пише као спојни знак између другог дијела сложенице или изведенице и првог </a:t>
            </a:r>
            <a:r>
              <a:rPr lang="ru-RU" dirty="0" smtClean="0"/>
              <a:t>њеног </a:t>
            </a:r>
            <a:r>
              <a:rPr lang="ru-RU" dirty="0"/>
              <a:t>дијела израженог цифрама.</a:t>
            </a:r>
          </a:p>
        </p:txBody>
      </p:sp>
      <p:sp>
        <p:nvSpPr>
          <p:cNvPr id="4" name="Rectangle 3"/>
          <p:cNvSpPr/>
          <p:nvPr/>
        </p:nvSpPr>
        <p:spPr>
          <a:xfrm>
            <a:off x="4455572" y="4343400"/>
            <a:ext cx="3810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-Када се именичке и придјевске изведенице комбинују с бројевима да би се избјегле дуге ријечи, дио писан цифрама се с другим дијелом повезује цртицом.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13" y="3026701"/>
            <a:ext cx="3550429" cy="34968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291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676400"/>
            <a:ext cx="3925887" cy="28162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232255"/>
            <a:ext cx="3956050" cy="22193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14291" y="1692676"/>
            <a:ext cx="40386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</a:t>
            </a:r>
            <a:r>
              <a:rPr lang="sr-Cyrl-BA" dirty="0"/>
              <a:t>уто-пут, ауто пут или аутопут?</a:t>
            </a:r>
          </a:p>
          <a:p>
            <a:r>
              <a:rPr lang="sr-Cyrl-BA" dirty="0"/>
              <a:t>Пише се </a:t>
            </a:r>
            <a:r>
              <a:rPr lang="sr-Cyrl-BA" b="1" u="sng" dirty="0">
                <a:solidFill>
                  <a:srgbClr val="FF0000"/>
                </a:solidFill>
              </a:rPr>
              <a:t>ауто-пут.</a:t>
            </a:r>
          </a:p>
          <a:p>
            <a:endParaRPr lang="sr-Cyrl-BA" dirty="0"/>
          </a:p>
          <a:p>
            <a:r>
              <a:rPr lang="sr-Cyrl-BA" dirty="0"/>
              <a:t>-Префиксоид ауто кад значи аутомобил и аутомобилски пише се са цртицом: ауто-механичар, ауто-електричар, ауто-лакирер, ауто-лимар, ауто-стоперка, ауто-дијелови, ауто-лак, ауто-козметика, ауто-приколица, ауто-опрема, ауто-аларм, ауто-превозник, ауто-такси, ауто-школа, ауто-мото савез, </a:t>
            </a:r>
            <a:r>
              <a:rPr lang="sr-Cyrl-RS" dirty="0"/>
              <a:t>а</a:t>
            </a:r>
            <a:r>
              <a:rPr lang="sr-Cyrl-BA" dirty="0" smtClean="0"/>
              <a:t>уто-команда</a:t>
            </a:r>
            <a:r>
              <a:rPr lang="sr-Cyrl-BA" dirty="0"/>
              <a:t>.</a:t>
            </a:r>
            <a:br>
              <a:rPr lang="sr-Cyrl-BA" dirty="0"/>
            </a:br>
            <a:endParaRPr lang="sr-Cyrl-BA" dirty="0"/>
          </a:p>
          <a:p>
            <a:r>
              <a:rPr lang="sr-Cyrl-BA" u="sng" dirty="0">
                <a:sym typeface="Wingdings"/>
              </a:rPr>
              <a:t></a:t>
            </a:r>
            <a:r>
              <a:rPr lang="sr-Cyrl-BA" u="sng" dirty="0"/>
              <a:t>Спојено је само у ријечима аутодром и аутострада</a:t>
            </a:r>
            <a:endParaRPr lang="en-US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208" y="471841"/>
            <a:ext cx="4121150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04099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867" y="609600"/>
            <a:ext cx="34020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81200"/>
            <a:ext cx="3060700" cy="43164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955880" y="1905000"/>
            <a:ext cx="4572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Пише се </a:t>
            </a:r>
            <a:r>
              <a:rPr lang="ru-RU" b="1" u="sng" dirty="0"/>
              <a:t>читалац</a:t>
            </a:r>
            <a:r>
              <a:rPr lang="ru-RU" dirty="0"/>
              <a:t>.</a:t>
            </a:r>
            <a:br>
              <a:rPr lang="ru-RU" dirty="0"/>
            </a:br>
            <a:endParaRPr lang="ru-RU" dirty="0"/>
          </a:p>
          <a:p>
            <a:r>
              <a:rPr lang="ru-RU" dirty="0"/>
              <a:t>-Код именице читалац </a:t>
            </a:r>
            <a:r>
              <a:rPr lang="ru-RU" dirty="0">
                <a:solidFill>
                  <a:srgbClr val="FF0000"/>
                </a:solidFill>
              </a:rPr>
              <a:t>л</a:t>
            </a:r>
            <a:r>
              <a:rPr lang="ru-RU" dirty="0"/>
              <a:t> не прелази у </a:t>
            </a:r>
            <a:r>
              <a:rPr lang="ru-RU" dirty="0">
                <a:solidFill>
                  <a:srgbClr val="FF0000"/>
                </a:solidFill>
              </a:rPr>
              <a:t>о</a:t>
            </a:r>
            <a:r>
              <a:rPr lang="ru-RU" dirty="0"/>
              <a:t> у номинативу једнине и генитиву множине. У свим осталим падежима л на крају основе прелази у о: читалац-читаоца-читаоцу-читаоца-читаоче-читаоцем-читаоцу у једнини и читаоци-читалаца-читаоцима-читаоце-читаоци-читаоцима-читаоцима у множини.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r>
              <a:rPr lang="ru-RU" dirty="0"/>
              <a:t>„Видим једног читаоца како се стидљиво издваја из групе </a:t>
            </a:r>
            <a:r>
              <a:rPr lang="ru-RU" dirty="0" smtClean="0"/>
              <a:t>читалаца “.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005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86200"/>
            <a:ext cx="3657600" cy="26789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45991"/>
            <a:ext cx="3124200" cy="331160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4799" y="304800"/>
            <a:ext cx="4865703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Од како, одкако или откако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?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Пише </a:t>
            </a:r>
            <a:r>
              <a:rPr lang="ru-RU" dirty="0"/>
              <a:t>се </a:t>
            </a:r>
            <a:r>
              <a:rPr lang="ru-RU" u="sng" dirty="0"/>
              <a:t>откако</a:t>
            </a:r>
            <a:r>
              <a:rPr lang="ru-RU" u="sng" dirty="0" smtClean="0"/>
              <a:t>.</a:t>
            </a:r>
            <a:endParaRPr lang="ru-RU" u="sng" dirty="0"/>
          </a:p>
          <a:p>
            <a:r>
              <a:rPr lang="ru-RU" dirty="0" smtClean="0"/>
              <a:t>Ова ријеч </a:t>
            </a:r>
            <a:r>
              <a:rPr lang="ru-RU" dirty="0"/>
              <a:t>се састоји од </a:t>
            </a:r>
            <a:r>
              <a:rPr lang="ru-RU" dirty="0" smtClean="0"/>
              <a:t>двије ријечи </a:t>
            </a:r>
            <a:r>
              <a:rPr lang="ru-RU" dirty="0"/>
              <a:t>– </a:t>
            </a:r>
            <a:r>
              <a:rPr lang="ru-RU" dirty="0">
                <a:solidFill>
                  <a:srgbClr val="FF0000"/>
                </a:solidFill>
              </a:rPr>
              <a:t>од</a:t>
            </a:r>
            <a:r>
              <a:rPr lang="ru-RU" dirty="0"/>
              <a:t> и </a:t>
            </a:r>
            <a:r>
              <a:rPr lang="ru-RU" dirty="0">
                <a:solidFill>
                  <a:srgbClr val="FF0000"/>
                </a:solidFill>
              </a:rPr>
              <a:t>како</a:t>
            </a:r>
            <a:r>
              <a:rPr lang="ru-RU" dirty="0"/>
              <a:t>, чијим је спајањем дошло до једначења сугласника по звучности, па је звучно </a:t>
            </a:r>
            <a:r>
              <a:rPr lang="ru-RU" dirty="0">
                <a:solidFill>
                  <a:srgbClr val="FF0000"/>
                </a:solidFill>
              </a:rPr>
              <a:t>Д</a:t>
            </a:r>
            <a:r>
              <a:rPr lang="ru-RU" dirty="0"/>
              <a:t> испред безвучног </a:t>
            </a:r>
            <a:r>
              <a:rPr lang="ru-RU" dirty="0">
                <a:solidFill>
                  <a:srgbClr val="FF0000"/>
                </a:solidFill>
              </a:rPr>
              <a:t>К</a:t>
            </a:r>
            <a:r>
              <a:rPr lang="ru-RU" dirty="0"/>
              <a:t> прешло у свој безвучни пар, глас </a:t>
            </a:r>
            <a:r>
              <a:rPr lang="ru-RU" dirty="0">
                <a:solidFill>
                  <a:srgbClr val="FF0000"/>
                </a:solidFill>
              </a:rPr>
              <a:t>Т</a:t>
            </a:r>
            <a:r>
              <a:rPr lang="ru-RU" dirty="0" smtClean="0">
                <a:solidFill>
                  <a:srgbClr val="FF0000"/>
                </a:solidFill>
              </a:rPr>
              <a:t>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i="1" dirty="0" smtClean="0">
                <a:sym typeface="Wingdings"/>
              </a:rPr>
              <a:t></a:t>
            </a:r>
            <a:r>
              <a:rPr lang="ru-RU" i="1" u="sng" dirty="0" smtClean="0"/>
              <a:t>Откако</a:t>
            </a:r>
            <a:r>
              <a:rPr lang="ru-RU" i="1" dirty="0" smtClean="0"/>
              <a:t> </a:t>
            </a:r>
            <a:r>
              <a:rPr lang="ru-RU" i="1" dirty="0"/>
              <a:t>сам тебе </a:t>
            </a:r>
            <a:r>
              <a:rPr lang="ru-RU" i="1" dirty="0" smtClean="0"/>
              <a:t>упознао, </a:t>
            </a:r>
            <a:r>
              <a:rPr lang="ru-RU" i="1" dirty="0"/>
              <a:t>све ми је кренуло набоље.</a:t>
            </a:r>
            <a:endParaRPr lang="en-US" i="1" dirty="0"/>
          </a:p>
        </p:txBody>
      </p:sp>
      <p:sp>
        <p:nvSpPr>
          <p:cNvPr id="3" name="Rectangle 2"/>
          <p:cNvSpPr/>
          <p:nvPr/>
        </p:nvSpPr>
        <p:spPr>
          <a:xfrm>
            <a:off x="4151050" y="3875008"/>
            <a:ext cx="4764350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Cyrl-BA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Тачки или тачци?</a:t>
            </a:r>
          </a:p>
          <a:p>
            <a:r>
              <a:rPr lang="sr-Cyrl-BA" dirty="0" smtClean="0"/>
              <a:t/>
            </a:r>
            <a:br>
              <a:rPr lang="sr-Cyrl-BA" dirty="0" smtClean="0"/>
            </a:br>
            <a:r>
              <a:rPr lang="sr-Cyrl-BA" dirty="0" smtClean="0"/>
              <a:t>Пише се </a:t>
            </a:r>
            <a:r>
              <a:rPr lang="sr-Cyrl-BA" b="1" u="sng" dirty="0" smtClean="0">
                <a:solidFill>
                  <a:srgbClr val="FF0000"/>
                </a:solidFill>
              </a:rPr>
              <a:t>тачки</a:t>
            </a:r>
            <a:r>
              <a:rPr lang="sr-Cyrl-BA" dirty="0" smtClean="0"/>
              <a:t>.</a:t>
            </a:r>
            <a:r>
              <a:rPr lang="sr-Cyrl-BA" dirty="0"/>
              <a:t/>
            </a:r>
            <a:br>
              <a:rPr lang="sr-Cyrl-BA" dirty="0"/>
            </a:br>
            <a:r>
              <a:rPr lang="sr-Cyrl-BA" dirty="0" smtClean="0"/>
              <a:t>У дативу и локативу једнине именице тачка не врши се сибиларизација, јер се к налази у сугласничкој групи чк.</a:t>
            </a:r>
            <a:br>
              <a:rPr lang="sr-Cyrl-BA" dirty="0" smtClean="0"/>
            </a:br>
            <a:r>
              <a:rPr lang="sr-Cyrl-BA" dirty="0" smtClean="0"/>
              <a:t/>
            </a:r>
            <a:br>
              <a:rPr lang="sr-Cyrl-BA" dirty="0" smtClean="0"/>
            </a:br>
            <a:r>
              <a:rPr lang="sr-Cyrl-BA" dirty="0" smtClean="0">
                <a:sym typeface="Wingdings"/>
              </a:rPr>
              <a:t></a:t>
            </a:r>
            <a:r>
              <a:rPr lang="sr-Cyrl-BA" i="1" dirty="0" smtClean="0">
                <a:sym typeface="Wingdings"/>
              </a:rPr>
              <a:t>Симетрале страница троугла сијеку се у једној </a:t>
            </a:r>
            <a:r>
              <a:rPr lang="sr-Cyrl-BA" i="1" u="sng" dirty="0" smtClean="0">
                <a:sym typeface="Wingdings"/>
              </a:rPr>
              <a:t>тачки.</a:t>
            </a:r>
            <a:endParaRPr lang="en-US" i="1" u="sng" dirty="0"/>
          </a:p>
        </p:txBody>
      </p:sp>
    </p:spTree>
    <p:extLst>
      <p:ext uri="{BB962C8B-B14F-4D97-AF65-F5344CB8AC3E}">
        <p14:creationId xmlns:p14="http://schemas.microsoft.com/office/powerpoint/2010/main" val="286488824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411</TotalTime>
  <Words>777</Words>
  <Application>Microsoft Office PowerPoint</Application>
  <PresentationFormat>On-screen Show (4:3)</PresentationFormat>
  <Paragraphs>103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Calibri</vt:lpstr>
      <vt:lpstr>Constantia</vt:lpstr>
      <vt:lpstr>Wingdings</vt:lpstr>
      <vt:lpstr>Wingdings 2</vt:lpstr>
      <vt:lpstr>Paper</vt:lpstr>
      <vt:lpstr>Језичке недоумице у српском језику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EC</dc:creator>
  <cp:lastModifiedBy>Dragan</cp:lastModifiedBy>
  <cp:revision>28</cp:revision>
  <dcterms:created xsi:type="dcterms:W3CDTF">2020-06-01T11:34:24Z</dcterms:created>
  <dcterms:modified xsi:type="dcterms:W3CDTF">2020-06-09T10:49:03Z</dcterms:modified>
</cp:coreProperties>
</file>