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80" r:id="rId8"/>
    <p:sldMasterId id="2147483792" r:id="rId9"/>
    <p:sldMasterId id="2147483804" r:id="rId10"/>
    <p:sldMasterId id="2147483828" r:id="rId11"/>
    <p:sldMasterId id="2147483840" r:id="rId12"/>
    <p:sldMasterId id="2147483852" r:id="rId13"/>
    <p:sldMasterId id="2147483888" r:id="rId14"/>
  </p:sldMasterIdLst>
  <p:sldIdLst>
    <p:sldId id="282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4" r:id="rId32"/>
    <p:sldId id="273" r:id="rId33"/>
    <p:sldId id="275" r:id="rId34"/>
    <p:sldId id="276" r:id="rId35"/>
    <p:sldId id="277" r:id="rId36"/>
    <p:sldId id="279" r:id="rId37"/>
    <p:sldId id="278" r:id="rId38"/>
    <p:sldId id="280" r:id="rId39"/>
    <p:sldId id="28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4/24/2020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4/24/2020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4/24/2020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4/24/2020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4/24/2020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4/24/2020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4/24/2020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4/24/2020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4/24/2020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4/24/2020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4/24/2020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4/24/2020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4/24/2020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4/24/2020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pPr algn="l"/>
            <a:r>
              <a:rPr lang="sr-Cyrl-BA" sz="2700" dirty="0" smtClean="0">
                <a:solidFill>
                  <a:schemeClr val="bg1"/>
                </a:solidFill>
              </a:rPr>
              <a:t>ЈУ</a:t>
            </a:r>
            <a:r>
              <a:rPr lang="en-US" sz="2700" dirty="0" smtClean="0">
                <a:solidFill>
                  <a:schemeClr val="bg1"/>
                </a:solidFill>
              </a:rPr>
              <a:t>”</a:t>
            </a:r>
            <a:r>
              <a:rPr lang="sr-Cyrl-BA" sz="2700" dirty="0" smtClean="0">
                <a:solidFill>
                  <a:schemeClr val="bg1"/>
                </a:solidFill>
              </a:rPr>
              <a:t>Медицинска школа</a:t>
            </a:r>
            <a:r>
              <a:rPr lang="en-US" sz="2700" dirty="0" smtClean="0">
                <a:solidFill>
                  <a:schemeClr val="bg1"/>
                </a:solidFill>
              </a:rPr>
              <a:t>”</a:t>
            </a:r>
            <a:r>
              <a:rPr lang="sr-Cyrl-BA" sz="2700" dirty="0" smtClean="0">
                <a:solidFill>
                  <a:schemeClr val="bg1"/>
                </a:solidFill>
              </a:rPr>
              <a:t>Бања </a:t>
            </a:r>
            <a:r>
              <a:rPr lang="sr-Cyrl-BA" sz="2700" smtClean="0">
                <a:solidFill>
                  <a:schemeClr val="bg1"/>
                </a:solidFill>
              </a:rPr>
              <a:t>Лука                    </a:t>
            </a:r>
            <a:r>
              <a:rPr lang="sr-Cyrl-BA" sz="20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r-Cyrl-BA" sz="2000" smtClean="0">
                <a:solidFill>
                  <a:schemeClr val="accent5">
                    <a:lumMod val="75000"/>
                  </a:schemeClr>
                </a:solidFill>
              </a:rPr>
              <a:t>           6.6.2014</a:t>
            </a:r>
            <a:r>
              <a:rPr lang="sr-Cyrl-BA" sz="20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r-Cyrl-BA" sz="2000" dirty="0" smtClean="0">
                <a:solidFill>
                  <a:schemeClr val="accent5">
                    <a:lumMod val="75000"/>
                  </a:schemeClr>
                </a:solidFill>
              </a:rPr>
              <a:t>год</a:t>
            </a:r>
            <a:r>
              <a:rPr lang="sr-Cyrl-BA" sz="31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382000" cy="6172200"/>
          </a:xfrm>
        </p:spPr>
        <p:txBody>
          <a:bodyPr/>
          <a:lstStyle/>
          <a:p>
            <a:endParaRPr lang="sr-Cyrl-BA" dirty="0" smtClean="0"/>
          </a:p>
          <a:p>
            <a:pPr algn="ctr">
              <a:buNone/>
            </a:pPr>
            <a:r>
              <a:rPr lang="sr-Cyrl-BA" sz="7200" b="1" dirty="0" smtClean="0">
                <a:solidFill>
                  <a:schemeClr val="bg1"/>
                </a:solidFill>
              </a:rPr>
              <a:t>ГРЧКА ФИЛОСОФИЈА И КЊИЖЕВНОСТ</a:t>
            </a:r>
            <a:endParaRPr lang="sr-Cyrl-BA" sz="72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sr-Cyrl-BA" sz="1800" u="sng" dirty="0" smtClean="0">
                <a:solidFill>
                  <a:schemeClr val="bg1"/>
                </a:solidFill>
              </a:rPr>
              <a:t>УЧЕНИЦЕ</a:t>
            </a:r>
            <a:r>
              <a:rPr lang="en-US" sz="1800" u="sng" dirty="0" smtClean="0">
                <a:solidFill>
                  <a:schemeClr val="bg1"/>
                </a:solidFill>
              </a:rPr>
              <a:t>:</a:t>
            </a:r>
            <a:endParaRPr lang="sr-Cyrl-BA" sz="1800" u="sng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r-Cyrl-BA" sz="1800" dirty="0" smtClean="0">
                <a:solidFill>
                  <a:schemeClr val="bg1"/>
                </a:solidFill>
              </a:rPr>
              <a:t>НАСТАСИЈА КОЗОМАРА</a:t>
            </a:r>
            <a:r>
              <a:rPr lang="en-US" sz="1800" dirty="0" smtClean="0">
                <a:solidFill>
                  <a:schemeClr val="bg1"/>
                </a:solidFill>
              </a:rPr>
              <a:t> I</a:t>
            </a:r>
            <a:r>
              <a:rPr lang="en-US" sz="1400" dirty="0" smtClean="0">
                <a:solidFill>
                  <a:schemeClr val="bg1"/>
                </a:solidFill>
              </a:rPr>
              <a:t>4</a:t>
            </a:r>
            <a:endParaRPr lang="sr-Cyrl-BA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r-Cyrl-BA" sz="1800" dirty="0" smtClean="0">
                <a:solidFill>
                  <a:schemeClr val="bg1"/>
                </a:solidFill>
              </a:rPr>
              <a:t>КРИСТИНА ПАВИЧИЋ</a:t>
            </a:r>
            <a:r>
              <a:rPr lang="en-US" sz="1800" dirty="0" smtClean="0">
                <a:solidFill>
                  <a:schemeClr val="bg1"/>
                </a:solidFill>
              </a:rPr>
              <a:t> I</a:t>
            </a:r>
            <a:r>
              <a:rPr lang="en-US" sz="1400" dirty="0" smtClean="0">
                <a:solidFill>
                  <a:schemeClr val="bg1"/>
                </a:solidFill>
              </a:rPr>
              <a:t>4</a:t>
            </a:r>
            <a:endParaRPr lang="sr-Cyrl-BA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r-Cyrl-BA" sz="1800" dirty="0" smtClean="0">
                <a:solidFill>
                  <a:schemeClr val="bg1"/>
                </a:solidFill>
              </a:rPr>
              <a:t>ЗОРАНА ЛОЈИЋ</a:t>
            </a:r>
            <a:r>
              <a:rPr lang="en-US" sz="1800" dirty="0" smtClean="0">
                <a:solidFill>
                  <a:schemeClr val="bg1"/>
                </a:solidFill>
              </a:rPr>
              <a:t> I</a:t>
            </a:r>
            <a:r>
              <a:rPr lang="en-US" sz="1400" dirty="0" smtClean="0">
                <a:solidFill>
                  <a:schemeClr val="bg1"/>
                </a:solidFill>
              </a:rPr>
              <a:t>4</a:t>
            </a:r>
            <a:endParaRPr lang="sr-Cyrl-BA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r-Cyrl-BA" sz="1800" dirty="0" smtClean="0">
                <a:solidFill>
                  <a:schemeClr val="bg1"/>
                </a:solidFill>
              </a:rPr>
              <a:t>ДАЈАНА САРИЋ</a:t>
            </a:r>
            <a:r>
              <a:rPr lang="en-US" sz="1800" dirty="0" smtClean="0">
                <a:solidFill>
                  <a:schemeClr val="bg1"/>
                </a:solidFill>
              </a:rPr>
              <a:t> I</a:t>
            </a:r>
            <a:r>
              <a:rPr lang="en-US" sz="1400" dirty="0" smtClean="0">
                <a:solidFill>
                  <a:schemeClr val="bg1"/>
                </a:solidFill>
              </a:rPr>
              <a:t>4</a:t>
            </a:r>
            <a:r>
              <a:rPr lang="sr-Cyrl-RS" sz="1400" dirty="0" smtClean="0">
                <a:solidFill>
                  <a:schemeClr val="bg1"/>
                </a:solidFill>
              </a:rPr>
              <a:t>                                                                           </a:t>
            </a:r>
            <a:r>
              <a:rPr lang="sr-Cyrl-RS" sz="1800" dirty="0" smtClean="0">
                <a:solidFill>
                  <a:schemeClr val="bg1"/>
                </a:solidFill>
              </a:rPr>
              <a:t>МЕНТОР: мр Сања Ђурић, проф.</a:t>
            </a:r>
            <a:endParaRPr lang="sr-Cyrl-BA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r-Cyrl-BA" sz="1800" dirty="0" smtClean="0">
                <a:solidFill>
                  <a:schemeClr val="bg1"/>
                </a:solidFill>
              </a:rPr>
              <a:t>ГОРИЦА ГВЕРО</a:t>
            </a:r>
            <a:r>
              <a:rPr lang="en-US" sz="1800" dirty="0" smtClean="0">
                <a:solidFill>
                  <a:schemeClr val="bg1"/>
                </a:solidFill>
              </a:rPr>
              <a:t> I</a:t>
            </a:r>
            <a:r>
              <a:rPr lang="en-US" sz="1400" dirty="0" smtClean="0">
                <a:solidFill>
                  <a:schemeClr val="bg1"/>
                </a:solidFill>
              </a:rPr>
              <a:t>4</a:t>
            </a:r>
            <a:endParaRPr lang="sr-Cyrl-BA" sz="1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sr-Cyrl-BA" sz="18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sr-Cyrl-BA" sz="60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sr-Cyrl-BA" sz="60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772400" cy="554736"/>
          </a:xfrm>
        </p:spPr>
        <p:txBody>
          <a:bodyPr/>
          <a:lstStyle/>
          <a:p>
            <a:r>
              <a:rPr lang="sr-Cyrl-BA" sz="3200" b="1" i="1" u="sng" dirty="0" smtClean="0"/>
              <a:t>КОМЕДИЈА</a:t>
            </a:r>
            <a:endParaRPr lang="en-US" sz="32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45840"/>
          </a:xfrm>
        </p:spPr>
        <p:txBody>
          <a:bodyPr>
            <a:normAutofit/>
          </a:bodyPr>
          <a:lstStyle/>
          <a:p>
            <a:pPr marL="582930" indent="-514350">
              <a:buNone/>
            </a:pPr>
            <a:r>
              <a:rPr lang="en-US" sz="2800" dirty="0" smtClean="0"/>
              <a:t>У </a:t>
            </a:r>
            <a:r>
              <a:rPr lang="en-US" sz="2800" dirty="0" err="1" smtClean="0"/>
              <a:t>развоју</a:t>
            </a:r>
            <a:r>
              <a:rPr lang="en-US" sz="2800" dirty="0" smtClean="0"/>
              <a:t> </a:t>
            </a:r>
            <a:r>
              <a:rPr lang="en-US" sz="2800" dirty="0" err="1" smtClean="0"/>
              <a:t>атичке</a:t>
            </a:r>
            <a:r>
              <a:rPr lang="en-US" sz="2800" dirty="0" smtClean="0"/>
              <a:t> </a:t>
            </a:r>
            <a:r>
              <a:rPr lang="en-US" sz="2800" dirty="0" err="1" smtClean="0"/>
              <a:t>комедије</a:t>
            </a:r>
            <a:r>
              <a:rPr lang="en-US" sz="2800" dirty="0" smtClean="0"/>
              <a:t> </a:t>
            </a:r>
            <a:r>
              <a:rPr lang="en-US" sz="2800" dirty="0" err="1" smtClean="0"/>
              <a:t>разликују</a:t>
            </a:r>
            <a:r>
              <a:rPr lang="en-US" sz="2800" dirty="0" smtClean="0"/>
              <a:t> </a:t>
            </a:r>
            <a:r>
              <a:rPr lang="en-US" sz="2800" dirty="0" err="1" smtClean="0"/>
              <a:t>се</a:t>
            </a:r>
            <a:r>
              <a:rPr lang="en-US" sz="2800" dirty="0" smtClean="0"/>
              <a:t> </a:t>
            </a:r>
            <a:r>
              <a:rPr lang="en-US" sz="2800" dirty="0" err="1" smtClean="0"/>
              <a:t>три</a:t>
            </a:r>
            <a:r>
              <a:rPr lang="en-US" sz="2800" dirty="0" smtClean="0"/>
              <a:t> </a:t>
            </a:r>
            <a:r>
              <a:rPr lang="en-US" sz="2800" dirty="0" err="1" smtClean="0"/>
              <a:t>периода</a:t>
            </a:r>
            <a:r>
              <a:rPr lang="en-US" sz="2800" dirty="0" smtClean="0"/>
              <a:t>:</a:t>
            </a:r>
            <a:endParaRPr lang="sr-Cyrl-BA" sz="2800" dirty="0" smtClean="0"/>
          </a:p>
          <a:p>
            <a:pPr marL="582930" indent="-514350">
              <a:buFont typeface="+mj-lt"/>
              <a:buAutoNum type="arabicPeriod"/>
            </a:pPr>
            <a:r>
              <a:rPr lang="sr-Cyrl-BA" sz="2800" dirty="0" smtClean="0">
                <a:solidFill>
                  <a:schemeClr val="accent1">
                    <a:lumMod val="50000"/>
                  </a:schemeClr>
                </a:solidFill>
              </a:rPr>
              <a:t>СТАРА КОМЕДИЈА </a:t>
            </a:r>
            <a:r>
              <a:rPr lang="sr-Cyrl-BA" sz="2800" dirty="0" smtClean="0"/>
              <a:t>(Аристофан)</a:t>
            </a:r>
          </a:p>
          <a:p>
            <a:pPr marL="582930" indent="-514350" algn="r">
              <a:buFont typeface="+mj-lt"/>
              <a:buAutoNum type="arabicPeriod"/>
            </a:pPr>
            <a:r>
              <a:rPr lang="sr-Cyrl-BA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СРЕДЊА КОМЕДИЈА </a:t>
            </a:r>
            <a:r>
              <a:rPr lang="sr-Cyrl-BA" sz="2800" dirty="0" smtClean="0"/>
              <a:t>(</a:t>
            </a:r>
            <a:r>
              <a:rPr lang="en-US" sz="2800" dirty="0" err="1" smtClean="0"/>
              <a:t>Антифан</a:t>
            </a:r>
            <a:r>
              <a:rPr lang="en-US" sz="2800" dirty="0" smtClean="0"/>
              <a:t> , </a:t>
            </a:r>
            <a:r>
              <a:rPr lang="en-US" sz="2800" dirty="0" err="1" smtClean="0"/>
              <a:t>Анаксандрид</a:t>
            </a:r>
            <a:r>
              <a:rPr lang="en-US" sz="2800" dirty="0" smtClean="0"/>
              <a:t> и </a:t>
            </a:r>
            <a:r>
              <a:rPr lang="en-US" sz="2800" dirty="0" err="1" smtClean="0"/>
              <a:t>Алексид</a:t>
            </a:r>
            <a:r>
              <a:rPr lang="sr-Cyrl-BA" sz="2800" dirty="0" smtClean="0"/>
              <a:t>)</a:t>
            </a:r>
          </a:p>
          <a:p>
            <a:pPr marL="582930" indent="-514350">
              <a:buFont typeface="+mj-lt"/>
              <a:buAutoNum type="arabicPeriod"/>
            </a:pPr>
            <a:r>
              <a:rPr lang="sr-Cyrl-BA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НОВА КОМЕДИЈА </a:t>
            </a:r>
            <a:r>
              <a:rPr lang="sr-Cyrl-BA" sz="2800" dirty="0" smtClean="0"/>
              <a:t> (</a:t>
            </a:r>
            <a:r>
              <a:rPr lang="en-US" sz="2800" dirty="0" err="1" smtClean="0"/>
              <a:t>Менандар</a:t>
            </a:r>
            <a:r>
              <a:rPr lang="en-US" sz="2800" dirty="0" smtClean="0"/>
              <a:t> </a:t>
            </a:r>
            <a:r>
              <a:rPr lang="sr-Cyrl-BA" sz="2800" dirty="0" smtClean="0"/>
              <a:t>)</a:t>
            </a:r>
            <a:endParaRPr lang="en-US" sz="2800" dirty="0"/>
          </a:p>
        </p:txBody>
      </p:sp>
      <p:pic>
        <p:nvPicPr>
          <p:cNvPr id="10242" name="Picture 2" descr="C:\Documents and Settings\Dragan.DRAGAN-D6449DCE\Desktop\materijal za prezentaciju iz srpskog\_sp-epidaurus-pozoriste-epidaur-grc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648200"/>
            <a:ext cx="5943600" cy="220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6334780"/>
            <a:ext cx="4447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i="1" u="sng" dirty="0" smtClean="0">
                <a:solidFill>
                  <a:srgbClr val="FF0000"/>
                </a:solidFill>
              </a:rPr>
              <a:t>ЕПИДАУРУС-ПОЗОРИШТЕ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Documents and Settings\Dragan.DRAGAN-D6449DCE\Desktop\materijal za prezentaciju iz srpskog\220px-Aristophanes_-_Project_Gutenberg_eText_1278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</p:spPr>
      </p:pic>
      <p:pic>
        <p:nvPicPr>
          <p:cNvPr id="11267" name="Picture 3" descr="C:\Documents and Settings\Dragan.DRAGAN-D6449DCE\Desktop\materijal za prezentaciju iz srpskog\200px-Aristofa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"/>
            <a:ext cx="47244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574852" y="0"/>
            <a:ext cx="1569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b="1" i="1" u="sng" dirty="0" smtClean="0"/>
              <a:t>АРИСТОФАН</a:t>
            </a:r>
            <a:endParaRPr lang="en-US" b="1" i="1" u="sng" dirty="0"/>
          </a:p>
        </p:txBody>
      </p:sp>
      <p:sp>
        <p:nvSpPr>
          <p:cNvPr id="8" name="Rectangle 7"/>
          <p:cNvSpPr/>
          <p:nvPr/>
        </p:nvSpPr>
        <p:spPr>
          <a:xfrm>
            <a:off x="2971800" y="0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b="1" i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АНТИФАН</a:t>
            </a:r>
            <a:endParaRPr lang="en-US" b="1" i="1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6400800"/>
          </a:xfrm>
        </p:spPr>
        <p:txBody>
          <a:bodyPr/>
          <a:lstStyle/>
          <a:p>
            <a:r>
              <a:rPr lang="en-US" sz="3600" b="1" i="1" u="sng" dirty="0" err="1" smtClean="0">
                <a:solidFill>
                  <a:schemeClr val="bg1"/>
                </a:solidFill>
              </a:rPr>
              <a:t>Менандар</a:t>
            </a:r>
            <a:r>
              <a:rPr lang="en-US" dirty="0" smtClean="0"/>
              <a:t> </a:t>
            </a:r>
            <a:r>
              <a:rPr lang="en-US" i="1" dirty="0" smtClean="0"/>
              <a:t>(343–291. п</a:t>
            </a:r>
            <a:r>
              <a:rPr lang="sr-Cyrl-RS" i="1" dirty="0" smtClean="0"/>
              <a:t>.</a:t>
            </a:r>
            <a:r>
              <a:rPr lang="en-US" i="1" dirty="0" smtClean="0"/>
              <a:t>н</a:t>
            </a:r>
            <a:r>
              <a:rPr lang="sr-Cyrl-RS" i="1" dirty="0" smtClean="0"/>
              <a:t>.</a:t>
            </a:r>
            <a:r>
              <a:rPr lang="en-US" i="1" dirty="0" smtClean="0"/>
              <a:t>е.)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i="1" dirty="0" err="1" smtClean="0"/>
              <a:t>био</a:t>
            </a:r>
            <a:r>
              <a:rPr lang="en-US" i="1" dirty="0" smtClean="0"/>
              <a:t> </a:t>
            </a:r>
            <a:r>
              <a:rPr lang="en-US" i="1" dirty="0" err="1" smtClean="0"/>
              <a:t>је</a:t>
            </a:r>
            <a:r>
              <a:rPr lang="en-US" i="1" dirty="0" smtClean="0"/>
              <a:t> </a:t>
            </a:r>
            <a:r>
              <a:rPr lang="en-US" i="1" dirty="0" err="1" smtClean="0"/>
              <a:t>највећи</a:t>
            </a:r>
            <a:r>
              <a:rPr lang="en-US" i="1" dirty="0" smtClean="0"/>
              <a:t> </a:t>
            </a:r>
            <a:r>
              <a:rPr lang="en-US" i="1" dirty="0" err="1" smtClean="0"/>
              <a:t>писац</a:t>
            </a:r>
            <a:r>
              <a:rPr lang="en-US" i="1" dirty="0" smtClean="0"/>
              <a:t> </a:t>
            </a:r>
            <a:r>
              <a:rPr lang="en-US" i="1" dirty="0" err="1" smtClean="0"/>
              <a:t>нове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 а</a:t>
            </a:r>
            <a:r>
              <a:rPr lang="sr-Cyrl-RS" i="1" dirty="0" smtClean="0"/>
              <a:t>н</a:t>
            </a:r>
            <a:r>
              <a:rPr lang="en-US" i="1" dirty="0" err="1" smtClean="0"/>
              <a:t>тичке</a:t>
            </a:r>
            <a:r>
              <a:rPr lang="en-US" i="1" dirty="0" smtClean="0"/>
              <a:t> </a:t>
            </a:r>
            <a:r>
              <a:rPr lang="en-US" i="1" dirty="0" err="1" smtClean="0"/>
              <a:t>комедије</a:t>
            </a:r>
            <a:r>
              <a:rPr lang="en-US" i="1" dirty="0" smtClean="0"/>
              <a:t>,  </a:t>
            </a:r>
            <a:r>
              <a:rPr lang="en-US" i="1" dirty="0" err="1" smtClean="0"/>
              <a:t>био</a:t>
            </a:r>
            <a:r>
              <a:rPr lang="en-US" i="1" dirty="0" smtClean="0"/>
              <a:t> </a:t>
            </a:r>
            <a:r>
              <a:rPr lang="sr-Cyrl-BA" i="1" dirty="0" smtClean="0"/>
              <a:t>је </a:t>
            </a:r>
            <a:r>
              <a:rPr lang="en-US" i="1" dirty="0" err="1" smtClean="0"/>
              <a:t>мање</a:t>
            </a:r>
            <a:endParaRPr lang="en-US" i="1" dirty="0" smtClean="0"/>
          </a:p>
          <a:p>
            <a:pPr>
              <a:buNone/>
            </a:pPr>
            <a:r>
              <a:rPr lang="sr-Cyrl-BA" i="1" dirty="0" smtClean="0"/>
              <a:t>ус</a:t>
            </a:r>
            <a:r>
              <a:rPr lang="sr-Cyrl-BA" i="1" dirty="0" smtClean="0"/>
              <a:t>пјешан, </a:t>
            </a:r>
            <a:r>
              <a:rPr lang="en-US" i="1" dirty="0" err="1" smtClean="0"/>
              <a:t>јер</a:t>
            </a:r>
            <a:r>
              <a:rPr lang="en-US" i="1" dirty="0" smtClean="0"/>
              <a:t> </a:t>
            </a:r>
            <a:r>
              <a:rPr lang="en-US" i="1" dirty="0" err="1" smtClean="0"/>
              <a:t>је</a:t>
            </a:r>
            <a:r>
              <a:rPr lang="en-US" i="1" dirty="0" smtClean="0"/>
              <a:t> </a:t>
            </a:r>
            <a:r>
              <a:rPr lang="en-US" i="1" dirty="0" err="1" smtClean="0"/>
              <a:t>само</a:t>
            </a:r>
            <a:r>
              <a:rPr lang="en-US" i="1" dirty="0" smtClean="0"/>
              <a:t> </a:t>
            </a:r>
            <a:r>
              <a:rPr lang="en-US" i="1" dirty="0" err="1" smtClean="0"/>
              <a:t>осам</a:t>
            </a:r>
            <a:endParaRPr lang="en-US" i="1" dirty="0" smtClean="0"/>
          </a:p>
          <a:p>
            <a:pPr>
              <a:buNone/>
            </a:pPr>
            <a:r>
              <a:rPr lang="en-US" i="1" dirty="0" err="1" smtClean="0"/>
              <a:t>пута</a:t>
            </a:r>
            <a:r>
              <a:rPr lang="en-US" i="1" dirty="0" smtClean="0"/>
              <a:t> </a:t>
            </a:r>
            <a:r>
              <a:rPr lang="sr-Cyrl-BA" i="1" dirty="0" smtClean="0"/>
              <a:t>добио </a:t>
            </a:r>
            <a:r>
              <a:rPr lang="en-US" i="1" dirty="0" err="1" smtClean="0"/>
              <a:t>прво</a:t>
            </a:r>
            <a:r>
              <a:rPr lang="en-US" i="1" dirty="0" smtClean="0"/>
              <a:t> м</a:t>
            </a:r>
            <a:r>
              <a:rPr lang="sr-Cyrl-RS" i="1" dirty="0" smtClean="0"/>
              <a:t>ј</a:t>
            </a:r>
            <a:r>
              <a:rPr lang="en-US" i="1" dirty="0" err="1" smtClean="0"/>
              <a:t>есто</a:t>
            </a:r>
            <a:r>
              <a:rPr lang="en-US" i="1" dirty="0" smtClean="0"/>
              <a:t> </a:t>
            </a:r>
            <a:endParaRPr lang="sr-Cyrl-BA" i="1" dirty="0" smtClean="0"/>
          </a:p>
          <a:p>
            <a:pPr>
              <a:buNone/>
            </a:pPr>
            <a:r>
              <a:rPr lang="sr-Cyrl-BA" i="1" dirty="0" smtClean="0"/>
              <a:t>н</a:t>
            </a:r>
            <a:r>
              <a:rPr lang="en-US" i="1" dirty="0" smtClean="0"/>
              <a:t>а</a:t>
            </a:r>
            <a:r>
              <a:rPr lang="sr-Cyrl-BA" i="1" dirty="0" smtClean="0"/>
              <a:t> </a:t>
            </a:r>
            <a:r>
              <a:rPr lang="en-US" i="1" dirty="0" err="1" smtClean="0"/>
              <a:t>драмским</a:t>
            </a:r>
            <a:r>
              <a:rPr lang="sr-Cyrl-BA" i="1" dirty="0" smtClean="0"/>
              <a:t> </a:t>
            </a:r>
            <a:r>
              <a:rPr lang="en-US" i="1" dirty="0" err="1" smtClean="0"/>
              <a:t>такмичењима</a:t>
            </a:r>
            <a:r>
              <a:rPr lang="en-US" i="1" dirty="0" smtClean="0"/>
              <a:t>. </a:t>
            </a:r>
          </a:p>
          <a:p>
            <a:pPr>
              <a:buNone/>
            </a:pPr>
            <a:r>
              <a:rPr lang="en-US" i="1" dirty="0" err="1" smtClean="0"/>
              <a:t>Написао</a:t>
            </a:r>
            <a:r>
              <a:rPr lang="en-US" i="1" dirty="0" smtClean="0"/>
              <a:t> </a:t>
            </a:r>
            <a:r>
              <a:rPr lang="en-US" i="1" dirty="0" err="1" smtClean="0"/>
              <a:t>је</a:t>
            </a:r>
            <a:r>
              <a:rPr lang="en-US" i="1" dirty="0" smtClean="0"/>
              <a:t> </a:t>
            </a:r>
            <a:r>
              <a:rPr lang="en-US" i="1" dirty="0" err="1" smtClean="0"/>
              <a:t>више</a:t>
            </a:r>
            <a:r>
              <a:rPr lang="en-US" i="1" dirty="0" smtClean="0"/>
              <a:t> </a:t>
            </a:r>
            <a:r>
              <a:rPr lang="en-US" i="1" dirty="0" err="1" smtClean="0"/>
              <a:t>од</a:t>
            </a:r>
            <a:r>
              <a:rPr lang="en-US" i="1" dirty="0" smtClean="0"/>
              <a:t> </a:t>
            </a:r>
            <a:r>
              <a:rPr lang="en-US" i="1" dirty="0" err="1" smtClean="0"/>
              <a:t>стотину</a:t>
            </a:r>
            <a:endParaRPr lang="en-US" i="1" dirty="0" smtClean="0"/>
          </a:p>
          <a:p>
            <a:pPr>
              <a:buNone/>
            </a:pPr>
            <a:r>
              <a:rPr lang="en-US" i="1" dirty="0" err="1" smtClean="0"/>
              <a:t>комедија</a:t>
            </a:r>
            <a:r>
              <a:rPr lang="en-US" i="1" dirty="0" smtClean="0"/>
              <a:t>, </a:t>
            </a:r>
            <a:r>
              <a:rPr lang="en-US" i="1" dirty="0" err="1" smtClean="0"/>
              <a:t>од</a:t>
            </a:r>
            <a:r>
              <a:rPr lang="en-US" i="1" dirty="0" smtClean="0"/>
              <a:t> </a:t>
            </a:r>
            <a:r>
              <a:rPr lang="en-US" i="1" dirty="0" err="1" smtClean="0"/>
              <a:t>којих</a:t>
            </a:r>
            <a:r>
              <a:rPr lang="en-US" i="1" dirty="0" smtClean="0"/>
              <a:t> </a:t>
            </a:r>
            <a:r>
              <a:rPr lang="en-US" i="1" dirty="0" err="1" smtClean="0"/>
              <a:t>је</a:t>
            </a:r>
            <a:r>
              <a:rPr lang="en-US" i="1" dirty="0" smtClean="0"/>
              <a:t> </a:t>
            </a:r>
            <a:r>
              <a:rPr lang="en-US" i="1" dirty="0" err="1" smtClean="0"/>
              <a:t>само</a:t>
            </a:r>
            <a:r>
              <a:rPr lang="en-US" i="1" dirty="0" smtClean="0"/>
              <a:t> </a:t>
            </a:r>
            <a:r>
              <a:rPr lang="en-US" i="1" dirty="0" err="1" smtClean="0"/>
              <a:t>једна</a:t>
            </a:r>
            <a:r>
              <a:rPr lang="en-US" i="1" dirty="0" smtClean="0"/>
              <a:t> </a:t>
            </a:r>
          </a:p>
          <a:p>
            <a:pPr>
              <a:buNone/>
            </a:pPr>
            <a:r>
              <a:rPr lang="en-US" i="1" dirty="0" err="1" smtClean="0"/>
              <a:t>потпуно</a:t>
            </a:r>
            <a:r>
              <a:rPr lang="en-US" i="1" dirty="0" smtClean="0"/>
              <a:t> </a:t>
            </a:r>
            <a:r>
              <a:rPr lang="en-US" i="1" dirty="0" err="1" smtClean="0"/>
              <a:t>сачувана</a:t>
            </a:r>
            <a:r>
              <a:rPr lang="en-US" i="1" dirty="0" smtClean="0"/>
              <a:t>, а </a:t>
            </a:r>
            <a:r>
              <a:rPr lang="en-US" i="1" dirty="0" err="1" smtClean="0"/>
              <a:t>остале</a:t>
            </a:r>
            <a:r>
              <a:rPr lang="en-US" i="1" dirty="0" smtClean="0"/>
              <a:t> </a:t>
            </a:r>
          </a:p>
          <a:p>
            <a:pPr>
              <a:buNone/>
            </a:pPr>
            <a:r>
              <a:rPr lang="en-US" i="1" dirty="0" err="1" smtClean="0"/>
              <a:t>су</a:t>
            </a:r>
            <a:r>
              <a:rPr lang="en-US" i="1" dirty="0" smtClean="0"/>
              <a:t> </a:t>
            </a:r>
            <a:r>
              <a:rPr lang="en-US" i="1" dirty="0" err="1" smtClean="0"/>
              <a:t>познате</a:t>
            </a:r>
            <a:r>
              <a:rPr lang="en-US" i="1" dirty="0" smtClean="0"/>
              <a:t> у </a:t>
            </a:r>
            <a:r>
              <a:rPr lang="en-US" i="1" dirty="0" err="1" smtClean="0"/>
              <a:t>фрагментима</a:t>
            </a:r>
            <a:r>
              <a:rPr lang="en-US" i="1" dirty="0" smtClean="0"/>
              <a:t> </a:t>
            </a:r>
          </a:p>
          <a:p>
            <a:pPr>
              <a:buNone/>
            </a:pPr>
            <a:r>
              <a:rPr lang="en-US" i="1" dirty="0" smtClean="0"/>
              <a:t>и </a:t>
            </a:r>
            <a:r>
              <a:rPr lang="en-US" i="1" dirty="0" err="1" smtClean="0"/>
              <a:t>по</a:t>
            </a:r>
            <a:r>
              <a:rPr lang="en-US" i="1" dirty="0" smtClean="0"/>
              <a:t> </a:t>
            </a:r>
            <a:r>
              <a:rPr lang="en-US" i="1" dirty="0" err="1" smtClean="0"/>
              <a:t>прерадама</a:t>
            </a:r>
            <a:r>
              <a:rPr lang="en-US" i="1" dirty="0" smtClean="0"/>
              <a:t> </a:t>
            </a:r>
            <a:r>
              <a:rPr lang="en-US" i="1" dirty="0" err="1" smtClean="0"/>
              <a:t>римских</a:t>
            </a:r>
            <a:r>
              <a:rPr lang="en-US" i="1" dirty="0" smtClean="0"/>
              <a:t> </a:t>
            </a:r>
          </a:p>
          <a:p>
            <a:pPr>
              <a:buNone/>
            </a:pPr>
            <a:r>
              <a:rPr lang="sr-Cyrl-BA" i="1" dirty="0" smtClean="0"/>
              <a:t>к</a:t>
            </a:r>
            <a:r>
              <a:rPr lang="en-US" i="1" dirty="0" err="1" smtClean="0"/>
              <a:t>омедиогра</a:t>
            </a:r>
            <a:r>
              <a:rPr lang="sr-Cyrl-RS" i="1" dirty="0" smtClean="0"/>
              <a:t>ф</a:t>
            </a:r>
            <a:r>
              <a:rPr lang="en-US" i="1" dirty="0" smtClean="0"/>
              <a:t>а</a:t>
            </a:r>
            <a:endParaRPr lang="sr-Cyrl-BA" i="1" dirty="0" smtClean="0"/>
          </a:p>
          <a:p>
            <a:pPr>
              <a:buNone/>
            </a:pPr>
            <a:r>
              <a:rPr lang="en-US" i="1" dirty="0" smtClean="0"/>
              <a:t> </a:t>
            </a:r>
            <a:r>
              <a:rPr lang="en-US" i="1" dirty="0" err="1" smtClean="0"/>
              <a:t>Плаута</a:t>
            </a:r>
            <a:r>
              <a:rPr lang="en-US" i="1" dirty="0" smtClean="0"/>
              <a:t> и </a:t>
            </a:r>
            <a:r>
              <a:rPr lang="en-US" i="1" dirty="0" err="1" smtClean="0"/>
              <a:t>Теренција</a:t>
            </a:r>
            <a:r>
              <a:rPr lang="en-US" i="1" dirty="0" smtClean="0"/>
              <a:t>.</a:t>
            </a:r>
          </a:p>
          <a:p>
            <a:endParaRPr lang="en-US" dirty="0"/>
          </a:p>
        </p:txBody>
      </p:sp>
      <p:pic>
        <p:nvPicPr>
          <p:cNvPr id="12290" name="Picture 2" descr="C:\Documents and Settings\Dragan.DRAGAN-D6449DCE\Desktop\materijal za prezentaciju iz srpskog\200px-Menander_Chiaramonti_Inv14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81000"/>
            <a:ext cx="3886200" cy="6477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04800"/>
            <a:ext cx="8382000" cy="6324600"/>
          </a:xfrm>
        </p:spPr>
        <p:txBody>
          <a:bodyPr/>
          <a:lstStyle/>
          <a:p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ФИЛОСОФИЈА</a:t>
            </a:r>
          </a:p>
          <a:p>
            <a:pPr>
              <a:buNone/>
            </a:pPr>
            <a:r>
              <a:rPr lang="sr-Cyrl-BA" dirty="0" smtClean="0"/>
              <a:t>Најпознатији философи свих времена су</a:t>
            </a:r>
            <a:r>
              <a:rPr lang="en-US" dirty="0" smtClean="0"/>
              <a:t>:</a:t>
            </a:r>
            <a:endParaRPr lang="sr-Cyrl-BA" dirty="0" smtClean="0"/>
          </a:p>
          <a:p>
            <a:pPr marL="651510" indent="-514350">
              <a:buFont typeface="+mj-lt"/>
              <a:buAutoNum type="arabicPeriod"/>
            </a:pPr>
            <a:r>
              <a:rPr lang="sr-Cyrl-BA" i="1" dirty="0" smtClean="0"/>
              <a:t>антички љекар </a:t>
            </a:r>
            <a:r>
              <a:rPr lang="sr-Cyrl-BA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Хипократ</a:t>
            </a:r>
            <a:r>
              <a:rPr lang="sr-Cyrl-BA" i="1" dirty="0" smtClean="0"/>
              <a:t>,отац научне </a:t>
            </a:r>
            <a:r>
              <a:rPr lang="sr-Cyrl-BA" i="1" dirty="0" smtClean="0"/>
              <a:t>медицине,</a:t>
            </a:r>
            <a:endParaRPr lang="sr-Cyrl-BA" i="1" dirty="0" smtClean="0"/>
          </a:p>
          <a:p>
            <a:pPr marL="651510" indent="-514350">
              <a:buFont typeface="+mj-lt"/>
              <a:buAutoNum type="arabicPeriod"/>
            </a:pPr>
            <a:r>
              <a:rPr lang="sr-Cyrl-BA" i="1" dirty="0" smtClean="0"/>
              <a:t>идеалистички философ </a:t>
            </a:r>
            <a:r>
              <a:rPr lang="sr-Cyrl-BA" b="1" i="1" dirty="0" smtClean="0">
                <a:solidFill>
                  <a:schemeClr val="bg1"/>
                </a:solidFill>
              </a:rPr>
              <a:t>Платон,</a:t>
            </a:r>
            <a:endParaRPr lang="sr-Cyrl-BA" b="1" i="1" dirty="0" smtClean="0">
              <a:solidFill>
                <a:schemeClr val="bg1"/>
              </a:solidFill>
            </a:endParaRPr>
          </a:p>
          <a:p>
            <a:pPr marL="651510" indent="-514350">
              <a:buFont typeface="+mj-lt"/>
              <a:buAutoNum type="arabicPeriod"/>
            </a:pPr>
            <a:r>
              <a:rPr lang="sr-Cyrl-BA" i="1" dirty="0" smtClean="0"/>
              <a:t>идеолог демократије </a:t>
            </a:r>
            <a:r>
              <a:rPr lang="sr-Cyrl-BA" b="1" i="1" dirty="0" smtClean="0">
                <a:solidFill>
                  <a:schemeClr val="bg1"/>
                </a:solidFill>
              </a:rPr>
              <a:t>Сократ,</a:t>
            </a:r>
            <a:endParaRPr lang="sr-Cyrl-BA" b="1" i="1" dirty="0" smtClean="0">
              <a:solidFill>
                <a:schemeClr val="bg1"/>
              </a:solidFill>
            </a:endParaRPr>
          </a:p>
          <a:p>
            <a:pPr marL="651510" indent="-514350">
              <a:buFont typeface="+mj-lt"/>
              <a:buAutoNum type="arabicPeriod"/>
            </a:pPr>
            <a:r>
              <a:rPr lang="en-US" i="1" dirty="0" err="1" smtClean="0"/>
              <a:t>оснивач</a:t>
            </a:r>
            <a:r>
              <a:rPr lang="en-US" i="1" dirty="0" smtClean="0"/>
              <a:t> </a:t>
            </a:r>
            <a:r>
              <a:rPr lang="en-US" i="1" dirty="0" err="1" smtClean="0"/>
              <a:t>перипатетичке</a:t>
            </a:r>
            <a:r>
              <a:rPr lang="en-US" i="1" dirty="0" smtClean="0"/>
              <a:t> </a:t>
            </a:r>
            <a:r>
              <a:rPr lang="en-US" i="1" dirty="0" err="1" smtClean="0"/>
              <a:t>фило</a:t>
            </a:r>
            <a:r>
              <a:rPr lang="sr-Cyrl-RS" i="1" dirty="0" smtClean="0"/>
              <a:t>с</a:t>
            </a:r>
            <a:r>
              <a:rPr lang="en-US" i="1" dirty="0" err="1" smtClean="0"/>
              <a:t>офске</a:t>
            </a:r>
            <a:r>
              <a:rPr lang="en-US" i="1" dirty="0" smtClean="0"/>
              <a:t> </a:t>
            </a:r>
            <a:r>
              <a:rPr lang="en-US" i="1" dirty="0" err="1" smtClean="0"/>
              <a:t>школе</a:t>
            </a:r>
            <a:r>
              <a:rPr lang="sr-Cyrl-BA" i="1" dirty="0" smtClean="0"/>
              <a:t>-</a:t>
            </a:r>
            <a:r>
              <a:rPr lang="sr-Cyrl-BA" b="1" i="1" dirty="0" smtClean="0">
                <a:solidFill>
                  <a:schemeClr val="bg1"/>
                </a:solidFill>
              </a:rPr>
              <a:t>Аристотел</a:t>
            </a:r>
            <a:endParaRPr lang="en-US" b="1" i="1" dirty="0" smtClean="0">
              <a:solidFill>
                <a:schemeClr val="bg1"/>
              </a:solidFill>
            </a:endParaRPr>
          </a:p>
          <a:p>
            <a:pPr marL="651510" indent="-514350">
              <a:buNone/>
            </a:pPr>
            <a:endParaRPr lang="sr-Cyrl-BA" dirty="0" smtClean="0"/>
          </a:p>
        </p:txBody>
      </p:sp>
      <p:pic>
        <p:nvPicPr>
          <p:cNvPr id="1026" name="Picture 2" descr="C:\Documents and Settings\Dragan.DRAGAN-D6449DCE\Desktop\materijal za prezentaciju iz srpskog\plat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810000"/>
            <a:ext cx="2667000" cy="353147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951879" y="6488668"/>
            <a:ext cx="1192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b="1" i="1" u="sng" dirty="0" smtClean="0"/>
              <a:t>ПЛАТОН</a:t>
            </a:r>
            <a:endParaRPr lang="en-US" b="1" i="1" u="sng" dirty="0"/>
          </a:p>
        </p:txBody>
      </p:sp>
      <p:pic>
        <p:nvPicPr>
          <p:cNvPr id="1027" name="Picture 3" descr="C:\Documents and Settings\Dragan.DRAGAN-D6449DCE\Desktop\materijal za prezentaciju iz srpskog\hipokr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117619"/>
            <a:ext cx="4506912" cy="291623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0" y="6488668"/>
            <a:ext cx="1468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b="1" i="1" u="sng" dirty="0" smtClean="0"/>
              <a:t>ХИПОКРАТ</a:t>
            </a:r>
            <a:endParaRPr lang="en-US" b="1" i="1" u="sng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Dragan.DRAGAN-D6449DCE\Desktop\materijal za prezentaciju iz srpskog\sokr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</p:spPr>
      </p:pic>
      <p:pic>
        <p:nvPicPr>
          <p:cNvPr id="2051" name="Picture 3" descr="C:\Documents and Settings\Dragan.DRAGAN-D6449DCE\Desktop\aristotel\aristot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-1"/>
            <a:ext cx="4419601" cy="68580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489106" y="0"/>
            <a:ext cx="26548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3200" b="1" i="1" u="sng" dirty="0" smtClean="0">
                <a:solidFill>
                  <a:schemeClr val="bg1"/>
                </a:solidFill>
              </a:rPr>
              <a:t>АРИСТОТЕЛ</a:t>
            </a:r>
            <a:endParaRPr lang="en-US" sz="3200" b="1" i="1" u="sng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952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3600" b="1" i="1" u="sng" dirty="0" smtClean="0"/>
              <a:t>СОКРАТ</a:t>
            </a:r>
            <a:endParaRPr lang="en-US" sz="3600" b="1" i="1" u="sng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46648"/>
          </a:xfrm>
        </p:spPr>
        <p:txBody>
          <a:bodyPr/>
          <a:lstStyle/>
          <a:p>
            <a:r>
              <a:rPr lang="sr-Cyrl-BA" i="1" u="sng" dirty="0" smtClean="0">
                <a:solidFill>
                  <a:schemeClr val="accent2">
                    <a:lumMod val="75000"/>
                  </a:schemeClr>
                </a:solidFill>
              </a:rPr>
              <a:t>ИСТОРИОГРАФИЈА</a:t>
            </a:r>
          </a:p>
          <a:p>
            <a:pPr>
              <a:buFontTx/>
              <a:buChar char="-"/>
            </a:pPr>
            <a:r>
              <a:rPr lang="sr-Cyrl-BA" b="1" dirty="0" smtClean="0">
                <a:solidFill>
                  <a:schemeClr val="accent1">
                    <a:lumMod val="75000"/>
                  </a:schemeClr>
                </a:solidFill>
              </a:rPr>
              <a:t>ХЕРОДОТ</a:t>
            </a:r>
            <a:r>
              <a:rPr lang="sr-Cyrl-BA" dirty="0" smtClean="0"/>
              <a:t>- </a:t>
            </a:r>
            <a:r>
              <a:rPr lang="en-US" dirty="0" err="1" smtClean="0"/>
              <a:t>грчко-персијски</a:t>
            </a:r>
            <a:r>
              <a:rPr lang="en-US" dirty="0" smtClean="0"/>
              <a:t> </a:t>
            </a:r>
            <a:r>
              <a:rPr lang="en-US" dirty="0" err="1" smtClean="0"/>
              <a:t>сукоб</a:t>
            </a:r>
            <a:endParaRPr lang="sr-Cyrl-BA" dirty="0" smtClean="0"/>
          </a:p>
          <a:p>
            <a:pPr>
              <a:buFontTx/>
              <a:buChar char="-"/>
            </a:pPr>
            <a:r>
              <a:rPr lang="sr-Cyrl-BA" b="1" dirty="0" smtClean="0">
                <a:solidFill>
                  <a:schemeClr val="accent1">
                    <a:lumMod val="75000"/>
                  </a:schemeClr>
                </a:solidFill>
              </a:rPr>
              <a:t>ТУКИДИД</a:t>
            </a:r>
            <a:r>
              <a:rPr lang="sr-Cyrl-BA" dirty="0" smtClean="0"/>
              <a:t>-</a:t>
            </a:r>
            <a:r>
              <a:rPr lang="en-US" dirty="0" smtClean="0"/>
              <a:t>"</a:t>
            </a:r>
            <a:r>
              <a:rPr lang="en-US" dirty="0" err="1" smtClean="0"/>
              <a:t>Историја</a:t>
            </a:r>
            <a:r>
              <a:rPr lang="en-US" dirty="0" smtClean="0"/>
              <a:t> </a:t>
            </a:r>
            <a:r>
              <a:rPr lang="en-US" dirty="0" err="1" smtClean="0"/>
              <a:t>пелопонеског</a:t>
            </a:r>
            <a:r>
              <a:rPr lang="en-US" dirty="0" smtClean="0"/>
              <a:t> </a:t>
            </a:r>
            <a:r>
              <a:rPr lang="en-US" dirty="0" err="1" smtClean="0"/>
              <a:t>рата</a:t>
            </a:r>
            <a:r>
              <a:rPr lang="en-US" dirty="0" smtClean="0"/>
              <a:t>"</a:t>
            </a:r>
            <a:endParaRPr lang="en-US" dirty="0"/>
          </a:p>
        </p:txBody>
      </p:sp>
      <p:pic>
        <p:nvPicPr>
          <p:cNvPr id="3074" name="Picture 2" descr="C:\Documents and Settings\Dragan.DRAGAN-D6449DCE\Desktop\materijal za prezentaciju iz srpskog\160px-Thucydides-bust-cutout_R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021378"/>
            <a:ext cx="3200400" cy="4836622"/>
          </a:xfrm>
          <a:prstGeom prst="rect">
            <a:avLst/>
          </a:prstGeom>
          <a:noFill/>
        </p:spPr>
      </p:pic>
      <p:pic>
        <p:nvPicPr>
          <p:cNvPr id="3075" name="Picture 3" descr="C:\Documents and Settings\Dragan.DRAGAN-D6449DCE\Desktop\materijal za prezentaciju iz srpskog\Herodot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8819"/>
            <a:ext cx="3111500" cy="442918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14400" y="2590800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b="1" i="1" u="sng" dirty="0" smtClean="0">
                <a:solidFill>
                  <a:schemeClr val="bg1"/>
                </a:solidFill>
              </a:rPr>
              <a:t>ХЕРОДОТ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2667000"/>
            <a:ext cx="1468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b="1" i="1" u="sng" dirty="0" smtClean="0"/>
              <a:t>ТУКИДИД</a:t>
            </a:r>
            <a:endParaRPr lang="en-US" b="1" i="1" u="sng" dirty="0"/>
          </a:p>
        </p:txBody>
      </p:sp>
      <p:pic>
        <p:nvPicPr>
          <p:cNvPr id="3076" name="Picture 4" descr="C:\Documents and Settings\Dragan.DRAGAN-D6449DCE\Desktop\materijal za prezentaciju iz srpskog\POVIJEST-PELOPONESKOG-RATA-TUKIDID_slika_XL_173272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810000"/>
            <a:ext cx="289560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p"/>
      <p:bldP spid="7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226208"/>
          </a:xfrm>
        </p:spPr>
        <p:txBody>
          <a:bodyPr/>
          <a:lstStyle/>
          <a:p>
            <a:r>
              <a:rPr lang="sr-Cyrl-BA" b="1" i="1" dirty="0" smtClean="0"/>
              <a:t>ГОВОРНИШТВО</a:t>
            </a:r>
          </a:p>
          <a:p>
            <a:pPr>
              <a:buNone/>
            </a:pPr>
            <a:r>
              <a:rPr lang="sr-Cyrl-BA" dirty="0" smtClean="0"/>
              <a:t>- н</a:t>
            </a:r>
            <a:r>
              <a:rPr lang="en-US" dirty="0" err="1" smtClean="0"/>
              <a:t>ајстарији</a:t>
            </a:r>
            <a:r>
              <a:rPr lang="en-US" dirty="0" smtClean="0"/>
              <a:t> а</a:t>
            </a:r>
            <a:r>
              <a:rPr lang="sr-Cyrl-RS" dirty="0" smtClean="0"/>
              <a:t>н</a:t>
            </a:r>
            <a:r>
              <a:rPr lang="en-US" dirty="0" err="1" smtClean="0"/>
              <a:t>тички</a:t>
            </a:r>
            <a:r>
              <a:rPr lang="en-US" dirty="0" smtClean="0"/>
              <a:t> </a:t>
            </a:r>
            <a:r>
              <a:rPr lang="en-US" dirty="0" err="1" smtClean="0"/>
              <a:t>говорник</a:t>
            </a:r>
            <a:r>
              <a:rPr lang="en-US" dirty="0" smtClean="0"/>
              <a:t> </a:t>
            </a:r>
            <a:r>
              <a:rPr lang="en-US" dirty="0" err="1" smtClean="0"/>
              <a:t>био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i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Антифонт</a:t>
            </a:r>
            <a:r>
              <a:rPr lang="sr-Cyrl-RS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</a:t>
            </a:r>
            <a:endParaRPr lang="sr-Cyrl-BA" i="1" u="sng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sr-Cyrl-BA" dirty="0" smtClean="0"/>
              <a:t>- </a:t>
            </a:r>
            <a:r>
              <a:rPr lang="en-US" dirty="0" err="1" smtClean="0"/>
              <a:t>највећи</a:t>
            </a:r>
            <a:r>
              <a:rPr lang="en-US" dirty="0" smtClean="0"/>
              <a:t> </a:t>
            </a:r>
            <a:r>
              <a:rPr lang="en-US" dirty="0" err="1" smtClean="0"/>
              <a:t>грчки</a:t>
            </a:r>
            <a:r>
              <a:rPr lang="en-US" dirty="0" smtClean="0"/>
              <a:t> </a:t>
            </a:r>
            <a:r>
              <a:rPr lang="en-US" dirty="0" err="1" smtClean="0"/>
              <a:t>говорник</a:t>
            </a:r>
            <a:r>
              <a:rPr lang="en-US" dirty="0" smtClean="0"/>
              <a:t> </a:t>
            </a:r>
            <a:r>
              <a:rPr lang="en-US" dirty="0" err="1" smtClean="0"/>
              <a:t>био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Демостен</a:t>
            </a:r>
            <a:r>
              <a:rPr 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</a:t>
            </a:r>
            <a:endParaRPr lang="sr-Cyrl-BA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sr-Cyrl-BA" dirty="0" smtClean="0"/>
              <a:t>- </a:t>
            </a:r>
            <a:r>
              <a:rPr lang="en-US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Есхин</a:t>
            </a:r>
            <a:r>
              <a:rPr lang="sr-Cyrl-BA" dirty="0" smtClean="0"/>
              <a:t>- </a:t>
            </a:r>
            <a:r>
              <a:rPr lang="en-US" dirty="0" err="1" smtClean="0"/>
              <a:t>говорник</a:t>
            </a:r>
            <a:r>
              <a:rPr lang="en-US" dirty="0" smtClean="0"/>
              <a:t> </a:t>
            </a:r>
            <a:r>
              <a:rPr lang="en-US" dirty="0" smtClean="0"/>
              <a:t>и </a:t>
            </a:r>
            <a:r>
              <a:rPr lang="en-US" dirty="0" err="1" smtClean="0"/>
              <a:t>политичар</a:t>
            </a:r>
            <a:r>
              <a:rPr lang="en-US" dirty="0" smtClean="0"/>
              <a:t> </a:t>
            </a:r>
            <a:r>
              <a:rPr lang="en-US" dirty="0" err="1" smtClean="0"/>
              <a:t>конзервативних</a:t>
            </a:r>
            <a:r>
              <a:rPr lang="en-US" dirty="0" smtClean="0"/>
              <a:t> </a:t>
            </a:r>
            <a:r>
              <a:rPr lang="en-US" dirty="0" err="1" smtClean="0"/>
              <a:t>уб</a:t>
            </a:r>
            <a:r>
              <a:rPr lang="sr-Cyrl-BA" dirty="0" smtClean="0"/>
              <a:t>ј</a:t>
            </a:r>
            <a:r>
              <a:rPr lang="en-US" dirty="0" err="1" smtClean="0"/>
              <a:t>еђења</a:t>
            </a:r>
            <a:r>
              <a:rPr lang="sr-Cyrl-RS" dirty="0" smtClean="0"/>
              <a:t>.</a:t>
            </a:r>
            <a:endParaRPr lang="en-US" dirty="0"/>
          </a:p>
        </p:txBody>
      </p:sp>
      <p:pic>
        <p:nvPicPr>
          <p:cNvPr id="4098" name="Picture 2" descr="C:\Documents and Settings\Dragan.DRAGAN-D6449DCE\Desktop\materijal za prezentaciju iz srpskog\220px-Demosthenes_orator_Louv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00" y="2667000"/>
            <a:ext cx="2794000" cy="4191000"/>
          </a:xfrm>
          <a:prstGeom prst="rect">
            <a:avLst/>
          </a:prstGeom>
          <a:noFill/>
        </p:spPr>
      </p:pic>
      <p:pic>
        <p:nvPicPr>
          <p:cNvPr id="4099" name="Picture 3" descr="C:\Documents and Settings\Dragan.DRAGAN-D6449DCE\Desktop\materijal za prezentaciju iz srpskog\esh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10215"/>
            <a:ext cx="2590800" cy="354778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90800" y="6273225"/>
            <a:ext cx="1555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3200" b="1" i="1" u="sng" dirty="0" smtClean="0">
                <a:solidFill>
                  <a:schemeClr val="tx1">
                    <a:lumMod val="75000"/>
                  </a:schemeClr>
                </a:solidFill>
              </a:rPr>
              <a:t>ЕСХИН</a:t>
            </a:r>
            <a:endParaRPr lang="en-US" sz="3200" b="1" i="1" u="sng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3581400"/>
            <a:ext cx="2416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3200" b="1" i="1" u="sng" dirty="0" smtClean="0">
                <a:solidFill>
                  <a:schemeClr val="tx1">
                    <a:lumMod val="75000"/>
                  </a:schemeClr>
                </a:solidFill>
              </a:rPr>
              <a:t>ДЕМОСТЕН</a:t>
            </a:r>
            <a:endParaRPr lang="en-US" sz="3200" b="1" i="1" u="sng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Documents and Settings\Dragan.DRAGAN-D6449DCE\Desktop\materijal za prezentaciju iz srpskog\govornist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5562600" cy="3689985"/>
          </a:xfrm>
          <a:prstGeom prst="rect">
            <a:avLst/>
          </a:prstGeom>
          <a:noFill/>
        </p:spPr>
      </p:pic>
      <p:pic>
        <p:nvPicPr>
          <p:cNvPr id="6147" name="Picture 3" descr="C:\Documents and Settings\Dragan.DRAGAN-D6449DCE\Desktop\materijal za prezentaciju iz srpskog\gov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78065"/>
            <a:ext cx="5562600" cy="3179935"/>
          </a:xfrm>
          <a:prstGeom prst="rect">
            <a:avLst/>
          </a:prstGeom>
          <a:noFill/>
        </p:spPr>
      </p:pic>
      <p:pic>
        <p:nvPicPr>
          <p:cNvPr id="6148" name="Picture 4" descr="C:\Documents and Settings\Dragan.DRAGAN-D6449DCE\Desktop\materijal za prezentaciju iz srpskog\grcka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0"/>
            <a:ext cx="35814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i="1" dirty="0" err="1" smtClean="0"/>
              <a:t>Александрија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постаје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средиште</a:t>
            </a:r>
            <a:r>
              <a:rPr lang="sr-Cyrl-BA" sz="2000" i="1" dirty="0" smtClean="0"/>
              <a:t> </a:t>
            </a:r>
            <a:r>
              <a:rPr lang="en-US" sz="2000" i="1" dirty="0" err="1" smtClean="0"/>
              <a:t>економске</a:t>
            </a:r>
            <a:r>
              <a:rPr lang="en-US" sz="2000" i="1" dirty="0" smtClean="0"/>
              <a:t> и </a:t>
            </a:r>
            <a:r>
              <a:rPr lang="en-US" sz="2000" i="1" dirty="0" err="1" smtClean="0"/>
              <a:t>културне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моћи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тадашњег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хеленског</a:t>
            </a:r>
            <a:r>
              <a:rPr lang="en-US" sz="2000" i="1" dirty="0" smtClean="0"/>
              <a:t> с</a:t>
            </a:r>
            <a:r>
              <a:rPr lang="sr-Cyrl-BA" sz="2000" i="1" dirty="0" smtClean="0"/>
              <a:t>вијета.</a:t>
            </a:r>
            <a:r>
              <a:rPr lang="en-US" sz="2000" dirty="0" smtClean="0"/>
              <a:t> </a:t>
            </a:r>
            <a:r>
              <a:rPr lang="en-US" sz="2000" dirty="0" err="1" smtClean="0"/>
              <a:t>Хеленизам</a:t>
            </a:r>
            <a:r>
              <a:rPr lang="en-US" sz="2000" dirty="0" smtClean="0"/>
              <a:t> </a:t>
            </a:r>
            <a:r>
              <a:rPr lang="en-US" sz="2000" dirty="0" err="1" smtClean="0"/>
              <a:t>обухвата</a:t>
            </a:r>
            <a:r>
              <a:rPr lang="en-US" sz="2000" dirty="0" smtClean="0"/>
              <a:t> </a:t>
            </a:r>
            <a:r>
              <a:rPr lang="sr-Cyrl-BA" sz="2000" dirty="0" smtClean="0"/>
              <a:t>период</a:t>
            </a:r>
            <a:r>
              <a:rPr lang="en-US" sz="2000" dirty="0" smtClean="0"/>
              <a:t> </a:t>
            </a:r>
            <a:r>
              <a:rPr lang="en-US" sz="2000" dirty="0" err="1" smtClean="0"/>
              <a:t>од</a:t>
            </a:r>
            <a:r>
              <a:rPr lang="en-US" sz="2000" dirty="0" smtClean="0"/>
              <a:t> 3. в</a:t>
            </a:r>
            <a:r>
              <a:rPr lang="sr-Cyrl-BA" sz="2000" dirty="0" smtClean="0"/>
              <a:t>ије</a:t>
            </a:r>
            <a:r>
              <a:rPr lang="en-US" sz="2000" dirty="0" err="1" smtClean="0"/>
              <a:t>ка</a:t>
            </a:r>
            <a:r>
              <a:rPr lang="en-US" sz="2000" dirty="0" smtClean="0"/>
              <a:t> п</a:t>
            </a:r>
            <a:r>
              <a:rPr lang="sr-Cyrl-RS" sz="2000" dirty="0" smtClean="0"/>
              <a:t>.</a:t>
            </a:r>
            <a:r>
              <a:rPr lang="en-US" sz="2000" dirty="0" smtClean="0"/>
              <a:t>н</a:t>
            </a:r>
            <a:r>
              <a:rPr lang="sr-Cyrl-RS" sz="2000" dirty="0" smtClean="0"/>
              <a:t>.</a:t>
            </a:r>
            <a:r>
              <a:rPr lang="en-US" sz="2000" dirty="0" smtClean="0"/>
              <a:t>е. </a:t>
            </a:r>
            <a:r>
              <a:rPr lang="en-US" sz="2000" dirty="0" err="1" smtClean="0"/>
              <a:t>до</a:t>
            </a:r>
            <a:r>
              <a:rPr lang="en-US" sz="2000" dirty="0" smtClean="0"/>
              <a:t> </a:t>
            </a:r>
            <a:r>
              <a:rPr lang="en-US" sz="2000" dirty="0" err="1" smtClean="0"/>
              <a:t>прве</a:t>
            </a:r>
            <a:r>
              <a:rPr lang="en-US" sz="2000" dirty="0" smtClean="0"/>
              <a:t> </a:t>
            </a:r>
            <a:r>
              <a:rPr lang="en-US" sz="2000" dirty="0" err="1" smtClean="0"/>
              <a:t>трећине</a:t>
            </a:r>
            <a:r>
              <a:rPr lang="en-US" sz="2000" dirty="0" smtClean="0"/>
              <a:t> 6. в</a:t>
            </a:r>
            <a:r>
              <a:rPr lang="sr-Cyrl-BA" sz="2000" dirty="0" smtClean="0"/>
              <a:t>ије</a:t>
            </a:r>
            <a:r>
              <a:rPr lang="en-US" sz="2000" dirty="0" err="1" smtClean="0"/>
              <a:t>ка</a:t>
            </a:r>
            <a:r>
              <a:rPr lang="en-US" sz="2000" dirty="0" smtClean="0"/>
              <a:t> </a:t>
            </a:r>
            <a:r>
              <a:rPr lang="en-US" sz="2000" dirty="0" err="1" smtClean="0"/>
              <a:t>нове</a:t>
            </a:r>
            <a:r>
              <a:rPr lang="en-US" sz="2000" dirty="0" smtClean="0"/>
              <a:t> </a:t>
            </a:r>
            <a:r>
              <a:rPr lang="en-US" sz="2000" dirty="0" err="1" smtClean="0"/>
              <a:t>ере</a:t>
            </a:r>
            <a:r>
              <a:rPr lang="en-US" sz="2000" dirty="0" smtClean="0"/>
              <a:t>, </a:t>
            </a:r>
            <a:r>
              <a:rPr lang="en-US" sz="2000" dirty="0" err="1" smtClean="0"/>
              <a:t>али</a:t>
            </a:r>
            <a:r>
              <a:rPr lang="en-US" sz="2000" dirty="0" smtClean="0"/>
              <a:t> у </a:t>
            </a:r>
            <a:r>
              <a:rPr lang="en-US" sz="2000" dirty="0" err="1" smtClean="0"/>
              <a:t>грчкој</a:t>
            </a:r>
            <a:r>
              <a:rPr lang="en-US" sz="2000" dirty="0" smtClean="0"/>
              <a:t> </a:t>
            </a:r>
            <a:r>
              <a:rPr lang="en-US" sz="2000" dirty="0" err="1" smtClean="0"/>
              <a:t>књижевности</a:t>
            </a:r>
            <a:r>
              <a:rPr lang="sr-Cyrl-RS" sz="2000" dirty="0" smtClean="0"/>
              <a:t>,</a:t>
            </a:r>
            <a:r>
              <a:rPr lang="en-US" sz="2000" dirty="0" smtClean="0"/>
              <a:t> у </a:t>
            </a:r>
            <a:r>
              <a:rPr lang="en-US" sz="2000" dirty="0" err="1" smtClean="0"/>
              <a:t>оквиру</a:t>
            </a:r>
            <a:r>
              <a:rPr lang="en-US" sz="2000" dirty="0" smtClean="0"/>
              <a:t> </a:t>
            </a:r>
            <a:r>
              <a:rPr lang="en-US" sz="2000" dirty="0" err="1" smtClean="0"/>
              <a:t>овог</a:t>
            </a:r>
            <a:r>
              <a:rPr lang="en-US" sz="2000" dirty="0" smtClean="0"/>
              <a:t> </a:t>
            </a:r>
            <a:r>
              <a:rPr lang="en-US" sz="2000" dirty="0" err="1" smtClean="0"/>
              <a:t>дугог</a:t>
            </a:r>
            <a:r>
              <a:rPr lang="en-US" sz="2000" dirty="0" smtClean="0"/>
              <a:t> </a:t>
            </a:r>
            <a:r>
              <a:rPr lang="sr-Cyrl-BA" sz="2000" dirty="0" smtClean="0"/>
              <a:t>периода.</a:t>
            </a:r>
            <a:r>
              <a:rPr lang="en-US" sz="2000" dirty="0" smtClean="0"/>
              <a:t> </a:t>
            </a:r>
            <a:r>
              <a:rPr lang="sr-Cyrl-RS" sz="2000" dirty="0"/>
              <a:t>Т</a:t>
            </a:r>
            <a:r>
              <a:rPr lang="en-US" sz="2000" dirty="0" err="1" smtClean="0"/>
              <a:t>реба</a:t>
            </a:r>
            <a:r>
              <a:rPr lang="sr-Cyrl-RS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 smtClean="0"/>
              <a:t>заправо</a:t>
            </a:r>
            <a:r>
              <a:rPr lang="sr-Cyrl-RS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 smtClean="0"/>
              <a:t>разликовати</a:t>
            </a:r>
            <a:r>
              <a:rPr lang="en-US" sz="2000" dirty="0" smtClean="0"/>
              <a:t> </a:t>
            </a:r>
            <a:r>
              <a:rPr lang="en-US" sz="2000" dirty="0" err="1" smtClean="0"/>
              <a:t>два</a:t>
            </a:r>
            <a:r>
              <a:rPr lang="en-US" sz="2000" dirty="0" smtClean="0"/>
              <a:t> </a:t>
            </a:r>
            <a:r>
              <a:rPr lang="en-US" sz="2000" dirty="0" err="1" smtClean="0"/>
              <a:t>периода</a:t>
            </a:r>
            <a:r>
              <a:rPr lang="en-US" sz="2000" dirty="0" smtClean="0"/>
              <a:t>, </a:t>
            </a:r>
            <a:r>
              <a:rPr lang="en-US" sz="2000" dirty="0" err="1" smtClean="0"/>
              <a:t>од</a:t>
            </a:r>
            <a:r>
              <a:rPr lang="en-US" sz="2000" dirty="0" smtClean="0"/>
              <a:t> </a:t>
            </a:r>
            <a:r>
              <a:rPr lang="en-US" sz="2000" dirty="0" err="1" smtClean="0"/>
              <a:t>којих</a:t>
            </a:r>
            <a:r>
              <a:rPr lang="en-US" sz="2000" dirty="0" smtClean="0"/>
              <a:t> </a:t>
            </a:r>
            <a:r>
              <a:rPr lang="en-US" sz="2000" dirty="0" err="1" smtClean="0"/>
              <a:t>се</a:t>
            </a:r>
            <a:r>
              <a:rPr lang="en-US" sz="2000" dirty="0" smtClean="0"/>
              <a:t> </a:t>
            </a:r>
            <a:r>
              <a:rPr lang="en-US" sz="2000" dirty="0" err="1" smtClean="0"/>
              <a:t>први</a:t>
            </a:r>
            <a:r>
              <a:rPr lang="en-US" sz="2000" dirty="0" smtClean="0"/>
              <a:t> </a:t>
            </a:r>
            <a:r>
              <a:rPr lang="en-US" sz="2000" dirty="0" err="1" smtClean="0"/>
              <a:t>најчешће</a:t>
            </a:r>
            <a:r>
              <a:rPr lang="en-US" sz="2000" dirty="0" smtClean="0"/>
              <a:t> </a:t>
            </a:r>
            <a:r>
              <a:rPr lang="en-US" sz="2000" dirty="0" err="1" smtClean="0"/>
              <a:t>назива</a:t>
            </a:r>
            <a:r>
              <a:rPr lang="en-US" sz="2000" dirty="0" smtClean="0"/>
              <a:t> </a:t>
            </a:r>
            <a:r>
              <a:rPr lang="en-US" sz="2000" dirty="0" err="1" smtClean="0"/>
              <a:t>александријским</a:t>
            </a:r>
            <a:r>
              <a:rPr lang="sr-Cyrl-BA" sz="2000" dirty="0" smtClean="0"/>
              <a:t>.</a:t>
            </a:r>
            <a:endParaRPr lang="en-US" sz="20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АЛЕКСАНДРИЈСКИ ПЕРИОД</a:t>
            </a:r>
            <a:endParaRPr lang="en-US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C:\Documents and Settings\Dragan.DRAGAN-D6449DCE\Desktop\materijal za prezentaciju iz srpskog\aleksandar veliki-aleksandri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95344"/>
            <a:ext cx="6172200" cy="29626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19400" y="3429000"/>
            <a:ext cx="3059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i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АЛЕКСАНДРИЈА</a:t>
            </a:r>
            <a:endParaRPr lang="en-US" sz="2800" b="1" i="1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5105400"/>
          </a:xfrm>
        </p:spPr>
        <p:txBody>
          <a:bodyPr>
            <a:normAutofit/>
          </a:bodyPr>
          <a:lstStyle/>
          <a:p>
            <a:pPr algn="r">
              <a:buFont typeface="Wingdings" pitchFamily="2" charset="2"/>
              <a:buChar char="Ø"/>
            </a:pPr>
            <a:r>
              <a:rPr lang="sr-Cyrl-BA" b="1" u="sng" dirty="0" smtClean="0">
                <a:solidFill>
                  <a:schemeClr val="bg1"/>
                </a:solidFill>
              </a:rPr>
              <a:t>ГРЧКА КЊИЖЕВНОСТ</a:t>
            </a:r>
          </a:p>
          <a:p>
            <a:pPr algn="r">
              <a:buNone/>
            </a:pPr>
            <a:r>
              <a:rPr lang="sr-Cyrl-BA" i="1" dirty="0" smtClean="0"/>
              <a:t>АРХАЈСКИ ПЕРИОД  </a:t>
            </a:r>
          </a:p>
          <a:p>
            <a:pPr algn="r">
              <a:buNone/>
            </a:pPr>
            <a:r>
              <a:rPr lang="sr-Cyrl-BA" i="1" dirty="0" smtClean="0"/>
              <a:t>КЛАСИЧНИ ПЕРИОД </a:t>
            </a:r>
          </a:p>
          <a:p>
            <a:pPr algn="r">
              <a:buNone/>
            </a:pPr>
            <a:r>
              <a:rPr lang="sr-Cyrl-BA" i="1" dirty="0" smtClean="0"/>
              <a:t>АЛЕКСАНДРИЈСКИ ПЕРИОД </a:t>
            </a:r>
          </a:p>
          <a:p>
            <a:pPr algn="r">
              <a:buNone/>
            </a:pPr>
            <a:r>
              <a:rPr lang="sr-Cyrl-BA" i="1" dirty="0" smtClean="0"/>
              <a:t>РИМСКИ ПЕРИОД</a:t>
            </a:r>
          </a:p>
          <a:p>
            <a:pPr algn="r">
              <a:buNone/>
            </a:pPr>
            <a:endParaRPr lang="sr-Cyrl-BA" i="1" dirty="0" smtClean="0"/>
          </a:p>
          <a:p>
            <a:pPr>
              <a:buFont typeface="Wingdings" pitchFamily="2" charset="2"/>
              <a:buChar char="Ø"/>
            </a:pPr>
            <a:r>
              <a:rPr lang="sr-Cyrl-BA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ГРЧКА ФИЛОСОФИЈА</a:t>
            </a:r>
          </a:p>
          <a:p>
            <a:pPr>
              <a:buNone/>
            </a:pPr>
            <a:r>
              <a:rPr lang="sr-Cyrl-BA" i="1" dirty="0" smtClean="0"/>
              <a:t>КОСМОЛОШКИ ПЕРИОД</a:t>
            </a:r>
          </a:p>
          <a:p>
            <a:pPr>
              <a:buNone/>
            </a:pPr>
            <a:r>
              <a:rPr lang="sr-Cyrl-BA" i="1" dirty="0" smtClean="0"/>
              <a:t>АНТРОПОЛОШКИ ПЕРИОД</a:t>
            </a:r>
          </a:p>
          <a:p>
            <a:pPr>
              <a:buNone/>
            </a:pPr>
            <a:r>
              <a:rPr lang="sr-Cyrl-BA" i="1" dirty="0" smtClean="0"/>
              <a:t>ХЕЛЕНИСТИЧКО-РИМСКИ ПЕРИОД</a:t>
            </a:r>
          </a:p>
          <a:p>
            <a:pPr>
              <a:buNone/>
            </a:pPr>
            <a:endParaRPr lang="sr-Cyrl-BA" dirty="0" smtClean="0"/>
          </a:p>
          <a:p>
            <a:pPr>
              <a:buNone/>
            </a:pPr>
            <a:endParaRPr lang="sr-Cyrl-BA" dirty="0" smtClean="0"/>
          </a:p>
          <a:p>
            <a:pPr>
              <a:buNone/>
            </a:pPr>
            <a:endParaRPr lang="sr-Cyrl-BA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b="1" i="1" u="sng" dirty="0" smtClean="0"/>
              <a:t>САДРЖАЈ</a:t>
            </a:r>
            <a:r>
              <a:rPr b="1" i="1" u="sng" smtClean="0"/>
              <a:t>:</a:t>
            </a:r>
            <a:endParaRPr lang="en-US" b="1" i="1" u="sng" dirty="0"/>
          </a:p>
        </p:txBody>
      </p:sp>
      <p:pic>
        <p:nvPicPr>
          <p:cNvPr id="1026" name="Picture 2" descr="C:\Documents and Settings\Dragan.DRAGAN-D6449DCE\Desktop\materijal za prezentaciju iz srpskog\grc48dka-arhitektu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3848736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>
                    <a:lumMod val="90000"/>
                  </a:schemeClr>
                </a:solidFill>
              </a:rPr>
              <a:t>П</a:t>
            </a:r>
            <a:r>
              <a:rPr lang="sr-Cyrl-BA" b="1" i="1" dirty="0" smtClean="0">
                <a:solidFill>
                  <a:schemeClr val="tx2">
                    <a:lumMod val="90000"/>
                  </a:schemeClr>
                </a:solidFill>
              </a:rPr>
              <a:t>ЈЕСНИЧКО СТВАРАЛАШТВО</a:t>
            </a:r>
          </a:p>
          <a:p>
            <a:pPr>
              <a:buNone/>
            </a:pPr>
            <a:r>
              <a:rPr lang="sr-Cyrl-BA" dirty="0" smtClean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зачетником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сматра</a:t>
            </a:r>
            <a:r>
              <a:rPr lang="en-US" dirty="0" smtClean="0"/>
              <a:t> </a:t>
            </a:r>
            <a:r>
              <a:rPr lang="en-US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Филета</a:t>
            </a:r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</a:t>
            </a:r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Коса</a:t>
            </a:r>
            <a:r>
              <a:rPr lang="sr-Cyrl-R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</a:t>
            </a:r>
            <a:endParaRPr lang="sr-Cyrl-BA" b="1" u="sng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sr-Cyrl-BA" dirty="0" smtClean="0"/>
              <a:t>-</a:t>
            </a:r>
            <a:r>
              <a:rPr lang="sr-Cyrl-BA" b="1" u="sng" dirty="0" smtClean="0">
                <a:solidFill>
                  <a:schemeClr val="tx1">
                    <a:lumMod val="75000"/>
                  </a:schemeClr>
                </a:solidFill>
              </a:rPr>
              <a:t>ТЕОКРИТ</a:t>
            </a:r>
            <a:r>
              <a:rPr lang="sr-Cyrl-BA" dirty="0" smtClean="0"/>
              <a:t>-</a:t>
            </a:r>
            <a:r>
              <a:rPr lang="en-US" dirty="0" smtClean="0"/>
              <a:t>  </a:t>
            </a:r>
            <a:r>
              <a:rPr lang="en-US" dirty="0" err="1" smtClean="0"/>
              <a:t>створио</a:t>
            </a:r>
            <a:r>
              <a:rPr lang="en-US" dirty="0" smtClean="0"/>
              <a:t> </a:t>
            </a:r>
            <a:r>
              <a:rPr lang="en-US" dirty="0" err="1" smtClean="0"/>
              <a:t>посебне</a:t>
            </a:r>
            <a:r>
              <a:rPr lang="en-US" dirty="0" smtClean="0"/>
              <a:t> </a:t>
            </a:r>
            <a:r>
              <a:rPr lang="en-US" dirty="0" err="1" smtClean="0"/>
              <a:t>песничке</a:t>
            </a:r>
            <a:r>
              <a:rPr lang="en-US" dirty="0" smtClean="0"/>
              <a:t> </a:t>
            </a:r>
            <a:r>
              <a:rPr lang="en-US" dirty="0" err="1" smtClean="0"/>
              <a:t>композиције</a:t>
            </a:r>
            <a:r>
              <a:rPr lang="en-US" dirty="0" smtClean="0"/>
              <a:t> – </a:t>
            </a:r>
            <a:r>
              <a:rPr lang="en-US" dirty="0" err="1" smtClean="0"/>
              <a:t>идиле</a:t>
            </a:r>
            <a:r>
              <a:rPr lang="sr-Cyrl-RS" dirty="0" smtClean="0"/>
              <a:t>,</a:t>
            </a:r>
            <a:endParaRPr lang="sr-Cyrl-BA" dirty="0" smtClean="0"/>
          </a:p>
          <a:p>
            <a:pPr>
              <a:buNone/>
            </a:pPr>
            <a:endParaRPr lang="sr-Cyrl-BA" dirty="0" smtClean="0"/>
          </a:p>
          <a:p>
            <a:pPr>
              <a:buFont typeface="Wingdings" pitchFamily="2" charset="2"/>
              <a:buChar char="§"/>
            </a:pPr>
            <a:r>
              <a:rPr lang="sr-Cyrl-BA" b="1" i="1" dirty="0" smtClean="0">
                <a:solidFill>
                  <a:schemeClr val="tx2">
                    <a:lumMod val="90000"/>
                  </a:schemeClr>
                </a:solidFill>
              </a:rPr>
              <a:t>ПРОЗНО СТВАРАЛАШТВО</a:t>
            </a:r>
          </a:p>
          <a:p>
            <a:pPr>
              <a:buNone/>
            </a:pPr>
            <a:r>
              <a:rPr lang="sr-Cyrl-BA" dirty="0" smtClean="0"/>
              <a:t>-развија се </a:t>
            </a:r>
            <a:r>
              <a:rPr lang="sr-Cyrl-BA" dirty="0" err="1" smtClean="0"/>
              <a:t>приповиједна</a:t>
            </a:r>
            <a:r>
              <a:rPr lang="sr-Cyrl-BA" dirty="0" smtClean="0"/>
              <a:t> </a:t>
            </a:r>
            <a:r>
              <a:rPr lang="sr-Cyrl-BA" dirty="0" smtClean="0"/>
              <a:t>проза.</a:t>
            </a:r>
            <a:endParaRPr lang="sr-Cyrl-BA" dirty="0" smtClean="0"/>
          </a:p>
          <a:p>
            <a:pPr>
              <a:buNone/>
            </a:pPr>
            <a:endParaRPr lang="sr-Cyrl-BA" dirty="0" smtClean="0"/>
          </a:p>
        </p:txBody>
      </p:sp>
      <p:pic>
        <p:nvPicPr>
          <p:cNvPr id="7170" name="Picture 2" descr="C:\Documents and Settings\Dragan.DRAGAN-D6449DCE\Desktop\materijal za prezentaciju iz srpskog\teokr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865243"/>
            <a:ext cx="3657599" cy="5029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53200" y="1905000"/>
            <a:ext cx="1200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b="1" i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ТЕОКРИТ</a:t>
            </a:r>
            <a:endParaRPr lang="en-US" b="1" i="1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1" name="Picture 3" descr="C:\Documents and Settings\Dragan.DRAGAN-D6449DCE\Desktop\materijal za prezentaciju iz srpskog\m_1000371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935186"/>
            <a:ext cx="2362200" cy="292281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5400" b="1" dirty="0" smtClean="0">
                <a:solidFill>
                  <a:schemeClr val="bg2">
                    <a:lumMod val="50000"/>
                  </a:schemeClr>
                </a:solidFill>
              </a:rPr>
              <a:t>РИМСКИ ПЕРИОД</a:t>
            </a:r>
            <a:endParaRPr 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BA" sz="2400" dirty="0" smtClean="0"/>
              <a:t>-Римска </a:t>
            </a:r>
            <a:r>
              <a:rPr lang="en-US" sz="2000" dirty="0" err="1" smtClean="0"/>
              <a:t>књижевност</a:t>
            </a:r>
            <a:r>
              <a:rPr lang="en-US" sz="2000" dirty="0" smtClean="0"/>
              <a:t> </a:t>
            </a:r>
            <a:r>
              <a:rPr lang="en-US" sz="2000" dirty="0" err="1" smtClean="0"/>
              <a:t>започиње</a:t>
            </a:r>
            <a:r>
              <a:rPr lang="en-US" sz="2000" dirty="0" smtClean="0"/>
              <a:t> </a:t>
            </a:r>
            <a:r>
              <a:rPr lang="en-US" sz="2000" dirty="0" err="1" smtClean="0"/>
              <a:t>падом</a:t>
            </a:r>
            <a:r>
              <a:rPr lang="en-US" sz="2000" dirty="0" smtClean="0"/>
              <a:t> </a:t>
            </a:r>
            <a:r>
              <a:rPr lang="en-US" sz="2000" dirty="0" err="1" smtClean="0"/>
              <a:t>Египта</a:t>
            </a:r>
            <a:r>
              <a:rPr lang="en-US" sz="2000" dirty="0" smtClean="0"/>
              <a:t> </a:t>
            </a:r>
            <a:r>
              <a:rPr lang="en-US" sz="2000" dirty="0" err="1" smtClean="0"/>
              <a:t>под</a:t>
            </a:r>
            <a:r>
              <a:rPr lang="en-US" sz="2000" dirty="0" smtClean="0"/>
              <a:t> </a:t>
            </a:r>
            <a:r>
              <a:rPr lang="en-US" sz="2000" dirty="0" err="1" smtClean="0"/>
              <a:t>римску</a:t>
            </a:r>
            <a:r>
              <a:rPr lang="en-US" sz="2000" dirty="0" smtClean="0"/>
              <a:t> </a:t>
            </a:r>
            <a:r>
              <a:rPr lang="en-US" sz="2000" dirty="0" err="1" smtClean="0"/>
              <a:t>власт</a:t>
            </a:r>
            <a:r>
              <a:rPr lang="en-US" sz="2000" dirty="0" smtClean="0"/>
              <a:t>, </a:t>
            </a:r>
            <a:r>
              <a:rPr lang="en-US" sz="2000" dirty="0" err="1" smtClean="0"/>
              <a:t>када</a:t>
            </a:r>
            <a:r>
              <a:rPr lang="en-US" sz="2000" dirty="0" smtClean="0"/>
              <a:t> </a:t>
            </a:r>
            <a:r>
              <a:rPr lang="en-US" sz="2000" dirty="0" err="1" smtClean="0"/>
              <a:t>су</a:t>
            </a:r>
            <a:r>
              <a:rPr lang="en-US" sz="2000" dirty="0" smtClean="0"/>
              <a:t> </a:t>
            </a:r>
            <a:r>
              <a:rPr lang="en-US" sz="2000" dirty="0" err="1" smtClean="0"/>
              <a:t>по</a:t>
            </a:r>
            <a:r>
              <a:rPr lang="en-US" sz="2000" dirty="0" smtClean="0"/>
              <a:t> </a:t>
            </a:r>
            <a:r>
              <a:rPr lang="en-US" sz="2000" dirty="0" err="1" smtClean="0"/>
              <a:t>Јустинијановом</a:t>
            </a:r>
            <a:r>
              <a:rPr lang="en-US" sz="2000" dirty="0" smtClean="0"/>
              <a:t> </a:t>
            </a:r>
            <a:r>
              <a:rPr lang="en-US" sz="2000" dirty="0" err="1" smtClean="0"/>
              <a:t>наређењу</a:t>
            </a:r>
            <a:r>
              <a:rPr lang="en-US" sz="2000" dirty="0" smtClean="0"/>
              <a:t> у </a:t>
            </a:r>
            <a:r>
              <a:rPr lang="en-US" sz="2000" dirty="0" err="1" smtClean="0"/>
              <a:t>Атини</a:t>
            </a:r>
            <a:r>
              <a:rPr lang="en-US" sz="2000" dirty="0" smtClean="0"/>
              <a:t> </a:t>
            </a:r>
            <a:r>
              <a:rPr lang="en-US" sz="2000" dirty="0" err="1" smtClean="0"/>
              <a:t>биле</a:t>
            </a:r>
            <a:r>
              <a:rPr lang="en-US" sz="2000" dirty="0" smtClean="0"/>
              <a:t> </a:t>
            </a:r>
            <a:r>
              <a:rPr lang="en-US" sz="2000" dirty="0" err="1" smtClean="0"/>
              <a:t>затворене</a:t>
            </a:r>
            <a:r>
              <a:rPr lang="en-US" sz="2000" dirty="0" smtClean="0"/>
              <a:t> и </a:t>
            </a:r>
            <a:r>
              <a:rPr lang="en-US" sz="2000" dirty="0" err="1" smtClean="0"/>
              <a:t>пос</a:t>
            </a:r>
            <a:r>
              <a:rPr lang="sr-Cyrl-RS" sz="2000" dirty="0" smtClean="0"/>
              <a:t>љ</a:t>
            </a:r>
            <a:r>
              <a:rPr lang="en-US" sz="2000" dirty="0" err="1" smtClean="0"/>
              <a:t>едње</a:t>
            </a:r>
            <a:r>
              <a:rPr lang="en-US" sz="2000" dirty="0" smtClean="0"/>
              <a:t> </a:t>
            </a:r>
            <a:r>
              <a:rPr lang="en-US" sz="2000" dirty="0" err="1" smtClean="0"/>
              <a:t>фило</a:t>
            </a:r>
            <a:r>
              <a:rPr lang="sr-Cyrl-RS" sz="2000" dirty="0" smtClean="0"/>
              <a:t>с</a:t>
            </a:r>
            <a:r>
              <a:rPr lang="en-US" sz="2000" dirty="0" err="1" smtClean="0"/>
              <a:t>офске</a:t>
            </a:r>
            <a:r>
              <a:rPr lang="en-US" sz="2000" dirty="0" smtClean="0"/>
              <a:t> </a:t>
            </a:r>
            <a:r>
              <a:rPr lang="en-US" sz="2000" dirty="0" err="1" smtClean="0"/>
              <a:t>школе</a:t>
            </a:r>
            <a:r>
              <a:rPr lang="sr-Cyrl-BA" sz="2000" dirty="0" smtClean="0"/>
              <a:t>.</a:t>
            </a:r>
            <a:endParaRPr lang="en-US" sz="2000" dirty="0"/>
          </a:p>
        </p:txBody>
      </p:sp>
      <p:pic>
        <p:nvPicPr>
          <p:cNvPr id="8194" name="Picture 2" descr="C:\Documents and Settings\Dragan.DRAGAN-D6449DCE\Desktop\materijal za prezentaciju iz srpskog\justinij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63185"/>
            <a:ext cx="2895600" cy="4294815"/>
          </a:xfrm>
          <a:prstGeom prst="rect">
            <a:avLst/>
          </a:prstGeom>
          <a:noFill/>
        </p:spPr>
      </p:pic>
      <p:pic>
        <p:nvPicPr>
          <p:cNvPr id="8195" name="Picture 3" descr="C:\Documents and Settings\Dragan.DRAGAN-D6449DCE\Desktop\materijal za prezentaciju iz srpskog\egipat-rimsko razdoblj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1" y="2968371"/>
            <a:ext cx="6248400" cy="388962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724400" y="4267200"/>
            <a:ext cx="3035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b="1" i="1" u="sng" dirty="0" smtClean="0">
                <a:solidFill>
                  <a:schemeClr val="bg1"/>
                </a:solidFill>
              </a:rPr>
              <a:t>РИМСКИ ПЕРИОД-ЕГИПАТ</a:t>
            </a:r>
            <a:endParaRPr lang="en-US" b="1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6400800"/>
          </a:xfrm>
        </p:spPr>
        <p:txBody>
          <a:bodyPr/>
          <a:lstStyle/>
          <a:p>
            <a:r>
              <a:rPr lang="sr-Cyrl-BA" i="1" dirty="0" smtClean="0"/>
              <a:t>Римском периоду припадају</a:t>
            </a:r>
            <a:r>
              <a:rPr lang="en-US" i="1" dirty="0" smtClean="0"/>
              <a:t>:</a:t>
            </a:r>
            <a:endParaRPr lang="sr-Cyrl-BA" i="1" dirty="0" smtClean="0"/>
          </a:p>
          <a:p>
            <a:pPr algn="ctr"/>
            <a:r>
              <a:rPr lang="sr-Cyrl-B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ЈОСИФ ФЛАВИЈЕ</a:t>
            </a:r>
          </a:p>
          <a:p>
            <a:r>
              <a:rPr lang="en-US" dirty="0" err="1" smtClean="0"/>
              <a:t>најпознатији</a:t>
            </a:r>
            <a:r>
              <a:rPr lang="en-US" dirty="0" smtClean="0"/>
              <a:t> </a:t>
            </a:r>
            <a:r>
              <a:rPr lang="en-US" dirty="0" err="1" smtClean="0"/>
              <a:t>грчки</a:t>
            </a:r>
            <a:r>
              <a:rPr lang="en-US" dirty="0" smtClean="0"/>
              <a:t> </a:t>
            </a:r>
            <a:r>
              <a:rPr lang="en-US" dirty="0" err="1" smtClean="0"/>
              <a:t>сатиричар</a:t>
            </a:r>
            <a:r>
              <a:rPr lang="sr-Cyrl-BA" dirty="0" smtClean="0"/>
              <a:t> </a:t>
            </a:r>
            <a:r>
              <a:rPr lang="sr-Cyrl-B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ЛУКИЈАН</a:t>
            </a:r>
          </a:p>
          <a:p>
            <a:pPr algn="r"/>
            <a:r>
              <a:rPr lang="sr-Cyrl-BA" dirty="0" smtClean="0"/>
              <a:t>г</a:t>
            </a:r>
            <a:r>
              <a:rPr lang="en-US" dirty="0" err="1" smtClean="0"/>
              <a:t>еограф</a:t>
            </a:r>
            <a:r>
              <a:rPr lang="sr-Cyrl-BA" dirty="0" smtClean="0"/>
              <a:t> </a:t>
            </a:r>
            <a:r>
              <a:rPr lang="sr-Cyrl-BA" dirty="0" smtClean="0">
                <a:solidFill>
                  <a:srgbClr val="92D050"/>
                </a:solidFill>
              </a:rPr>
              <a:t>КЛАУДИЈЕ ПТОЛЕМЕЈ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9218" name="Picture 2" descr="C:\Documents and Settings\Dragan.DRAGAN-D6449DCE\Desktop\materijal za prezentaciju iz srpskog\josip flavij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95479"/>
            <a:ext cx="3276600" cy="4362522"/>
          </a:xfrm>
          <a:prstGeom prst="rect">
            <a:avLst/>
          </a:prstGeom>
          <a:noFill/>
        </p:spPr>
      </p:pic>
      <p:pic>
        <p:nvPicPr>
          <p:cNvPr id="9219" name="Picture 3" descr="C:\Documents and Settings\Dragan.DRAGAN-D6449DCE\Desktop\materijal za prezentaciju iz srpskog\ptolome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362200"/>
            <a:ext cx="3810000" cy="4495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36958" y="6488668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KLAUDIJE PTELEMEJ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6488668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JOSIP FLAVIJE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p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04560"/>
          </a:xfrm>
        </p:spPr>
        <p:txBody>
          <a:bodyPr/>
          <a:lstStyle/>
          <a:p>
            <a:r>
              <a:rPr lang="en-US" sz="4000" b="1" u="sng" dirty="0" err="1" smtClean="0">
                <a:solidFill>
                  <a:srgbClr val="7030A0"/>
                </a:solidFill>
              </a:rPr>
              <a:t>Античка</a:t>
            </a:r>
            <a:r>
              <a:rPr lang="en-US" sz="4000" b="1" u="sng" dirty="0" smtClean="0">
                <a:solidFill>
                  <a:srgbClr val="7030A0"/>
                </a:solidFill>
              </a:rPr>
              <a:t> </a:t>
            </a:r>
            <a:r>
              <a:rPr lang="en-US" sz="4000" b="1" u="sng" dirty="0" err="1" smtClean="0">
                <a:solidFill>
                  <a:srgbClr val="7030A0"/>
                </a:solidFill>
              </a:rPr>
              <a:t>фило</a:t>
            </a:r>
            <a:r>
              <a:rPr lang="sr-Cyrl-RS" sz="4000" b="1" u="sng" dirty="0" smtClean="0">
                <a:solidFill>
                  <a:srgbClr val="7030A0"/>
                </a:solidFill>
              </a:rPr>
              <a:t>с</a:t>
            </a:r>
            <a:r>
              <a:rPr lang="en-US" sz="4000" b="1" u="sng" dirty="0" err="1" smtClean="0">
                <a:solidFill>
                  <a:srgbClr val="7030A0"/>
                </a:solidFill>
              </a:rPr>
              <a:t>офија</a:t>
            </a:r>
            <a:r>
              <a:rPr lang="en-US" sz="4000" b="1" u="sng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/>
              <a:t>обухвата</a:t>
            </a:r>
            <a:r>
              <a:rPr lang="en-US" i="1" dirty="0" smtClean="0"/>
              <a:t> </a:t>
            </a:r>
            <a:r>
              <a:rPr lang="en-US" i="1" dirty="0" err="1" smtClean="0"/>
              <a:t>фило</a:t>
            </a:r>
            <a:r>
              <a:rPr lang="sr-Cyrl-RS" i="1" dirty="0" smtClean="0"/>
              <a:t>с</a:t>
            </a:r>
            <a:r>
              <a:rPr lang="en-US" i="1" dirty="0" err="1" smtClean="0"/>
              <a:t>офска</a:t>
            </a:r>
            <a:r>
              <a:rPr lang="en-US" i="1" dirty="0" smtClean="0"/>
              <a:t> </a:t>
            </a:r>
            <a:r>
              <a:rPr lang="en-US" i="1" dirty="0" err="1" smtClean="0"/>
              <a:t>мишљења</a:t>
            </a:r>
            <a:r>
              <a:rPr lang="en-US" i="1" dirty="0" smtClean="0"/>
              <a:t> и </a:t>
            </a:r>
            <a:r>
              <a:rPr lang="en-US" i="1" dirty="0" err="1" smtClean="0"/>
              <a:t>системе</a:t>
            </a:r>
            <a:r>
              <a:rPr lang="sr-Cyrl-RS" i="1" dirty="0" smtClean="0"/>
              <a:t>,</a:t>
            </a:r>
            <a:r>
              <a:rPr lang="en-US" i="1" dirty="0" smtClean="0"/>
              <a:t> </a:t>
            </a:r>
            <a:r>
              <a:rPr lang="en-US" i="1" dirty="0" err="1" smtClean="0"/>
              <a:t>који</a:t>
            </a:r>
            <a:r>
              <a:rPr lang="en-US" i="1" dirty="0" smtClean="0"/>
              <a:t> </a:t>
            </a:r>
            <a:r>
              <a:rPr lang="en-US" i="1" dirty="0" err="1" smtClean="0"/>
              <a:t>су</a:t>
            </a:r>
            <a:r>
              <a:rPr lang="en-US" i="1" dirty="0" smtClean="0"/>
              <a:t> </a:t>
            </a:r>
            <a:r>
              <a:rPr lang="en-US" i="1" dirty="0" err="1" smtClean="0"/>
              <a:t>се</a:t>
            </a:r>
            <a:r>
              <a:rPr lang="en-US" i="1" dirty="0" smtClean="0"/>
              <a:t> </a:t>
            </a:r>
            <a:r>
              <a:rPr lang="en-US" i="1" dirty="0" err="1" smtClean="0"/>
              <a:t>развили</a:t>
            </a:r>
            <a:r>
              <a:rPr lang="en-US" i="1" dirty="0" smtClean="0"/>
              <a:t> </a:t>
            </a:r>
            <a:r>
              <a:rPr lang="en-US" i="1" dirty="0" err="1" smtClean="0"/>
              <a:t>на</a:t>
            </a:r>
            <a:r>
              <a:rPr lang="en-US" i="1" dirty="0" smtClean="0"/>
              <a:t> </a:t>
            </a:r>
            <a:r>
              <a:rPr lang="en-US" i="1" dirty="0" err="1" smtClean="0"/>
              <a:t>широком</a:t>
            </a:r>
            <a:r>
              <a:rPr lang="en-US" i="1" dirty="0" smtClean="0"/>
              <a:t> </a:t>
            </a:r>
            <a:r>
              <a:rPr lang="en-US" i="1" dirty="0" err="1" smtClean="0"/>
              <a:t>медитеранском</a:t>
            </a:r>
            <a:r>
              <a:rPr lang="en-US" i="1" dirty="0" smtClean="0"/>
              <a:t> </a:t>
            </a:r>
            <a:r>
              <a:rPr lang="en-US" i="1" dirty="0" err="1" smtClean="0"/>
              <a:t>простору</a:t>
            </a:r>
            <a:r>
              <a:rPr lang="en-US" i="1" dirty="0" smtClean="0"/>
              <a:t> </a:t>
            </a:r>
            <a:r>
              <a:rPr lang="en-US" i="1" dirty="0" err="1" smtClean="0"/>
              <a:t>прожетом</a:t>
            </a:r>
            <a:r>
              <a:rPr lang="en-US" i="1" dirty="0" smtClean="0"/>
              <a:t> </a:t>
            </a:r>
            <a:r>
              <a:rPr lang="en-US" i="1" dirty="0" err="1" smtClean="0"/>
              <a:t>античком</a:t>
            </a:r>
            <a:r>
              <a:rPr lang="en-US" i="1" dirty="0" smtClean="0"/>
              <a:t> </a:t>
            </a:r>
            <a:r>
              <a:rPr lang="en-US" i="1" dirty="0" err="1" smtClean="0"/>
              <a:t>грчком</a:t>
            </a:r>
            <a:r>
              <a:rPr lang="en-US" i="1" dirty="0" smtClean="0"/>
              <a:t> и </a:t>
            </a:r>
            <a:r>
              <a:rPr lang="en-US" i="1" dirty="0" err="1" smtClean="0"/>
              <a:t>римском</a:t>
            </a:r>
            <a:r>
              <a:rPr lang="en-US" i="1" dirty="0" smtClean="0"/>
              <a:t> </a:t>
            </a:r>
            <a:r>
              <a:rPr lang="en-US" i="1" dirty="0" err="1" smtClean="0"/>
              <a:t>културом</a:t>
            </a:r>
            <a:r>
              <a:rPr lang="en-US" i="1" dirty="0" smtClean="0"/>
              <a:t> у </a:t>
            </a:r>
            <a:r>
              <a:rPr lang="en-US" i="1" dirty="0" err="1" smtClean="0"/>
              <a:t>периоду</a:t>
            </a:r>
            <a:r>
              <a:rPr lang="en-US" i="1" dirty="0" smtClean="0"/>
              <a:t> </a:t>
            </a:r>
            <a:r>
              <a:rPr lang="en-US" i="1" dirty="0" err="1" smtClean="0"/>
              <a:t>од</a:t>
            </a:r>
            <a:r>
              <a:rPr lang="en-US" i="1" dirty="0" smtClean="0"/>
              <a:t> 7. в</a:t>
            </a:r>
            <a:r>
              <a:rPr lang="sr-Cyrl-BA" i="1" dirty="0" smtClean="0"/>
              <a:t>ије</a:t>
            </a:r>
            <a:r>
              <a:rPr lang="en-US" i="1" dirty="0" err="1" smtClean="0"/>
              <a:t>ка</a:t>
            </a:r>
            <a:r>
              <a:rPr lang="en-US" i="1" dirty="0" smtClean="0"/>
              <a:t> </a:t>
            </a:r>
            <a:r>
              <a:rPr lang="en-US" i="1" dirty="0" err="1" smtClean="0"/>
              <a:t>старе</a:t>
            </a:r>
            <a:r>
              <a:rPr lang="en-US" i="1" dirty="0" smtClean="0"/>
              <a:t> </a:t>
            </a:r>
            <a:r>
              <a:rPr lang="en-US" i="1" dirty="0" err="1" smtClean="0"/>
              <a:t>ере</a:t>
            </a:r>
            <a:r>
              <a:rPr lang="en-US" i="1" dirty="0" smtClean="0"/>
              <a:t> </a:t>
            </a:r>
            <a:r>
              <a:rPr lang="en-US" i="1" dirty="0" err="1" smtClean="0"/>
              <a:t>до</a:t>
            </a:r>
            <a:r>
              <a:rPr lang="en-US" i="1" dirty="0" smtClean="0"/>
              <a:t> </a:t>
            </a:r>
            <a:r>
              <a:rPr lang="en-US" i="1" dirty="0" err="1" smtClean="0"/>
              <a:t>пропасти</a:t>
            </a:r>
            <a:r>
              <a:rPr lang="en-US" i="1" dirty="0" smtClean="0"/>
              <a:t> </a:t>
            </a:r>
            <a:r>
              <a:rPr lang="en-US" i="1" dirty="0" err="1" smtClean="0"/>
              <a:t>античког</a:t>
            </a:r>
            <a:r>
              <a:rPr lang="en-US" i="1" dirty="0" smtClean="0"/>
              <a:t> </a:t>
            </a:r>
            <a:r>
              <a:rPr lang="en-US" i="1" dirty="0" err="1" smtClean="0"/>
              <a:t>св</a:t>
            </a:r>
            <a:r>
              <a:rPr lang="sr-Cyrl-BA" i="1" dirty="0" err="1" smtClean="0"/>
              <a:t>иј</a:t>
            </a:r>
            <a:r>
              <a:rPr lang="en-US" i="1" dirty="0" err="1" smtClean="0"/>
              <a:t>ета</a:t>
            </a:r>
            <a:r>
              <a:rPr lang="sr-Cyrl-RS" i="1" dirty="0" smtClean="0"/>
              <a:t>,</a:t>
            </a:r>
            <a:r>
              <a:rPr lang="en-US" i="1" dirty="0" smtClean="0"/>
              <a:t> </a:t>
            </a:r>
            <a:r>
              <a:rPr lang="en-US" i="1" dirty="0" err="1" smtClean="0"/>
              <a:t>почетком</a:t>
            </a:r>
            <a:r>
              <a:rPr lang="en-US" i="1" dirty="0" smtClean="0"/>
              <a:t> 6. в</a:t>
            </a:r>
            <a:r>
              <a:rPr lang="sr-Cyrl-BA" i="1" dirty="0" smtClean="0"/>
              <a:t>ије</a:t>
            </a:r>
            <a:r>
              <a:rPr lang="en-US" i="1" dirty="0" err="1" smtClean="0"/>
              <a:t>ка</a:t>
            </a:r>
            <a:r>
              <a:rPr lang="en-US" i="1" dirty="0" smtClean="0"/>
              <a:t> </a:t>
            </a:r>
            <a:r>
              <a:rPr lang="en-US" i="1" dirty="0" err="1" smtClean="0"/>
              <a:t>нове</a:t>
            </a:r>
            <a:r>
              <a:rPr lang="en-US" i="1" dirty="0" smtClean="0"/>
              <a:t> </a:t>
            </a:r>
            <a:r>
              <a:rPr lang="en-US" i="1" dirty="0" err="1" smtClean="0"/>
              <a:t>ере</a:t>
            </a:r>
            <a:r>
              <a:rPr lang="en-US" i="1" dirty="0" smtClean="0"/>
              <a:t>.</a:t>
            </a:r>
          </a:p>
          <a:p>
            <a:endParaRPr lang="en-US" dirty="0"/>
          </a:p>
        </p:txBody>
      </p:sp>
      <p:pic>
        <p:nvPicPr>
          <p:cNvPr id="11266" name="Picture 2" descr="C:\Documents and Settings\Dragan.DRAGAN-D6449DCE\Desktop\materijal za prezentaciju iz srpskog\jonija-hr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8403" y="3962400"/>
            <a:ext cx="4675597" cy="2895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867400" y="3429000"/>
            <a:ext cx="2158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b="1" i="1" u="sng" dirty="0" smtClean="0">
                <a:solidFill>
                  <a:schemeClr val="bg1"/>
                </a:solidFill>
              </a:rPr>
              <a:t>ГРЧКИ ХРАМ</a:t>
            </a:r>
            <a:endParaRPr lang="en-US" sz="2400" b="1" i="1" u="sng" dirty="0">
              <a:solidFill>
                <a:schemeClr val="bg1"/>
              </a:solidFill>
            </a:endParaRPr>
          </a:p>
        </p:txBody>
      </p:sp>
      <p:pic>
        <p:nvPicPr>
          <p:cNvPr id="11268" name="Picture 4" descr="C:\Documents and Settings\Dragan.DRAGAN-D6449DCE\Desktop\materijal za prezentaciju iz srpskog\Anticka filozofi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67921"/>
            <a:ext cx="4419600" cy="329007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>
              <a:buFont typeface="+mj-lt"/>
              <a:buAutoNum type="arabicPeriod"/>
            </a:pPr>
            <a:r>
              <a:rPr lang="sr-Cyrl-BA" b="1" dirty="0" smtClean="0"/>
              <a:t>КОСМОЛОШКИ ПЕРИОД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sr-Cyrl-BA" b="1" dirty="0" smtClean="0"/>
              <a:t>АНТРОПОЛОШКИ ПЕРИОД</a:t>
            </a:r>
          </a:p>
          <a:p>
            <a:pPr marL="514350" indent="-514350">
              <a:buFont typeface="+mj-lt"/>
              <a:buAutoNum type="arabicPeriod"/>
            </a:pPr>
            <a:r>
              <a:rPr lang="sr-Cyrl-BA" b="1" dirty="0" smtClean="0"/>
              <a:t>ХЕЛЕНИСТИЧКО - РИМСКИ </a:t>
            </a:r>
            <a:r>
              <a:rPr lang="sr-Cyrl-BA" b="1" dirty="0" smtClean="0"/>
              <a:t>ПЕРИОД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b="1" u="sng" dirty="0" smtClean="0">
                <a:solidFill>
                  <a:schemeClr val="tx1">
                    <a:lumMod val="85000"/>
                  </a:schemeClr>
                </a:solidFill>
              </a:rPr>
              <a:t>АНТИЧКА ФИЛОСОФИЈА</a:t>
            </a:r>
            <a:endParaRPr lang="en-US" b="1" u="sng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0243" name="Picture 3" descr="C:\Documents and Settings\Dragan.DRAGAN-D6449DCE\Desktop\materijal za prezentaciju iz srpskog\filozof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928366"/>
            <a:ext cx="7010400" cy="362483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77000"/>
          </a:xfrm>
        </p:spPr>
        <p:txBody>
          <a:bodyPr/>
          <a:lstStyle/>
          <a:p>
            <a:r>
              <a:rPr lang="sr-Cyrl-BA" sz="2400" dirty="0" smtClean="0"/>
              <a:t>Значајни појмови уведени у књижевност током оснивања нових књижевних врста су</a:t>
            </a:r>
            <a:r>
              <a:rPr lang="en-US" sz="2400" dirty="0" smtClean="0"/>
              <a:t>:</a:t>
            </a:r>
            <a:endParaRPr lang="sr-Cyrl-BA" sz="2400" dirty="0" smtClean="0"/>
          </a:p>
          <a:p>
            <a:r>
              <a:rPr lang="sr-Cyrl-BA" dirty="0" smtClean="0"/>
              <a:t>МИМЕЗИС-</a:t>
            </a:r>
            <a:r>
              <a:rPr lang="sr-Cyrl-BA" sz="2000" i="1" dirty="0" smtClean="0"/>
              <a:t>процес имитације или неке врсте опонашања</a:t>
            </a:r>
            <a:r>
              <a:rPr lang="sr-Cyrl-BA" sz="2000" i="1" dirty="0" smtClean="0"/>
              <a:t>. Платон </a:t>
            </a:r>
            <a:r>
              <a:rPr lang="sr-Cyrl-BA" sz="2000" i="1" dirty="0" smtClean="0"/>
              <a:t>је о томе говорио</a:t>
            </a:r>
            <a:r>
              <a:rPr lang="en-US" sz="2000" i="1" dirty="0" smtClean="0"/>
              <a:t>: ”</a:t>
            </a:r>
            <a:r>
              <a:rPr lang="sr-Cyrl-BA" sz="2000" i="1" dirty="0" smtClean="0"/>
              <a:t>...он је у процесу опонашања нико,чиста маска или чисти лицемјер и као такав врло неодређен</a:t>
            </a:r>
            <a:r>
              <a:rPr lang="sr-Cyrl-BA" sz="2000" i="1" dirty="0" smtClean="0"/>
              <a:t>, и </a:t>
            </a:r>
            <a:r>
              <a:rPr lang="sr-Cyrl-BA" sz="2000" i="1" dirty="0" smtClean="0"/>
              <a:t>немогуће га је смјестити у одређену врсту или фиксирати га за једну функцију, која би била његова </a:t>
            </a:r>
            <a:r>
              <a:rPr lang="sr-Cyrl-BA" sz="2000" i="1" dirty="0" smtClean="0"/>
              <a:t>властита </a:t>
            </a:r>
            <a:r>
              <a:rPr lang="en-US" sz="2000" i="1" dirty="0" smtClean="0"/>
              <a:t>”</a:t>
            </a:r>
            <a:r>
              <a:rPr lang="sr-Cyrl-RS" sz="2000" i="1" dirty="0" smtClean="0"/>
              <a:t>.</a:t>
            </a:r>
            <a:endParaRPr lang="sr-Cyrl-BA" sz="2000" i="1" dirty="0" smtClean="0"/>
          </a:p>
          <a:p>
            <a:r>
              <a:rPr lang="sr-Cyrl-BA" dirty="0" smtClean="0"/>
              <a:t>КАТАРЗИС - </a:t>
            </a:r>
            <a:r>
              <a:rPr lang="sr-Cyrl-BA" sz="2000" i="1" dirty="0" smtClean="0"/>
              <a:t>ритуално </a:t>
            </a:r>
            <a:r>
              <a:rPr lang="sr-Cyrl-BA" sz="2000" i="1" dirty="0" smtClean="0"/>
              <a:t>очишћење од неке нечистоће</a:t>
            </a:r>
            <a:r>
              <a:rPr lang="sr-Cyrl-BA" sz="2000" i="1" dirty="0" smtClean="0"/>
              <a:t>. Платон </a:t>
            </a:r>
            <a:r>
              <a:rPr lang="sr-Cyrl-BA" sz="2000" i="1" dirty="0" smtClean="0"/>
              <a:t>говори о смри као о катарзи (одвајању)душе од тијела</a:t>
            </a:r>
            <a:r>
              <a:rPr lang="sr-Cyrl-BA" sz="2000" i="1" dirty="0" smtClean="0"/>
              <a:t>, док </a:t>
            </a:r>
            <a:r>
              <a:rPr lang="sr-Cyrl-BA" sz="2000" i="1" dirty="0" smtClean="0"/>
              <a:t>је за Аристотела катарза естетско чишћење душе од онога који посматра неко умјетничко дјело.</a:t>
            </a:r>
            <a:endParaRPr lang="sr-Cyrl-BA" i="1" dirty="0" smtClean="0"/>
          </a:p>
        </p:txBody>
      </p:sp>
      <p:pic>
        <p:nvPicPr>
          <p:cNvPr id="12290" name="Picture 2" descr="C:\Documents and Settings\Dragan.DRAGAN-D6449DCE\Desktop\materijal za prezentaciju iz srpskog\aristot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4000500"/>
            <a:ext cx="1905000" cy="2857500"/>
          </a:xfrm>
          <a:prstGeom prst="rect">
            <a:avLst/>
          </a:prstGeom>
          <a:noFill/>
        </p:spPr>
      </p:pic>
      <p:pic>
        <p:nvPicPr>
          <p:cNvPr id="12291" name="Picture 3" descr="C:\Documents and Settings\Dragan.DRAGAN-D6449DCE\Desktop\materijal za prezentaciju iz srpskog\plat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35517"/>
            <a:ext cx="1905000" cy="2522483"/>
          </a:xfrm>
          <a:prstGeom prst="rect">
            <a:avLst/>
          </a:prstGeom>
          <a:noFill/>
        </p:spPr>
      </p:pic>
      <p:pic>
        <p:nvPicPr>
          <p:cNvPr id="12292" name="Picture 4" descr="C:\Documents and Settings\Dragan.DRAGAN-D6449DCE\Desktop\materijal za prezentaciju iz srpskog\NationalHerald_Gree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4267200"/>
            <a:ext cx="4419600" cy="2590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4343400"/>
            <a:ext cx="1113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b="1" u="sng" dirty="0" smtClean="0">
                <a:solidFill>
                  <a:schemeClr val="bg2">
                    <a:lumMod val="50000"/>
                  </a:schemeClr>
                </a:solidFill>
              </a:rPr>
              <a:t>ПЛАТОН</a:t>
            </a:r>
            <a:endParaRPr lang="en-US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9000" y="6488668"/>
            <a:ext cx="15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b="1" i="1" u="sng" dirty="0" smtClean="0"/>
              <a:t>АРИСТОТЕЛ</a:t>
            </a:r>
            <a:endParaRPr lang="en-US" b="1" i="1" u="sng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 build="p"/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r-Cyrl-BA" sz="9600" b="1" dirty="0" smtClean="0">
                <a:solidFill>
                  <a:schemeClr val="bg1"/>
                </a:solidFill>
              </a:rPr>
              <a:t>ХВАЛА НА ПАЖЊИ!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pPr algn="ctr"/>
            <a:r>
              <a:rPr lang="sr-Cyrl-BA" b="1" i="1" u="sng" dirty="0" smtClean="0">
                <a:effectLst/>
              </a:rPr>
              <a:t>ГРЧКА КЊИЖЕВНОСТ</a:t>
            </a:r>
            <a:endParaRPr lang="en-US" b="1" i="1" u="sng" dirty="0"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err="1" smtClean="0"/>
              <a:t>Грчка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књижевност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обухвата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књижевно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стваралаштво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на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грчком</a:t>
            </a:r>
            <a:r>
              <a:rPr lang="en-US" sz="2200" b="1" dirty="0" smtClean="0"/>
              <a:t> </a:t>
            </a:r>
            <a:r>
              <a:rPr lang="sr-Cyrl-BA" sz="2200" b="1" dirty="0" smtClean="0"/>
              <a:t>језику.</a:t>
            </a:r>
          </a:p>
          <a:p>
            <a:pPr>
              <a:buNone/>
            </a:pPr>
            <a:r>
              <a:rPr lang="en-US" sz="1800" dirty="0" smtClean="0"/>
              <a:t>С </a:t>
            </a:r>
            <a:r>
              <a:rPr lang="en-US" sz="1800" dirty="0" err="1" smtClean="0"/>
              <a:t>обзиром</a:t>
            </a:r>
            <a:r>
              <a:rPr lang="en-US" sz="1800" dirty="0" smtClean="0"/>
              <a:t> </a:t>
            </a:r>
            <a:r>
              <a:rPr lang="en-US" sz="1800" dirty="0" err="1" smtClean="0"/>
              <a:t>на</a:t>
            </a:r>
            <a:r>
              <a:rPr lang="en-US" sz="1800" dirty="0" smtClean="0"/>
              <a:t> </a:t>
            </a:r>
            <a:r>
              <a:rPr lang="en-US" sz="1800" dirty="0" err="1" smtClean="0"/>
              <a:t>друштвене</a:t>
            </a:r>
            <a:r>
              <a:rPr lang="en-US" sz="1800" dirty="0" smtClean="0"/>
              <a:t>, </a:t>
            </a:r>
            <a:r>
              <a:rPr lang="en-US" sz="1800" dirty="0" err="1" smtClean="0"/>
              <a:t>политичке</a:t>
            </a:r>
            <a:r>
              <a:rPr lang="en-US" sz="1800" dirty="0" smtClean="0"/>
              <a:t> и </a:t>
            </a:r>
            <a:r>
              <a:rPr lang="en-US" sz="1800" dirty="0" err="1" smtClean="0"/>
              <a:t>књижевне</a:t>
            </a:r>
            <a:r>
              <a:rPr lang="en-US" sz="1800" dirty="0" smtClean="0"/>
              <a:t> </a:t>
            </a:r>
            <a:r>
              <a:rPr lang="en-US" sz="1800" dirty="0" err="1" smtClean="0"/>
              <a:t>прилике</a:t>
            </a:r>
            <a:r>
              <a:rPr lang="en-US" sz="1800" dirty="0" smtClean="0"/>
              <a:t>, </a:t>
            </a:r>
            <a:r>
              <a:rPr lang="en-US" sz="1800" dirty="0" err="1" smtClean="0"/>
              <a:t>цjелокупна</a:t>
            </a:r>
            <a:r>
              <a:rPr lang="en-US" sz="1800" dirty="0" smtClean="0"/>
              <a:t>  </a:t>
            </a:r>
            <a:r>
              <a:rPr lang="en-US" sz="1800" dirty="0" err="1" smtClean="0"/>
              <a:t>грчка</a:t>
            </a:r>
            <a:r>
              <a:rPr lang="en-US" sz="1800" dirty="0" smtClean="0"/>
              <a:t> </a:t>
            </a:r>
            <a:r>
              <a:rPr lang="en-US" sz="1800" dirty="0" err="1" smtClean="0"/>
              <a:t>књижевност</a:t>
            </a:r>
            <a:r>
              <a:rPr lang="en-US" sz="1800" dirty="0" smtClean="0"/>
              <a:t> </a:t>
            </a:r>
            <a:r>
              <a:rPr lang="en-US" sz="1800" dirty="0" err="1" smtClean="0"/>
              <a:t>може</a:t>
            </a:r>
            <a:r>
              <a:rPr lang="en-US" sz="1800" dirty="0" smtClean="0"/>
              <a:t> </a:t>
            </a:r>
            <a:r>
              <a:rPr lang="en-US" sz="1800" dirty="0" err="1" smtClean="0"/>
              <a:t>се</a:t>
            </a:r>
            <a:r>
              <a:rPr lang="en-US" sz="1800" dirty="0" smtClean="0"/>
              <a:t> </a:t>
            </a:r>
            <a:r>
              <a:rPr lang="en-US" sz="1800" dirty="0" err="1" smtClean="0"/>
              <a:t>под</a:t>
            </a:r>
            <a:r>
              <a:rPr lang="sr-Cyrl-RS" sz="1800" dirty="0" smtClean="0"/>
              <a:t>и</a:t>
            </a:r>
            <a:r>
              <a:rPr lang="en-US" sz="1800" dirty="0" err="1" smtClean="0"/>
              <a:t>jелити</a:t>
            </a:r>
            <a:r>
              <a:rPr lang="en-US" sz="1800" dirty="0" smtClean="0"/>
              <a:t> </a:t>
            </a:r>
            <a:r>
              <a:rPr lang="en-US" sz="1800" dirty="0" err="1" smtClean="0"/>
              <a:t>на</a:t>
            </a:r>
            <a:r>
              <a:rPr lang="en-US" sz="1800" dirty="0" smtClean="0"/>
              <a:t> </a:t>
            </a:r>
            <a:r>
              <a:rPr lang="en-US" sz="1800" dirty="0" err="1" smtClean="0"/>
              <a:t>четири</a:t>
            </a:r>
            <a:r>
              <a:rPr lang="en-US" sz="1800" dirty="0" smtClean="0"/>
              <a:t> </a:t>
            </a:r>
            <a:r>
              <a:rPr lang="en-US" sz="1800" dirty="0" err="1" smtClean="0"/>
              <a:t>периода</a:t>
            </a:r>
            <a:r>
              <a:rPr lang="en-US" sz="1800" dirty="0" smtClean="0"/>
              <a:t>:</a:t>
            </a:r>
          </a:p>
          <a:p>
            <a:r>
              <a:rPr lang="en-US" sz="22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Архајск</a:t>
            </a:r>
            <a:r>
              <a:rPr lang="sr-Cyrl-BA" sz="2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 период</a:t>
            </a:r>
            <a:r>
              <a:rPr lang="en-US" sz="2200" dirty="0" smtClean="0"/>
              <a:t>(</a:t>
            </a:r>
            <a:r>
              <a:rPr lang="en-US" sz="2200" dirty="0" err="1" smtClean="0"/>
              <a:t>од</a:t>
            </a:r>
            <a:r>
              <a:rPr lang="en-US" sz="2200" dirty="0" smtClean="0"/>
              <a:t> </a:t>
            </a:r>
            <a:r>
              <a:rPr lang="en-US" sz="2200" dirty="0" err="1" smtClean="0"/>
              <a:t>првих</a:t>
            </a:r>
            <a:r>
              <a:rPr lang="en-US" sz="2200" dirty="0" smtClean="0"/>
              <a:t> </a:t>
            </a:r>
            <a:r>
              <a:rPr lang="en-US" sz="2200" dirty="0" err="1" smtClean="0"/>
              <a:t>писаних</a:t>
            </a:r>
            <a:r>
              <a:rPr lang="en-US" sz="2200" dirty="0" smtClean="0"/>
              <a:t> </a:t>
            </a:r>
            <a:r>
              <a:rPr lang="en-US" sz="2200" dirty="0" err="1" smtClean="0"/>
              <a:t>споменика</a:t>
            </a:r>
            <a:r>
              <a:rPr lang="en-US" sz="2200" dirty="0" smtClean="0"/>
              <a:t> </a:t>
            </a:r>
            <a:r>
              <a:rPr lang="en-US" sz="2200" dirty="0" err="1" smtClean="0"/>
              <a:t>до</a:t>
            </a:r>
            <a:r>
              <a:rPr lang="en-US" sz="2200" dirty="0" smtClean="0"/>
              <a:t> </a:t>
            </a:r>
            <a:r>
              <a:rPr lang="en-US" sz="2200" dirty="0" err="1" smtClean="0"/>
              <a:t>краја</a:t>
            </a:r>
            <a:r>
              <a:rPr lang="en-US" sz="2200" dirty="0" smtClean="0"/>
              <a:t> 6. в</a:t>
            </a:r>
            <a:r>
              <a:rPr lang="sr-Cyrl-BA" sz="2200" dirty="0" err="1" smtClean="0"/>
              <a:t>ијека</a:t>
            </a:r>
            <a:r>
              <a:rPr lang="en-US" sz="2200" dirty="0" smtClean="0"/>
              <a:t> п</a:t>
            </a:r>
            <a:r>
              <a:rPr lang="sr-Cyrl-RS" sz="2200" dirty="0" smtClean="0"/>
              <a:t>.</a:t>
            </a:r>
            <a:r>
              <a:rPr lang="en-US" sz="2200" dirty="0" smtClean="0"/>
              <a:t>н</a:t>
            </a:r>
            <a:r>
              <a:rPr lang="sr-Cyrl-RS" sz="2200" dirty="0" smtClean="0"/>
              <a:t>.</a:t>
            </a:r>
            <a:r>
              <a:rPr lang="en-US" sz="2200" dirty="0" smtClean="0"/>
              <a:t>е.);</a:t>
            </a:r>
          </a:p>
          <a:p>
            <a:r>
              <a:rPr lang="en-US" sz="22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Класичн</a:t>
            </a:r>
            <a:r>
              <a:rPr lang="sr-Cyrl-BA" sz="2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 период</a:t>
            </a:r>
            <a:r>
              <a:rPr lang="sr-Cyrl-BA" sz="2200" dirty="0" smtClean="0"/>
              <a:t> </a:t>
            </a:r>
            <a:r>
              <a:rPr lang="en-US" sz="2200" dirty="0" smtClean="0"/>
              <a:t> (5. и 4. в</a:t>
            </a:r>
            <a:r>
              <a:rPr lang="sr-Cyrl-BA" sz="2200" dirty="0" err="1" smtClean="0"/>
              <a:t>ијек</a:t>
            </a:r>
            <a:r>
              <a:rPr lang="en-US" sz="2200" dirty="0" smtClean="0"/>
              <a:t> п</a:t>
            </a:r>
            <a:r>
              <a:rPr lang="sr-Cyrl-RS" sz="2200" dirty="0" smtClean="0"/>
              <a:t>.</a:t>
            </a:r>
            <a:r>
              <a:rPr lang="en-US" sz="2200" dirty="0" smtClean="0"/>
              <a:t>н</a:t>
            </a:r>
            <a:r>
              <a:rPr lang="sr-Cyrl-RS" sz="2200" dirty="0" smtClean="0"/>
              <a:t>.</a:t>
            </a:r>
            <a:r>
              <a:rPr lang="en-US" sz="2200" dirty="0" smtClean="0"/>
              <a:t>е.);</a:t>
            </a:r>
          </a:p>
          <a:p>
            <a:r>
              <a:rPr lang="en-US" sz="22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Александријск</a:t>
            </a:r>
            <a:r>
              <a:rPr lang="sr-Cyrl-BA" sz="2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 период</a:t>
            </a:r>
            <a:r>
              <a:rPr lang="en-US" sz="2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(</a:t>
            </a:r>
            <a:r>
              <a:rPr lang="en-US" sz="2200" dirty="0" err="1" smtClean="0"/>
              <a:t>од</a:t>
            </a:r>
            <a:r>
              <a:rPr lang="en-US" sz="2200" dirty="0" smtClean="0"/>
              <a:t> 3. </a:t>
            </a:r>
            <a:r>
              <a:rPr lang="en-US" sz="2200" dirty="0" err="1" smtClean="0"/>
              <a:t>до</a:t>
            </a:r>
            <a:r>
              <a:rPr lang="en-US" sz="2200" dirty="0" smtClean="0"/>
              <a:t> 1. в</a:t>
            </a:r>
            <a:r>
              <a:rPr lang="sr-Cyrl-BA" sz="2200" dirty="0" err="1" smtClean="0"/>
              <a:t>ијека</a:t>
            </a:r>
            <a:r>
              <a:rPr lang="en-US" sz="2200" dirty="0" smtClean="0"/>
              <a:t> п</a:t>
            </a:r>
            <a:r>
              <a:rPr lang="sr-Cyrl-RS" sz="2200" dirty="0" smtClean="0"/>
              <a:t>.</a:t>
            </a:r>
            <a:r>
              <a:rPr lang="en-US" sz="2200" dirty="0" smtClean="0"/>
              <a:t>н</a:t>
            </a:r>
            <a:r>
              <a:rPr lang="sr-Cyrl-RS" sz="2200" dirty="0" smtClean="0"/>
              <a:t>.</a:t>
            </a:r>
            <a:r>
              <a:rPr lang="en-US" sz="2200" dirty="0" smtClean="0"/>
              <a:t>е.);</a:t>
            </a:r>
          </a:p>
          <a:p>
            <a:r>
              <a:rPr lang="en-US" sz="22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Римск</a:t>
            </a:r>
            <a:r>
              <a:rPr lang="sr-Cyrl-BA" sz="2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 период</a:t>
            </a:r>
            <a:r>
              <a:rPr lang="en-US" sz="2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(</a:t>
            </a:r>
            <a:r>
              <a:rPr lang="en-US" sz="2200" dirty="0" err="1" smtClean="0"/>
              <a:t>од</a:t>
            </a:r>
            <a:r>
              <a:rPr lang="en-US" sz="2200" dirty="0" smtClean="0"/>
              <a:t> 30. </a:t>
            </a:r>
            <a:r>
              <a:rPr lang="sr-Cyrl-RS" sz="2200" dirty="0" err="1" smtClean="0"/>
              <a:t>вијека</a:t>
            </a:r>
            <a:r>
              <a:rPr lang="sr-Cyrl-RS" sz="2200" dirty="0" smtClean="0"/>
              <a:t> </a:t>
            </a:r>
            <a:r>
              <a:rPr lang="en-US" sz="2200" dirty="0" smtClean="0"/>
              <a:t>п</a:t>
            </a:r>
            <a:r>
              <a:rPr lang="sr-Cyrl-RS" sz="2200" dirty="0" smtClean="0"/>
              <a:t>.</a:t>
            </a:r>
            <a:r>
              <a:rPr lang="en-US" sz="2200" dirty="0" smtClean="0"/>
              <a:t>н</a:t>
            </a:r>
            <a:r>
              <a:rPr lang="sr-Cyrl-RS" sz="2200" dirty="0" smtClean="0"/>
              <a:t>.</a:t>
            </a:r>
            <a:r>
              <a:rPr lang="en-US" sz="2200" dirty="0" smtClean="0"/>
              <a:t>е. </a:t>
            </a:r>
            <a:r>
              <a:rPr lang="en-US" sz="2200" dirty="0" err="1" smtClean="0"/>
              <a:t>до</a:t>
            </a:r>
            <a:r>
              <a:rPr lang="en-US" sz="2200" dirty="0" smtClean="0"/>
              <a:t> 529. </a:t>
            </a:r>
            <a:r>
              <a:rPr lang="sr-Cyrl-RS" sz="2200" dirty="0" err="1" smtClean="0"/>
              <a:t>вијека</a:t>
            </a:r>
            <a:r>
              <a:rPr lang="sr-Cyrl-RS" sz="2200" dirty="0" smtClean="0"/>
              <a:t> </a:t>
            </a:r>
            <a:r>
              <a:rPr lang="en-US" sz="2200" dirty="0" err="1" smtClean="0"/>
              <a:t>нове</a:t>
            </a:r>
            <a:r>
              <a:rPr lang="sr-Latn-RS" sz="2200" dirty="0" smtClean="0"/>
              <a:t>)</a:t>
            </a:r>
            <a:r>
              <a:rPr lang="en-US" sz="2200" dirty="0" smtClean="0"/>
              <a:t> </a:t>
            </a:r>
            <a:r>
              <a:rPr lang="en-US" sz="2200" dirty="0" err="1" smtClean="0"/>
              <a:t>ере</a:t>
            </a:r>
            <a:r>
              <a:rPr lang="en-US" sz="2200" dirty="0" smtClean="0"/>
              <a:t>).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C:\Documents and Settings\Dragan.DRAGAN-D6449DCE\Desktop\materijal za prezentaciju iz srpskog\_sp-epidaurus-pozoriste-epidaur-grc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476750"/>
            <a:ext cx="3810000" cy="2381250"/>
          </a:xfrm>
          <a:prstGeom prst="rect">
            <a:avLst/>
          </a:prstGeom>
          <a:noFill/>
        </p:spPr>
      </p:pic>
      <p:pic>
        <p:nvPicPr>
          <p:cNvPr id="2051" name="Picture 3" descr="C:\Documents and Settings\Dragan.DRAGAN-D6449DCE\Desktop\materijal za prezentaciju iz srpskog\0000306642_l_0_mRX12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495800"/>
            <a:ext cx="3879850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sr-Cyrl-BA" i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АРХАЈСКИ ПЕРИОД</a:t>
            </a:r>
            <a:endParaRPr lang="en-US" i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410200"/>
          </a:xfrm>
        </p:spPr>
        <p:txBody>
          <a:bodyPr/>
          <a:lstStyle/>
          <a:p>
            <a:pPr marL="651510" indent="-514350">
              <a:buFont typeface="Wingdings" pitchFamily="2" charset="2"/>
              <a:buChar char="ü"/>
            </a:pPr>
            <a:r>
              <a:rPr lang="sr-Cyrl-BA" dirty="0" smtClean="0">
                <a:solidFill>
                  <a:schemeClr val="accent4">
                    <a:lumMod val="50000"/>
                  </a:schemeClr>
                </a:solidFill>
              </a:rPr>
              <a:t>ЕПСКО ПЈЕСНИШТВО </a:t>
            </a:r>
            <a:r>
              <a:rPr lang="sr-Cyrl-BA" dirty="0" smtClean="0"/>
              <a:t>(</a:t>
            </a:r>
            <a:r>
              <a:rPr lang="sr-Cyrl-BA" sz="2400" dirty="0" smtClean="0"/>
              <a:t>Хомерови епови Илијада и Одисеја)</a:t>
            </a:r>
          </a:p>
          <a:p>
            <a:pPr marL="651510" indent="-514350">
              <a:buFont typeface="Wingdings" pitchFamily="2" charset="2"/>
              <a:buChar char="ü"/>
            </a:pPr>
            <a:r>
              <a:rPr lang="sr-Cyrl-BA" dirty="0" smtClean="0">
                <a:solidFill>
                  <a:schemeClr val="accent6">
                    <a:lumMod val="50000"/>
                  </a:schemeClr>
                </a:solidFill>
              </a:rPr>
              <a:t>ЛИРСКО ПЈЕСНИШТВО </a:t>
            </a:r>
            <a:r>
              <a:rPr lang="sr-Cyrl-BA" dirty="0" smtClean="0"/>
              <a:t>(</a:t>
            </a:r>
            <a:r>
              <a:rPr lang="en-US" sz="2400" dirty="0" err="1" smtClean="0">
                <a:latin typeface="Calibri"/>
                <a:ea typeface="Calibri"/>
                <a:cs typeface="Times New Roman"/>
              </a:rPr>
              <a:t>мелика</a:t>
            </a:r>
            <a:r>
              <a:rPr lang="sr-Latn-RS" sz="24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dirty="0" smtClean="0">
                <a:latin typeface="Calibri"/>
                <a:ea typeface="Calibri"/>
                <a:cs typeface="Times New Roman"/>
              </a:rPr>
              <a:t>-</a:t>
            </a:r>
            <a:r>
              <a:rPr lang="sr-Latn-RS" sz="24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dirty="0" smtClean="0">
                <a:latin typeface="Calibri"/>
                <a:ea typeface="Calibri"/>
                <a:cs typeface="Times New Roman"/>
              </a:rPr>
              <a:t>п</a:t>
            </a:r>
            <a:r>
              <a:rPr lang="sr-Cyrl-BA" sz="2400" dirty="0" smtClean="0">
                <a:latin typeface="Calibri"/>
                <a:ea typeface="Calibri"/>
                <a:cs typeface="Times New Roman"/>
              </a:rPr>
              <a:t>је</a:t>
            </a:r>
            <a:r>
              <a:rPr lang="en-US" sz="2400" dirty="0" err="1" smtClean="0">
                <a:latin typeface="Calibri"/>
                <a:ea typeface="Calibri"/>
                <a:cs typeface="Times New Roman"/>
              </a:rPr>
              <a:t>сма</a:t>
            </a:r>
            <a:r>
              <a:rPr lang="sr-Cyrl-BA" sz="2400" dirty="0" smtClean="0">
                <a:latin typeface="Calibri"/>
                <a:ea typeface="Calibri"/>
                <a:cs typeface="Times New Roman"/>
              </a:rPr>
              <a:t>)</a:t>
            </a:r>
          </a:p>
          <a:p>
            <a:pPr marL="651510" indent="-514350">
              <a:buFont typeface="Wingdings" pitchFamily="2" charset="2"/>
              <a:buChar char="ü"/>
            </a:pPr>
            <a:r>
              <a:rPr lang="sr-Cyrl-BA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ЕЛЕГИЈА</a:t>
            </a:r>
            <a:r>
              <a:rPr lang="sr-Cyrl-BA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sr-Cyrl-BA" sz="2400" dirty="0" smtClean="0">
                <a:latin typeface="Calibri"/>
                <a:ea typeface="Calibri"/>
                <a:cs typeface="Times New Roman"/>
              </a:rPr>
              <a:t>(Тиртеј,Мимнермо,Фокилид)</a:t>
            </a:r>
          </a:p>
          <a:p>
            <a:pPr marL="651510" indent="-514350">
              <a:buFont typeface="Wingdings" pitchFamily="2" charset="2"/>
              <a:buChar char="ü"/>
            </a:pPr>
            <a:r>
              <a:rPr lang="sr-Cyrl-BA" dirty="0" smtClean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ЈАМБОГРАФИЈА</a:t>
            </a:r>
            <a:r>
              <a:rPr lang="sr-Latn-RS" dirty="0" smtClean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sr-Cyrl-BA" sz="2400" dirty="0" smtClean="0">
                <a:latin typeface="Calibri"/>
                <a:ea typeface="Calibri"/>
                <a:cs typeface="Times New Roman"/>
              </a:rPr>
              <a:t>(</a:t>
            </a:r>
            <a:r>
              <a:rPr lang="sr-Cyrl-BA" sz="2400" dirty="0" smtClean="0">
                <a:latin typeface="Calibri"/>
                <a:ea typeface="Calibri"/>
                <a:cs typeface="Times New Roman"/>
              </a:rPr>
              <a:t>Архилох)</a:t>
            </a:r>
          </a:p>
          <a:p>
            <a:pPr marL="651510" indent="-514350">
              <a:buNone/>
            </a:pPr>
            <a:endParaRPr lang="sr-Cyrl-BA" sz="2400" dirty="0" smtClean="0">
              <a:latin typeface="Calibri"/>
              <a:ea typeface="Calibri"/>
              <a:cs typeface="Times New Roman"/>
            </a:endParaRPr>
          </a:p>
          <a:p>
            <a:pPr marL="651510" indent="-514350">
              <a:buNone/>
            </a:pPr>
            <a:endParaRPr lang="sr-Cyrl-BA" sz="2000" dirty="0" smtClean="0"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 descr="C:\Documents and Settings\Dragan.DRAGAN-D6449DCE\Desktop\materijal za prezentaciju iz srpskog\tro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4572000"/>
            <a:ext cx="2709333" cy="2286000"/>
          </a:xfrm>
          <a:prstGeom prst="rect">
            <a:avLst/>
          </a:prstGeom>
          <a:noFill/>
        </p:spPr>
      </p:pic>
      <p:pic>
        <p:nvPicPr>
          <p:cNvPr id="3075" name="Picture 3" descr="C:\Documents and Settings\Dragan.DRAGAN-D6449DCE\Desktop\materijal za prezentaciju iz srpskog\Hom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1047" y="3733800"/>
            <a:ext cx="2542953" cy="3124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315200" y="3276600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b="1" i="1" u="sng" dirty="0" smtClean="0"/>
              <a:t>ХОМЕР</a:t>
            </a:r>
            <a:endParaRPr lang="en-US" b="1" i="1" u="sng" dirty="0"/>
          </a:p>
        </p:txBody>
      </p:sp>
      <p:sp>
        <p:nvSpPr>
          <p:cNvPr id="7" name="Rectangle 6"/>
          <p:cNvSpPr/>
          <p:nvPr/>
        </p:nvSpPr>
        <p:spPr>
          <a:xfrm>
            <a:off x="533400" y="3962400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b="1" i="1" u="sng" dirty="0" smtClean="0"/>
              <a:t>ТРОЈА</a:t>
            </a:r>
            <a:endParaRPr lang="en-US" b="1" i="1" u="sng" dirty="0"/>
          </a:p>
        </p:txBody>
      </p:sp>
      <p:pic>
        <p:nvPicPr>
          <p:cNvPr id="3077" name="Picture 5" descr="C:\Documents and Settings\Dragan.DRAGAN-D6449DCE\Desktop\materijal za prezentaciju iz srpskog\797193930238517fad92c46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038600"/>
            <a:ext cx="3810000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6" grpId="0" build="allAtOnce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229600" cy="470916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sr-Cyrl-BA" dirty="0" smtClean="0">
                <a:solidFill>
                  <a:schemeClr val="accent2">
                    <a:lumMod val="75000"/>
                  </a:schemeClr>
                </a:solidFill>
              </a:rPr>
              <a:t>МОНОДИЈА</a:t>
            </a:r>
            <a:r>
              <a:rPr lang="sr-Latn-R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r-Cyrl-BA" dirty="0" smtClean="0"/>
              <a:t>(</a:t>
            </a:r>
            <a:r>
              <a:rPr lang="sr-Cyrl-BA" dirty="0" smtClean="0"/>
              <a:t>народна поезија</a:t>
            </a:r>
            <a:r>
              <a:rPr lang="sr-Cyrl-BA" dirty="0" smtClean="0"/>
              <a:t>);</a:t>
            </a:r>
            <a:endParaRPr lang="sr-Cyrl-BA" dirty="0" smtClean="0"/>
          </a:p>
          <a:p>
            <a:pPr>
              <a:buFont typeface="Wingdings" pitchFamily="2" charset="2"/>
              <a:buChar char="ü"/>
            </a:pPr>
            <a:r>
              <a:rPr lang="sr-Cyrl-BA" dirty="0" smtClean="0">
                <a:solidFill>
                  <a:schemeClr val="tx2">
                    <a:lumMod val="50000"/>
                  </a:schemeClr>
                </a:solidFill>
              </a:rPr>
              <a:t>ХОРСКА </a:t>
            </a:r>
            <a:r>
              <a:rPr lang="sr-Cyrl-BA" dirty="0" smtClean="0">
                <a:solidFill>
                  <a:schemeClr val="tx2">
                    <a:lumMod val="50000"/>
                  </a:schemeClr>
                </a:solidFill>
              </a:rPr>
              <a:t>ЛИРИКА</a:t>
            </a:r>
            <a:r>
              <a:rPr lang="sr-Latn-R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r-Cyrl-BA" sz="20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</a:rPr>
              <a:t>хипорхеме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sr-Cyrl-BA" sz="2000" dirty="0" smtClean="0"/>
              <a:t>-</a:t>
            </a:r>
            <a:r>
              <a:rPr lang="sr-Latn-RS" sz="2000" dirty="0" smtClean="0"/>
              <a:t> </a:t>
            </a:r>
            <a:r>
              <a:rPr lang="en-US" sz="2000" dirty="0" err="1" smtClean="0"/>
              <a:t>веселе</a:t>
            </a:r>
            <a:r>
              <a:rPr lang="en-US" sz="2000" dirty="0" smtClean="0"/>
              <a:t> </a:t>
            </a:r>
            <a:r>
              <a:rPr lang="en-US" sz="2000" dirty="0" smtClean="0"/>
              <a:t>и </a:t>
            </a:r>
            <a:r>
              <a:rPr lang="en-US" sz="2000" dirty="0" err="1" smtClean="0"/>
              <a:t>живахне</a:t>
            </a:r>
            <a:r>
              <a:rPr lang="en-US" sz="2000" dirty="0" smtClean="0"/>
              <a:t> </a:t>
            </a:r>
            <a:r>
              <a:rPr lang="en-US" sz="2000" dirty="0" err="1" smtClean="0"/>
              <a:t>плесне</a:t>
            </a:r>
            <a:r>
              <a:rPr lang="en-US" sz="2000" dirty="0" smtClean="0"/>
              <a:t> п</a:t>
            </a:r>
            <a:r>
              <a:rPr lang="sr-Cyrl-BA" sz="2000" dirty="0" smtClean="0"/>
              <a:t>ј</a:t>
            </a:r>
            <a:r>
              <a:rPr lang="en-US" sz="2000" dirty="0" err="1" smtClean="0"/>
              <a:t>есме</a:t>
            </a:r>
            <a:r>
              <a:rPr lang="en-US" sz="2000" dirty="0" smtClean="0"/>
              <a:t> </a:t>
            </a:r>
            <a:r>
              <a:rPr lang="en-US" sz="2000" dirty="0" err="1" smtClean="0"/>
              <a:t>уз</a:t>
            </a:r>
            <a:r>
              <a:rPr lang="en-US" sz="2000" dirty="0" smtClean="0"/>
              <a:t> </a:t>
            </a:r>
            <a:r>
              <a:rPr lang="en-US" sz="2000" dirty="0" err="1" smtClean="0"/>
              <a:t>пратњу</a:t>
            </a:r>
            <a:r>
              <a:rPr lang="en-US" sz="2000" dirty="0" smtClean="0"/>
              <a:t> </a:t>
            </a:r>
            <a:r>
              <a:rPr lang="en-US" sz="2000" dirty="0" err="1" smtClean="0"/>
              <a:t>китаре</a:t>
            </a:r>
            <a:r>
              <a:rPr lang="en-US" sz="2000" dirty="0" smtClean="0"/>
              <a:t> </a:t>
            </a:r>
            <a:r>
              <a:rPr lang="en-US" sz="2000" dirty="0" err="1" smtClean="0"/>
              <a:t>или</a:t>
            </a:r>
            <a:r>
              <a:rPr lang="en-US" sz="2000" dirty="0" smtClean="0"/>
              <a:t> </a:t>
            </a:r>
            <a:r>
              <a:rPr lang="en-US" sz="2000" dirty="0" err="1" smtClean="0"/>
              <a:t>фруле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сколије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sr-Cyrl-BA" sz="2000" dirty="0" smtClean="0"/>
              <a:t>-</a:t>
            </a:r>
            <a:r>
              <a:rPr lang="sr-Latn-RS" sz="2000" dirty="0" smtClean="0"/>
              <a:t> </a:t>
            </a:r>
            <a:r>
              <a:rPr lang="en-US" sz="2000" dirty="0" err="1" smtClean="0"/>
              <a:t>гозбене</a:t>
            </a:r>
            <a:r>
              <a:rPr lang="en-US" sz="2000" dirty="0" smtClean="0"/>
              <a:t> </a:t>
            </a:r>
            <a:r>
              <a:rPr lang="en-US" sz="2000" dirty="0" err="1" smtClean="0"/>
              <a:t>пjесме</a:t>
            </a:r>
            <a:r>
              <a:rPr lang="en-US" sz="2000" dirty="0" smtClean="0"/>
              <a:t> и </a:t>
            </a:r>
            <a:r>
              <a:rPr lang="en-US" sz="2000" dirty="0" err="1" smtClean="0"/>
              <a:t>еротске</a:t>
            </a:r>
            <a:r>
              <a:rPr lang="en-US" sz="2000" dirty="0" smtClean="0"/>
              <a:t> </a:t>
            </a:r>
            <a:r>
              <a:rPr lang="en-US" sz="2000" dirty="0" err="1" smtClean="0"/>
              <a:t>песм</a:t>
            </a:r>
            <a:r>
              <a:rPr lang="sr-Cyrl-BA" sz="2000" dirty="0" smtClean="0"/>
              <a:t>е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партениј</a:t>
            </a:r>
            <a:r>
              <a:rPr lang="sr-Cyrl-BA" sz="2000" dirty="0" smtClean="0">
                <a:solidFill>
                  <a:srgbClr val="FFFF00"/>
                </a:solidFill>
              </a:rPr>
              <a:t>е</a:t>
            </a:r>
            <a:r>
              <a:rPr lang="en-US" sz="2000" dirty="0" smtClean="0"/>
              <a:t>, п</a:t>
            </a:r>
            <a:r>
              <a:rPr lang="sr-Cyrl-BA" sz="2000" dirty="0" smtClean="0"/>
              <a:t>ј</a:t>
            </a:r>
            <a:r>
              <a:rPr lang="en-US" sz="2000" dirty="0" err="1" smtClean="0"/>
              <a:t>есм</a:t>
            </a:r>
            <a:r>
              <a:rPr lang="sr-Cyrl-BA" sz="2000" dirty="0" smtClean="0"/>
              <a:t>е</a:t>
            </a:r>
            <a:r>
              <a:rPr lang="en-US" sz="2000" dirty="0" smtClean="0"/>
              <a:t> </a:t>
            </a:r>
            <a:r>
              <a:rPr lang="en-US" sz="2000" dirty="0" err="1" smtClean="0"/>
              <a:t>које</a:t>
            </a:r>
            <a:r>
              <a:rPr lang="en-US" sz="2000" dirty="0" smtClean="0"/>
              <a:t> </a:t>
            </a:r>
            <a:r>
              <a:rPr lang="en-US" sz="2000" dirty="0" err="1" smtClean="0"/>
              <a:t>су</a:t>
            </a:r>
            <a:r>
              <a:rPr lang="en-US" sz="2000" dirty="0" smtClean="0"/>
              <a:t> у </a:t>
            </a:r>
            <a:r>
              <a:rPr lang="en-US" sz="2000" dirty="0" err="1" smtClean="0"/>
              <a:t>част</a:t>
            </a:r>
            <a:r>
              <a:rPr lang="en-US" sz="2000" dirty="0" smtClean="0"/>
              <a:t> </a:t>
            </a:r>
            <a:r>
              <a:rPr lang="en-US" sz="2000" dirty="0" err="1" smtClean="0"/>
              <a:t>богова</a:t>
            </a:r>
            <a:r>
              <a:rPr lang="en-US" sz="2000" dirty="0" smtClean="0"/>
              <a:t> п</a:t>
            </a:r>
            <a:r>
              <a:rPr lang="sr-Cyrl-BA" sz="2000" dirty="0" smtClean="0"/>
              <a:t>ј</a:t>
            </a:r>
            <a:r>
              <a:rPr lang="en-US" sz="2000" dirty="0" err="1" smtClean="0"/>
              <a:t>евали</a:t>
            </a:r>
            <a:r>
              <a:rPr lang="en-US" sz="2000" dirty="0" smtClean="0"/>
              <a:t> д</a:t>
            </a:r>
            <a:r>
              <a:rPr lang="sr-Cyrl-BA" sz="2000" dirty="0" smtClean="0"/>
              <a:t>ј</a:t>
            </a:r>
            <a:r>
              <a:rPr lang="en-US" sz="2000" dirty="0" err="1" smtClean="0"/>
              <a:t>евојачки</a:t>
            </a:r>
            <a:r>
              <a:rPr lang="en-US" sz="2000" dirty="0" smtClean="0"/>
              <a:t> </a:t>
            </a:r>
            <a:r>
              <a:rPr lang="en-US" sz="2000" dirty="0" err="1" smtClean="0"/>
              <a:t>хорови</a:t>
            </a:r>
            <a:r>
              <a:rPr lang="en-US" sz="2000" dirty="0" smtClean="0"/>
              <a:t>)</a:t>
            </a:r>
            <a:r>
              <a:rPr lang="sr-Cyrl-RS" sz="2000" dirty="0" smtClean="0"/>
              <a:t>.</a:t>
            </a:r>
            <a:endParaRPr lang="sr-Cyrl-BA" sz="2000" dirty="0" smtClean="0"/>
          </a:p>
        </p:txBody>
      </p:sp>
      <p:pic>
        <p:nvPicPr>
          <p:cNvPr id="4098" name="Picture 2" descr="C:\Documents and Settings\Dragan.DRAGAN-D6449DCE\Desktop\materijal za prezentaciju iz srpskog\horska lir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32077"/>
            <a:ext cx="3429000" cy="422592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3124200"/>
            <a:ext cx="2184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b="1" i="1" dirty="0" smtClean="0"/>
              <a:t>ХОРСКА  ЛИРИКА</a:t>
            </a:r>
            <a:endParaRPr lang="en-US" b="1" i="1" dirty="0"/>
          </a:p>
        </p:txBody>
      </p:sp>
      <p:pic>
        <p:nvPicPr>
          <p:cNvPr id="4099" name="Picture 3" descr="C:\Documents and Settings\Dragan.DRAGAN-D6449DCE\Desktop\materijal za prezentaciju iz srpskog\tg_A-2004_00400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667001"/>
            <a:ext cx="5715000" cy="4191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253536"/>
            <a:ext cx="228600" cy="27986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6019800"/>
          </a:xfrm>
        </p:spPr>
        <p:txBody>
          <a:bodyPr/>
          <a:lstStyle/>
          <a:p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ПРОЗНО СТВАРАЛАШТВО</a:t>
            </a:r>
            <a:r>
              <a:rPr lang="sr-Cyrl-BA" sz="24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sr-Cyrl-BA" sz="2400" dirty="0" smtClean="0"/>
              <a:t>(</a:t>
            </a:r>
            <a:r>
              <a:rPr lang="en-US" sz="2400" dirty="0" err="1" smtClean="0"/>
              <a:t>Проза</a:t>
            </a:r>
            <a:r>
              <a:rPr lang="en-US" sz="2400" dirty="0" smtClean="0"/>
              <a:t> </a:t>
            </a:r>
            <a:r>
              <a:rPr lang="en-US" sz="2400" dirty="0" err="1" smtClean="0"/>
              <a:t>је</a:t>
            </a:r>
            <a:r>
              <a:rPr lang="en-US" sz="2400" dirty="0" smtClean="0"/>
              <a:t> </a:t>
            </a:r>
            <a:r>
              <a:rPr lang="en-US" sz="2400" dirty="0" err="1" smtClean="0"/>
              <a:t>настала</a:t>
            </a:r>
            <a:r>
              <a:rPr lang="en-US" sz="2400" dirty="0" smtClean="0"/>
              <a:t> у </a:t>
            </a:r>
            <a:r>
              <a:rPr lang="en-US" sz="2400" dirty="0" err="1" smtClean="0"/>
              <a:t>Јонији</a:t>
            </a:r>
            <a:r>
              <a:rPr lang="en-US" sz="2400" dirty="0" smtClean="0"/>
              <a:t>, </a:t>
            </a:r>
            <a:r>
              <a:rPr lang="en-US" sz="2400" dirty="0" err="1" smtClean="0"/>
              <a:t>где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се</a:t>
            </a:r>
            <a:r>
              <a:rPr lang="en-US" sz="2400" dirty="0" smtClean="0"/>
              <a:t> </a:t>
            </a:r>
            <a:r>
              <a:rPr lang="en-US" sz="2400" dirty="0" err="1" smtClean="0"/>
              <a:t>тада</a:t>
            </a:r>
            <a:r>
              <a:rPr lang="en-US" sz="2400" dirty="0" smtClean="0"/>
              <a:t> </a:t>
            </a:r>
            <a:r>
              <a:rPr lang="en-US" sz="2400" dirty="0" err="1" smtClean="0"/>
              <a:t>налазили</a:t>
            </a:r>
            <a:r>
              <a:rPr lang="en-US" sz="2400" dirty="0" smtClean="0"/>
              <a:t> </a:t>
            </a:r>
            <a:r>
              <a:rPr lang="en-US" sz="2400" dirty="0" err="1" smtClean="0"/>
              <a:t>најнапреднији</a:t>
            </a:r>
            <a:r>
              <a:rPr lang="en-US" sz="2400" dirty="0" smtClean="0"/>
              <a:t> и </a:t>
            </a:r>
            <a:r>
              <a:rPr lang="en-US" sz="2400" dirty="0" err="1" smtClean="0"/>
              <a:t>најбогатији</a:t>
            </a:r>
            <a:r>
              <a:rPr lang="en-US" sz="2400" dirty="0" smtClean="0"/>
              <a:t> </a:t>
            </a:r>
            <a:r>
              <a:rPr lang="en-US" sz="2400" dirty="0" err="1" smtClean="0"/>
              <a:t>градови</a:t>
            </a:r>
            <a:r>
              <a:rPr lang="en-US" sz="2400" dirty="0" smtClean="0"/>
              <a:t> у ц</a:t>
            </a:r>
            <a:r>
              <a:rPr lang="sr-Cyrl-BA" sz="2400" dirty="0" smtClean="0"/>
              <a:t>иј</a:t>
            </a:r>
            <a:r>
              <a:rPr lang="en-US" sz="2400" dirty="0" err="1" smtClean="0"/>
              <a:t>елом</a:t>
            </a:r>
            <a:r>
              <a:rPr lang="en-US" sz="2400" dirty="0" smtClean="0"/>
              <a:t> </a:t>
            </a:r>
            <a:r>
              <a:rPr lang="en-US" sz="2400" dirty="0" err="1" smtClean="0"/>
              <a:t>грчком</a:t>
            </a:r>
            <a:r>
              <a:rPr lang="en-US" sz="2400" dirty="0" smtClean="0"/>
              <a:t> </a:t>
            </a:r>
            <a:r>
              <a:rPr lang="en-US" sz="2400" dirty="0" err="1" smtClean="0"/>
              <a:t>св</a:t>
            </a:r>
            <a:r>
              <a:rPr lang="sr-Cyrl-BA" sz="2400" dirty="0" smtClean="0"/>
              <a:t>иј</a:t>
            </a:r>
            <a:r>
              <a:rPr lang="en-US" sz="2400" dirty="0" err="1" smtClean="0"/>
              <a:t>ету</a:t>
            </a:r>
            <a:r>
              <a:rPr lang="en-US" sz="2400" dirty="0" smtClean="0"/>
              <a:t>.  </a:t>
            </a:r>
            <a:r>
              <a:rPr lang="en-US" sz="2400" dirty="0" err="1" smtClean="0"/>
              <a:t>Први</a:t>
            </a:r>
            <a:r>
              <a:rPr lang="en-US" sz="2400" dirty="0" smtClean="0"/>
              <a:t> </a:t>
            </a:r>
            <a:r>
              <a:rPr lang="en-US" sz="2400" dirty="0" err="1" smtClean="0"/>
              <a:t>прави</a:t>
            </a:r>
            <a:r>
              <a:rPr lang="en-US" sz="2400" dirty="0" smtClean="0"/>
              <a:t> </a:t>
            </a:r>
            <a:r>
              <a:rPr lang="en-US" sz="2400" dirty="0" err="1" smtClean="0"/>
              <a:t>грчки</a:t>
            </a:r>
            <a:r>
              <a:rPr lang="en-US" sz="2400" dirty="0" smtClean="0"/>
              <a:t> </a:t>
            </a:r>
            <a:r>
              <a:rPr lang="en-US" sz="2400" dirty="0" err="1" smtClean="0"/>
              <a:t>фило</a:t>
            </a:r>
            <a:r>
              <a:rPr lang="sr-Cyrl-RS" sz="2400" dirty="0" smtClean="0"/>
              <a:t>с</a:t>
            </a:r>
            <a:r>
              <a:rPr lang="en-US" sz="2400" dirty="0" err="1" smtClean="0"/>
              <a:t>офи</a:t>
            </a:r>
            <a:r>
              <a:rPr lang="en-US" sz="2400" dirty="0" smtClean="0"/>
              <a:t> и </a:t>
            </a:r>
            <a:r>
              <a:rPr lang="en-US" sz="2400" dirty="0" err="1" smtClean="0"/>
              <a:t>зачетници</a:t>
            </a:r>
            <a:r>
              <a:rPr lang="en-US" sz="2400" dirty="0" smtClean="0"/>
              <a:t> </a:t>
            </a:r>
            <a:r>
              <a:rPr lang="en-US" sz="2400" dirty="0" err="1" smtClean="0"/>
              <a:t>науке</a:t>
            </a:r>
            <a:r>
              <a:rPr lang="en-US" sz="2400" dirty="0" smtClean="0"/>
              <a:t> </a:t>
            </a:r>
            <a:r>
              <a:rPr lang="en-US" sz="2400" dirty="0" err="1" smtClean="0"/>
              <a:t>била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тројица</a:t>
            </a:r>
            <a:r>
              <a:rPr lang="en-US" sz="2400" dirty="0" smtClean="0"/>
              <a:t> </a:t>
            </a:r>
            <a:r>
              <a:rPr lang="en-US" sz="2400" dirty="0" err="1" smtClean="0"/>
              <a:t>Милећана</a:t>
            </a:r>
            <a:r>
              <a:rPr lang="sr-Latn-RS" sz="2400" dirty="0" smtClean="0"/>
              <a:t> </a:t>
            </a:r>
            <a:r>
              <a:rPr lang="sr-Cyrl-BA" sz="2400" dirty="0" smtClean="0"/>
              <a:t>-</a:t>
            </a:r>
            <a:r>
              <a:rPr lang="sr-Cyrl-BA" sz="2400" dirty="0" smtClean="0"/>
              <a:t>Талес</a:t>
            </a:r>
            <a:r>
              <a:rPr lang="sr-Cyrl-BA" sz="2400" dirty="0" smtClean="0"/>
              <a:t>,</a:t>
            </a:r>
            <a:r>
              <a:rPr lang="sr-Latn-RS" sz="2400" dirty="0" smtClean="0"/>
              <a:t> </a:t>
            </a:r>
            <a:r>
              <a:rPr lang="sr-Cyrl-BA" sz="2400" dirty="0" err="1" smtClean="0"/>
              <a:t>Анаксимен</a:t>
            </a:r>
            <a:r>
              <a:rPr lang="sr-Cyrl-BA" sz="2400" dirty="0" smtClean="0"/>
              <a:t> </a:t>
            </a:r>
            <a:r>
              <a:rPr lang="sr-Cyrl-BA" sz="2400" dirty="0" smtClean="0"/>
              <a:t>и Анаксимандар</a:t>
            </a:r>
            <a:r>
              <a:rPr lang="en-US" sz="2400" dirty="0" smtClean="0"/>
              <a:t>, </a:t>
            </a:r>
            <a:r>
              <a:rPr lang="en-US" sz="2400" dirty="0" err="1" smtClean="0"/>
              <a:t>чија</a:t>
            </a:r>
            <a:r>
              <a:rPr lang="en-US" sz="2400" dirty="0" smtClean="0"/>
              <a:t> </a:t>
            </a:r>
            <a:r>
              <a:rPr lang="en-US" sz="2400" dirty="0" err="1" smtClean="0"/>
              <a:t>учења</a:t>
            </a:r>
            <a:r>
              <a:rPr lang="en-US" sz="2400" dirty="0" smtClean="0"/>
              <a:t> </a:t>
            </a:r>
            <a:r>
              <a:rPr lang="en-US" sz="2400" dirty="0" err="1" smtClean="0"/>
              <a:t>чине</a:t>
            </a:r>
            <a:r>
              <a:rPr lang="sr-Latn-RS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тзв</a:t>
            </a:r>
            <a:r>
              <a:rPr lang="en-US" sz="2400" dirty="0" smtClean="0"/>
              <a:t>. </a:t>
            </a:r>
            <a:r>
              <a:rPr lang="en-US" sz="2400" dirty="0" err="1" smtClean="0"/>
              <a:t>милетску</a:t>
            </a:r>
            <a:r>
              <a:rPr lang="en-US" sz="2400" dirty="0" smtClean="0"/>
              <a:t> </a:t>
            </a:r>
            <a:r>
              <a:rPr lang="en-US" sz="2400" dirty="0" err="1" smtClean="0"/>
              <a:t>школу</a:t>
            </a:r>
            <a:r>
              <a:rPr lang="sr-Cyrl-BA" sz="2400" dirty="0" smtClean="0"/>
              <a:t>).</a:t>
            </a:r>
            <a:endParaRPr lang="en-US" sz="2400" dirty="0"/>
          </a:p>
        </p:txBody>
      </p:sp>
      <p:pic>
        <p:nvPicPr>
          <p:cNvPr id="5122" name="Picture 2" descr="C:\Documents and Settings\Dragan.DRAGAN-D6449DCE\Desktop\materijal za prezentaciju iz srpskog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667000"/>
            <a:ext cx="7467600" cy="386640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Documents and Settings\Dragan.DRAGAN-D6449DCE\Desktop\materijal za prezentaciju iz srpskog\miletska sko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796778"/>
            <a:ext cx="5867400" cy="4061222"/>
          </a:xfrm>
          <a:prstGeom prst="rect">
            <a:avLst/>
          </a:prstGeom>
          <a:noFill/>
        </p:spPr>
      </p:pic>
      <p:pic>
        <p:nvPicPr>
          <p:cNvPr id="6147" name="Picture 3" descr="C:\Documents and Settings\Dragan.DRAGAN-D6449DCE\Desktop\materijal za prezentaciju iz srpskog\miletska skola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76600" cy="6858000"/>
          </a:xfrm>
          <a:prstGeom prst="rect">
            <a:avLst/>
          </a:prstGeom>
          <a:noFill/>
        </p:spPr>
      </p:pic>
      <p:pic>
        <p:nvPicPr>
          <p:cNvPr id="6148" name="Picture 4" descr="C:\Documents and Settings\Dragan.DRAGAN-D6449DCE\Desktop\materijal za prezentaciju iz srpskog\jonij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0"/>
            <a:ext cx="5867400" cy="2819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276600" y="2819400"/>
            <a:ext cx="331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i="1" u="sng" dirty="0" smtClean="0"/>
              <a:t>МИЛЕТСКА ШКОЛА</a:t>
            </a:r>
            <a:endParaRPr lang="en-US" sz="2800" b="1" i="1" u="sng" dirty="0"/>
          </a:p>
        </p:txBody>
      </p:sp>
      <p:sp>
        <p:nvSpPr>
          <p:cNvPr id="9" name="Rectangle 8"/>
          <p:cNvSpPr/>
          <p:nvPr/>
        </p:nvSpPr>
        <p:spPr>
          <a:xfrm>
            <a:off x="3429000" y="1981200"/>
            <a:ext cx="1436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i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ЈОНИЈА</a:t>
            </a:r>
            <a:endParaRPr lang="en-US" sz="2800" b="1" i="1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sr-Cyrl-BA" b="1" i="1" u="sng" dirty="0" smtClean="0"/>
              <a:t>КЛАСИЧНИ ПЕРИОД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Основна</a:t>
            </a:r>
            <a:r>
              <a:rPr lang="en-US" sz="2400" dirty="0" smtClean="0"/>
              <a:t>  </a:t>
            </a:r>
            <a:r>
              <a:rPr lang="en-US" sz="2400" dirty="0" err="1" smtClean="0"/>
              <a:t>об</a:t>
            </a:r>
            <a:r>
              <a:rPr lang="sr-Cyrl-BA" sz="2400" dirty="0" smtClean="0"/>
              <a:t>иљ</a:t>
            </a:r>
            <a:r>
              <a:rPr lang="en-US" sz="2400" dirty="0" err="1" smtClean="0"/>
              <a:t>ежја</a:t>
            </a:r>
            <a:r>
              <a:rPr lang="en-US" sz="2400" dirty="0" smtClean="0"/>
              <a:t> </a:t>
            </a:r>
            <a:r>
              <a:rPr lang="en-US" sz="2400" dirty="0" err="1" smtClean="0"/>
              <a:t>класичне</a:t>
            </a:r>
            <a:r>
              <a:rPr lang="en-US" sz="2400" dirty="0" smtClean="0"/>
              <a:t> </a:t>
            </a:r>
            <a:r>
              <a:rPr lang="en-US" sz="2400" dirty="0" err="1" smtClean="0"/>
              <a:t>књижевности</a:t>
            </a:r>
            <a:r>
              <a:rPr lang="en-US" sz="2400" dirty="0" smtClean="0"/>
              <a:t> </a:t>
            </a:r>
            <a:r>
              <a:rPr lang="sr-Cyrl-BA" sz="2400" dirty="0" smtClean="0"/>
              <a:t>су </a:t>
            </a:r>
            <a:r>
              <a:rPr lang="en-US" sz="2400" dirty="0" err="1" smtClean="0"/>
              <a:t>блиск</a:t>
            </a:r>
            <a:r>
              <a:rPr lang="sr-Cyrl-RS" sz="2400" dirty="0"/>
              <a:t>а</a:t>
            </a:r>
            <a:r>
              <a:rPr lang="en-US" sz="2400" dirty="0" smtClean="0"/>
              <a:t> </a:t>
            </a:r>
            <a:r>
              <a:rPr lang="en-US" sz="2400" dirty="0" err="1" smtClean="0"/>
              <a:t>повезано</a:t>
            </a:r>
            <a:r>
              <a:rPr lang="sr-Cyrl-RS" sz="2400" dirty="0" err="1" smtClean="0"/>
              <a:t>ст</a:t>
            </a:r>
            <a:r>
              <a:rPr lang="en-US" sz="2400" dirty="0" smtClean="0"/>
              <a:t> </a:t>
            </a:r>
            <a:r>
              <a:rPr lang="en-US" sz="2400" dirty="0" smtClean="0"/>
              <a:t>с </a:t>
            </a:r>
            <a:r>
              <a:rPr lang="en-US" sz="2400" dirty="0" err="1" smtClean="0"/>
              <a:t>народом</a:t>
            </a:r>
            <a:r>
              <a:rPr lang="sr-Cyrl-RS" sz="2400" dirty="0" smtClean="0"/>
              <a:t> и </a:t>
            </a:r>
            <a:r>
              <a:rPr lang="en-US" sz="2400" dirty="0" err="1" smtClean="0"/>
              <a:t>обрада</a:t>
            </a:r>
            <a:r>
              <a:rPr lang="en-US" sz="2400" dirty="0" smtClean="0"/>
              <a:t> </a:t>
            </a:r>
            <a:r>
              <a:rPr lang="en-US" sz="2400" dirty="0" err="1" smtClean="0"/>
              <a:t>свакодневних</a:t>
            </a:r>
            <a:r>
              <a:rPr lang="en-US" sz="2400" dirty="0" smtClean="0"/>
              <a:t> </a:t>
            </a:r>
            <a:r>
              <a:rPr lang="en-US" sz="2400" dirty="0" err="1" smtClean="0"/>
              <a:t>животних</a:t>
            </a:r>
            <a:r>
              <a:rPr lang="en-US" sz="2400" dirty="0" smtClean="0"/>
              <a:t> </a:t>
            </a:r>
            <a:r>
              <a:rPr lang="en-US" sz="2400" dirty="0" err="1" smtClean="0"/>
              <a:t>проблема</a:t>
            </a:r>
            <a:r>
              <a:rPr lang="en-US" sz="2400" dirty="0" smtClean="0"/>
              <a:t>.</a:t>
            </a:r>
            <a:endParaRPr lang="en-US" sz="2400" b="1" i="1" u="sng" dirty="0"/>
          </a:p>
        </p:txBody>
      </p:sp>
      <p:pic>
        <p:nvPicPr>
          <p:cNvPr id="7170" name="Picture 2" descr="C:\Documents and Settings\Dragan.DRAGAN-D6449DCE\Desktop\materijal za prezentaciju iz srpskog\starogrcka knjizevno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971800"/>
            <a:ext cx="7568906" cy="363475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435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sr-Cyrl-B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ТРАГЕДИЈА </a:t>
            </a:r>
            <a:r>
              <a:rPr lang="sr-Cyrl-BA" dirty="0" smtClean="0"/>
              <a:t>(</a:t>
            </a:r>
            <a:r>
              <a:rPr lang="en-US" sz="2400" dirty="0" smtClean="0"/>
              <a:t>п</a:t>
            </a:r>
            <a:r>
              <a:rPr lang="sr-Cyrl-BA" sz="2400" dirty="0" smtClean="0"/>
              <a:t>ј</a:t>
            </a:r>
            <a:r>
              <a:rPr lang="en-US" sz="2400" dirty="0" err="1" smtClean="0"/>
              <a:t>есма</a:t>
            </a:r>
            <a:r>
              <a:rPr lang="en-US" sz="2400" dirty="0" smtClean="0"/>
              <a:t> </a:t>
            </a:r>
            <a:r>
              <a:rPr lang="en-US" sz="2400" dirty="0" err="1" smtClean="0"/>
              <a:t>коју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п</a:t>
            </a:r>
            <a:r>
              <a:rPr lang="sr-Cyrl-BA" sz="2400" dirty="0" smtClean="0"/>
              <a:t>ј</a:t>
            </a:r>
            <a:r>
              <a:rPr lang="en-US" sz="2400" dirty="0" err="1" smtClean="0"/>
              <a:t>евали</a:t>
            </a:r>
            <a:r>
              <a:rPr lang="en-US" sz="2400" dirty="0" smtClean="0"/>
              <a:t> </a:t>
            </a:r>
            <a:r>
              <a:rPr lang="en-US" sz="2400" dirty="0" err="1" smtClean="0"/>
              <a:t>људи</a:t>
            </a:r>
            <a:r>
              <a:rPr lang="en-US" sz="2400" dirty="0" smtClean="0"/>
              <a:t> </a:t>
            </a:r>
            <a:r>
              <a:rPr lang="en-US" sz="2400" dirty="0" err="1" smtClean="0"/>
              <a:t>преод</a:t>
            </a:r>
            <a:r>
              <a:rPr lang="sr-Cyrl-BA" sz="2400" dirty="0" smtClean="0"/>
              <a:t>ј</a:t>
            </a:r>
            <a:r>
              <a:rPr lang="en-US" sz="2400" dirty="0" err="1" smtClean="0"/>
              <a:t>евени</a:t>
            </a:r>
            <a:r>
              <a:rPr lang="en-US" sz="2400" dirty="0" smtClean="0"/>
              <a:t> у </a:t>
            </a:r>
            <a:r>
              <a:rPr lang="en-US" sz="2400" dirty="0" err="1" smtClean="0"/>
              <a:t>сатире</a:t>
            </a:r>
            <a:r>
              <a:rPr lang="sr-Cyrl-BA" sz="2400" dirty="0" smtClean="0"/>
              <a:t>). </a:t>
            </a:r>
            <a:endParaRPr lang="sr-Cyrl-BA" sz="2400" dirty="0" smtClean="0"/>
          </a:p>
          <a:p>
            <a:pPr>
              <a:buNone/>
            </a:pPr>
            <a:r>
              <a:rPr lang="sr-Cyrl-BA" sz="2400" dirty="0" smtClean="0"/>
              <a:t>Творац хеленистичке трагедије је </a:t>
            </a:r>
            <a:r>
              <a:rPr lang="sr-Cyrl-BA" sz="2400" b="1" i="1" u="sng" dirty="0" smtClean="0">
                <a:solidFill>
                  <a:srgbClr val="FF0000"/>
                </a:solidFill>
              </a:rPr>
              <a:t>ЕСХИЛ</a:t>
            </a:r>
            <a:r>
              <a:rPr lang="sr-Cyrl-BA" sz="2400" dirty="0" smtClean="0"/>
              <a:t>.</a:t>
            </a:r>
          </a:p>
          <a:p>
            <a:pPr>
              <a:buNone/>
            </a:pPr>
            <a:r>
              <a:rPr lang="sr-Cyrl-BA" sz="2400" dirty="0" smtClean="0"/>
              <a:t>Есхилови савременици су били </a:t>
            </a:r>
            <a:r>
              <a:rPr lang="sr-Cyrl-BA" sz="2400" b="1" i="1" dirty="0" smtClean="0">
                <a:solidFill>
                  <a:schemeClr val="accent1">
                    <a:lumMod val="75000"/>
                  </a:schemeClr>
                </a:solidFill>
              </a:rPr>
              <a:t>Софокле</a:t>
            </a:r>
            <a:r>
              <a:rPr lang="sr-Cyrl-BA" sz="2400" dirty="0" smtClean="0"/>
              <a:t> и </a:t>
            </a:r>
            <a:r>
              <a:rPr lang="sr-Cyrl-BA" sz="2400" b="1" i="1" dirty="0" smtClean="0">
                <a:solidFill>
                  <a:schemeClr val="accent1">
                    <a:lumMod val="75000"/>
                  </a:schemeClr>
                </a:solidFill>
              </a:rPr>
              <a:t>Еурипид</a:t>
            </a:r>
            <a:r>
              <a:rPr lang="sr-Cyrl-BA" sz="2400" dirty="0" smtClean="0"/>
              <a:t>.</a:t>
            </a:r>
            <a:endParaRPr lang="en-US" sz="2400" dirty="0"/>
          </a:p>
        </p:txBody>
      </p:sp>
      <p:pic>
        <p:nvPicPr>
          <p:cNvPr id="8194" name="Picture 2" descr="C:\Documents and Settings\Dragan.DRAGAN-D6449DCE\Desktop\materijal za prezentaciju iz srpskog\esh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8527"/>
            <a:ext cx="2743200" cy="4159473"/>
          </a:xfrm>
          <a:prstGeom prst="rect">
            <a:avLst/>
          </a:prstGeom>
          <a:noFill/>
        </p:spPr>
      </p:pic>
      <p:pic>
        <p:nvPicPr>
          <p:cNvPr id="8195" name="Picture 3" descr="C:\Documents and Settings\Dragan.DRAGAN-D6449DCE\Desktop\materijal za prezentaciju iz srpskog\sofokles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313895"/>
            <a:ext cx="3200400" cy="454410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858000" y="6248400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b="1" i="1" u="sng" dirty="0" smtClean="0">
                <a:solidFill>
                  <a:srgbClr val="FFFF00"/>
                </a:solidFill>
              </a:rPr>
              <a:t>СОФОКЛЕ</a:t>
            </a:r>
            <a:endParaRPr lang="en-US" b="1" i="1" u="sng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6096000"/>
            <a:ext cx="16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i="1" u="sng" dirty="0" smtClean="0">
                <a:solidFill>
                  <a:schemeClr val="accent2">
                    <a:lumMod val="75000"/>
                  </a:schemeClr>
                </a:solidFill>
              </a:rPr>
              <a:t>ЕСХИЛ</a:t>
            </a:r>
            <a:endParaRPr lang="en-US" sz="28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7" name="Picture 5" descr="C:\Documents and Settings\Dragan.DRAGAN-D6449DCE\Desktop\materijal za prezentaciju iz srpskog\slikaGrcke-tragedije-Eshil-Sofokle-Euripid--44293281v800h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886200"/>
            <a:ext cx="3200400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 build="allAtOnce"/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870</Words>
  <Application>Microsoft Office PowerPoint</Application>
  <PresentationFormat>On-screen Show (4:3)</PresentationFormat>
  <Paragraphs>124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26</vt:i4>
      </vt:variant>
    </vt:vector>
  </HeadingPairs>
  <TitlesOfParts>
    <vt:vector size="56" baseType="lpstr">
      <vt:lpstr>Arial</vt:lpstr>
      <vt:lpstr>Book Antiqua</vt:lpstr>
      <vt:lpstr>Calibri</vt:lpstr>
      <vt:lpstr>Cambria</vt:lpstr>
      <vt:lpstr>Century Gothic</vt:lpstr>
      <vt:lpstr>Consolas</vt:lpstr>
      <vt:lpstr>Constantia</vt:lpstr>
      <vt:lpstr>Corbel</vt:lpstr>
      <vt:lpstr>Gill Sans MT</vt:lpstr>
      <vt:lpstr>Lucida Sans</vt:lpstr>
      <vt:lpstr>Rockwell</vt:lpstr>
      <vt:lpstr>Times New Roman</vt:lpstr>
      <vt:lpstr>Verdana</vt:lpstr>
      <vt:lpstr>Wingdings</vt:lpstr>
      <vt:lpstr>Wingdings 2</vt:lpstr>
      <vt:lpstr>Wingdings 3</vt:lpstr>
      <vt:lpstr>Paper</vt:lpstr>
      <vt:lpstr>Verve</vt:lpstr>
      <vt:lpstr>Apex</vt:lpstr>
      <vt:lpstr>Foundry</vt:lpstr>
      <vt:lpstr>Metro</vt:lpstr>
      <vt:lpstr>Aspect</vt:lpstr>
      <vt:lpstr>1_Office Theme</vt:lpstr>
      <vt:lpstr>1_Foundry</vt:lpstr>
      <vt:lpstr>Solstice</vt:lpstr>
      <vt:lpstr>1_Verve</vt:lpstr>
      <vt:lpstr>1_Paper</vt:lpstr>
      <vt:lpstr>1_Apex</vt:lpstr>
      <vt:lpstr>2_Office Theme</vt:lpstr>
      <vt:lpstr>Office Theme</vt:lpstr>
      <vt:lpstr>ЈУ”Медицинска школа”Бања Лука                                6.6.2014. год.                             </vt:lpstr>
      <vt:lpstr>САДРЖАЈ:</vt:lpstr>
      <vt:lpstr>ГРЧКА КЊИЖЕВНОСТ</vt:lpstr>
      <vt:lpstr>АРХАЈСКИ ПЕРИОД</vt:lpstr>
      <vt:lpstr>PowerPoint Presentation</vt:lpstr>
      <vt:lpstr>PowerPoint Presentation</vt:lpstr>
      <vt:lpstr>PowerPoint Presentation</vt:lpstr>
      <vt:lpstr>КЛАСИЧНИ ПЕРИОД</vt:lpstr>
      <vt:lpstr>PowerPoint Presentation</vt:lpstr>
      <vt:lpstr>PowerPoint Presentation</vt:lpstr>
      <vt:lpstr>КОМЕДИЈА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АЛЕКСАНДРИЈСКИ ПЕРИОД</vt:lpstr>
      <vt:lpstr>PowerPoint Presentation</vt:lpstr>
      <vt:lpstr>РИМСКИ ПЕРИОД</vt:lpstr>
      <vt:lpstr>PowerPoint Presentation</vt:lpstr>
      <vt:lpstr>PowerPoint Presentation</vt:lpstr>
      <vt:lpstr>АНТИЧКА ФИЛОСОФИЈА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ГРЧКА ФИЛОЗОФИЈА И КЊИЖЕВНОСТ</dc:title>
  <dc:creator>Dragan</dc:creator>
  <cp:lastModifiedBy>Dragan</cp:lastModifiedBy>
  <cp:revision>49</cp:revision>
  <dcterms:created xsi:type="dcterms:W3CDTF">2014-06-03T17:01:52Z</dcterms:created>
  <dcterms:modified xsi:type="dcterms:W3CDTF">2020-04-24T10:43:48Z</dcterms:modified>
</cp:coreProperties>
</file>