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C60046-38BC-4FF2-9406-FF8A87E0A718}" type="datetimeFigureOut">
              <a:rPr lang="sr-Latn-CS" smtClean="0"/>
              <a:pPr/>
              <a:t>28.4.2020.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9FD4D0-8F11-407E-89F7-17E387B0CC43}" type="slidenum">
              <a:rPr lang="bs-Latn-BA" smtClean="0"/>
              <a:pPr/>
              <a:t>‹#›</a:t>
            </a:fld>
            <a:endParaRPr lang="bs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43050"/>
            <a:ext cx="7851648" cy="2143140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 smtClean="0"/>
              <a:t>ФУНКЦИЈА ПОСЛОВНОГ ПИСМА У ПОСЛОВНОЈ КОМУНИКАЦИЈИ</a:t>
            </a:r>
            <a:endParaRPr lang="bs-Latn-B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5786454"/>
            <a:ext cx="6000792" cy="785818"/>
          </a:xfrm>
        </p:spPr>
        <p:txBody>
          <a:bodyPr/>
          <a:lstStyle/>
          <a:p>
            <a:r>
              <a:rPr lang="sr-Cyrl-RS" dirty="0" smtClean="0"/>
              <a:t>Милица Млађеновић Хрицак, проф.</a:t>
            </a:r>
            <a:endParaRPr lang="bs-Latn-B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RS" sz="2000" dirty="0" smtClean="0"/>
              <a:t>    </a:t>
            </a:r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Прије него што почнете писати пословно писмо, размислите о духовитом савјету Михизовог пријатеља који се односи на тешкоће у писању, можда вам помогне:</a:t>
            </a:r>
          </a:p>
          <a:p>
            <a:pPr algn="just">
              <a:buNone/>
            </a:pPr>
            <a:endParaRPr lang="sr-Cyrl-RS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endParaRPr lang="sr-Cyrl-RS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endParaRPr lang="sr-Cyrl-RS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endParaRPr lang="sr-Cyrl-RS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endParaRPr lang="sr-Cyrl-RS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endParaRPr lang="sr-Cyrl-RS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sr-Cyrl-RS" sz="1400" i="1" dirty="0" smtClean="0"/>
              <a:t>     </a:t>
            </a:r>
            <a:endParaRPr lang="bs-Latn-BA" sz="1400" i="1" dirty="0"/>
          </a:p>
        </p:txBody>
      </p:sp>
      <p:pic>
        <p:nvPicPr>
          <p:cNvPr id="6147" name="Picture 3" descr="C:\Users\Matija\Desktop\upitnik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643446"/>
            <a:ext cx="2466975" cy="184785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642910" y="2143116"/>
            <a:ext cx="7786742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i="1" dirty="0" smtClean="0">
              <a:solidFill>
                <a:srgbClr val="FFFF00"/>
              </a:solidFill>
            </a:endParaRPr>
          </a:p>
          <a:p>
            <a:pPr algn="ctr"/>
            <a:r>
              <a:rPr lang="sr-Cyrl-RS" i="1" dirty="0" smtClean="0">
                <a:solidFill>
                  <a:srgbClr val="FFFF00"/>
                </a:solidFill>
              </a:rPr>
              <a:t>Кад знаш о чему хоћеш да пишеш, а не знаш чиме да почнеш – почни првом реченицом која ти падне на памет. Онда настави још једном, па трећом мање баналном и одједном ћеш се наћи у теми. Онда једноставно избриши прву и другу.</a:t>
            </a:r>
          </a:p>
          <a:p>
            <a:pPr algn="ctr"/>
            <a:endParaRPr lang="bs-Latn-BA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sr-Cyrl-RS" sz="2000" dirty="0" smtClean="0"/>
              <a:t>    </a:t>
            </a:r>
            <a:endParaRPr lang="sr-Cyrl-R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2000" dirty="0" smtClean="0"/>
              <a:t>      </a:t>
            </a:r>
          </a:p>
          <a:p>
            <a:pPr>
              <a:buNone/>
            </a:pPr>
            <a:endParaRPr lang="sr-Cyrl-R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sr-Cyrl-R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sr-Cyrl-R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00364" y="3714752"/>
            <a:ext cx="3143272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rgbClr val="FFFF00"/>
                </a:solidFill>
              </a:rPr>
              <a:t>СРЕЋНО!</a:t>
            </a:r>
            <a:endParaRPr lang="bs-Latn-BA" sz="3200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Matija\Desktop\upitnik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857628"/>
            <a:ext cx="1809750" cy="2524125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00034" y="1071546"/>
            <a:ext cx="8143932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sr-Cyrl-RS" sz="2000" dirty="0" smtClean="0">
                <a:solidFill>
                  <a:srgbClr val="FFFF00"/>
                </a:solidFill>
              </a:rPr>
              <a:t>И данас очекујемо исто, а то је да сте научили како правилно да напишете пословно писмо, поштујући, наравно, форму и правописна правила!</a:t>
            </a:r>
            <a:endParaRPr lang="bs-Latn-BA" sz="2000" dirty="0" smtClean="0">
              <a:solidFill>
                <a:srgbClr val="FFFF00"/>
              </a:solidFill>
            </a:endParaRPr>
          </a:p>
          <a:p>
            <a:pPr algn="ctr"/>
            <a:endParaRPr lang="bs-Latn-B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/>
              <a:t>ЦИЉ И ЗАДАЦИ!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00726"/>
          </a:xfrm>
        </p:spPr>
        <p:txBody>
          <a:bodyPr/>
          <a:lstStyle/>
          <a:p>
            <a:endParaRPr lang="sr-Cyrl-RS" dirty="0" smtClean="0"/>
          </a:p>
          <a:p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Сазнати које су основне функције пословног писма у комуникацији и како се оне </a:t>
            </a:r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остварују</a:t>
            </a:r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Сазнати како изгледа стандардна форма пословног  писма, који су дијелови садржаја и како пословно писмо треба написати.</a:t>
            </a:r>
          </a:p>
          <a:p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Вјежбањем стећи способност успјешног  састављања писма у пословној комуникацији.</a:t>
            </a:r>
            <a:endParaRPr lang="bs-Latn-B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Matija\Desktop\писмо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000504"/>
            <a:ext cx="4357718" cy="193992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ПОСЛОВНО ПИСМО МОЖЕ БИТИ: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0956"/>
            <a:ext cx="8397695" cy="4389120"/>
          </a:xfrm>
          <a:ln w="28575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bs-Latn-BA" dirty="0"/>
          </a:p>
        </p:txBody>
      </p:sp>
      <p:sp>
        <p:nvSpPr>
          <p:cNvPr id="5" name="Folded Corner 4"/>
          <p:cNvSpPr/>
          <p:nvPr/>
        </p:nvSpPr>
        <p:spPr>
          <a:xfrm>
            <a:off x="642910" y="2071678"/>
            <a:ext cx="1857388" cy="78581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FF00"/>
                </a:solidFill>
              </a:rPr>
              <a:t>и</a:t>
            </a:r>
            <a:r>
              <a:rPr lang="sr-Cyrl-RS" dirty="0" smtClean="0">
                <a:solidFill>
                  <a:srgbClr val="FFFF00"/>
                </a:solidFill>
              </a:rPr>
              <a:t>нформативно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3286116" y="2143116"/>
            <a:ext cx="1843094" cy="85725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FF00"/>
                </a:solidFill>
              </a:rPr>
              <a:t>с</a:t>
            </a:r>
            <a:r>
              <a:rPr lang="sr-Cyrl-RS" dirty="0" smtClean="0">
                <a:solidFill>
                  <a:srgbClr val="FFFF00"/>
                </a:solidFill>
              </a:rPr>
              <a:t>трого пословно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6286512" y="2214554"/>
            <a:ext cx="1914532" cy="78581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FF00"/>
                </a:solidFill>
              </a:rPr>
              <a:t>н</a:t>
            </a:r>
            <a:r>
              <a:rPr lang="sr-Cyrl-RS" dirty="0" smtClean="0">
                <a:solidFill>
                  <a:srgbClr val="FFFF00"/>
                </a:solidFill>
              </a:rPr>
              <a:t>еформално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714348" y="4929198"/>
            <a:ext cx="1785950" cy="92869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FF00"/>
                </a:solidFill>
              </a:rPr>
              <a:t>п</a:t>
            </a:r>
            <a:r>
              <a:rPr lang="sr-Cyrl-RS" dirty="0" smtClean="0">
                <a:solidFill>
                  <a:srgbClr val="FFFF00"/>
                </a:solidFill>
              </a:rPr>
              <a:t>исмо захваљивања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3428992" y="4929198"/>
            <a:ext cx="1714512" cy="914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FF00"/>
                </a:solidFill>
              </a:rPr>
              <a:t>п</a:t>
            </a:r>
            <a:r>
              <a:rPr lang="sr-Cyrl-RS" dirty="0" smtClean="0">
                <a:solidFill>
                  <a:srgbClr val="FFFF00"/>
                </a:solidFill>
              </a:rPr>
              <a:t>исмо позивања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6286512" y="5000636"/>
            <a:ext cx="1928826" cy="914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FF00"/>
                </a:solidFill>
              </a:rPr>
              <a:t>п</a:t>
            </a:r>
            <a:r>
              <a:rPr lang="sr-Cyrl-RS" dirty="0" smtClean="0">
                <a:solidFill>
                  <a:srgbClr val="FFFF00"/>
                </a:solidFill>
              </a:rPr>
              <a:t>исмо одбијања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11" name="Folded Corner 10"/>
          <p:cNvSpPr/>
          <p:nvPr/>
        </p:nvSpPr>
        <p:spPr>
          <a:xfrm>
            <a:off x="3143240" y="3500438"/>
            <a:ext cx="2286016" cy="914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FF00"/>
                </a:solidFill>
              </a:rPr>
              <a:t>п</a:t>
            </a:r>
            <a:r>
              <a:rPr lang="sr-Cyrl-RS" dirty="0" smtClean="0">
                <a:solidFill>
                  <a:srgbClr val="FFFF00"/>
                </a:solidFill>
              </a:rPr>
              <a:t>исмо извјештавања</a:t>
            </a:r>
            <a:endParaRPr lang="bs-Latn-BA" dirty="0">
              <a:solidFill>
                <a:srgbClr val="FFFF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500166" y="1285860"/>
            <a:ext cx="1071570" cy="57150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857620" y="1714488"/>
            <a:ext cx="71438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786578" y="1357298"/>
            <a:ext cx="71438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036215" y="3250405"/>
            <a:ext cx="35719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72266" y="3928272"/>
            <a:ext cx="1714511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00298" y="5301208"/>
            <a:ext cx="92869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43504" y="5301208"/>
            <a:ext cx="114300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9000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Пословно писмо је најмасовнији и најшири облик комуницирања и у савременом пословном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свијету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незаобилазан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вид комуникације.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Има обавезне дијелове, устаљену форму, стереотипне почетке и завршетке.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Главни дијелови писма су: заглавље, мјесто и датум, адреса примаоца, садржај, потпис, а споредни: позивни знаци, ознака прилога, начин отпреме, додатак.</a:t>
            </a:r>
            <a:endParaRPr lang="bs-Latn-B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Matija\Desktop\писмо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714356"/>
            <a:ext cx="2190750" cy="20859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Заглавље садржи податке о пошиљаоцу поруке: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адресу-назив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фирме, мјесто, улицу и број. Штампа се у врху папира и обично на лијевој страни, а може бити и у средини и на десној страни. Нешто ниже, на десној страни, исписује се назив предузећа, установе којој је писмо упућено, дакле адреса примаоца. Меморандум има свака значајнија фирма а садржи одштампане битне референце: адресу фирме, бројеве телефона и факса, и- мејл адресу, веб – страницу.</a:t>
            </a:r>
            <a:endParaRPr lang="sr-Cyrl-R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Предмет представља најкраћи садржај пословног писма и исписује се на лијевој страни испод адресе. </a:t>
            </a:r>
          </a:p>
          <a:p>
            <a:pPr algn="just"/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Садржај је најбитнији дио писма и садржи суштину поруке, намјере, информације. У правилу има увод - кратко и рационално обраћање, језгро - образложење разлога обраћања, закључни дио- приједлог, поента. </a:t>
            </a:r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Саопштење </a:t>
            </a:r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је кратко и јасно. </a:t>
            </a:r>
          </a:p>
          <a:p>
            <a:pPr algn="just"/>
            <a:r>
              <a:rPr lang="sr-Cyrl-RS" sz="2000" dirty="0" smtClean="0">
                <a:solidFill>
                  <a:schemeClr val="accent1">
                    <a:lumMod val="50000"/>
                  </a:schemeClr>
                </a:solidFill>
              </a:rPr>
              <a:t>Поздрав и потпис долази на крају пословног писма.</a:t>
            </a:r>
            <a:endParaRPr lang="bs-Latn-B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Matija\Desktop\писм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572140"/>
            <a:ext cx="2928958" cy="10715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Постоје три облика пословног писма: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bs-Latn-BA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571472" y="2500306"/>
            <a:ext cx="3786214" cy="157163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ЕВРОПСКИ, француски облик (најстарији; зове се зупчасти, прегледан је, са децидираним одстојањима и наглашеним новим ставовима)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4929190" y="2571744"/>
            <a:ext cx="3571900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АМЕРИЧКИ облик (правоугани; нема одстојања, сви редови почињу малим одстојањем)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2643174" y="4714884"/>
            <a:ext cx="3429024" cy="14859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КОМБИНОВАНИ облик (комбинација претходних; прегледан је и флексибилан)</a:t>
            </a:r>
            <a:endParaRPr lang="bs-Latn-BA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963322" y="2107794"/>
            <a:ext cx="787406" cy="79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357156" y="2071678"/>
            <a:ext cx="858050" cy="79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" idx="2"/>
          </p:cNvCxnSpPr>
          <p:nvPr/>
        </p:nvCxnSpPr>
        <p:spPr>
          <a:xfrm rot="16200000" flipH="1">
            <a:off x="3043555" y="3100057"/>
            <a:ext cx="3058478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sr-Cyrl-RS" sz="2400" dirty="0" smtClean="0"/>
              <a:t>ПРИМЈЕР ПОСЛОВНОГ ПИСМА!</a:t>
            </a:r>
            <a:endParaRPr lang="bs-Latn-B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sr-Cyrl-RS" sz="1600" dirty="0" smtClean="0"/>
              <a:t>ФАБРИКА АЛАТА И МАШИНА “ЈУГОАЛАТ”</a:t>
            </a:r>
          </a:p>
          <a:p>
            <a:pPr algn="just">
              <a:buNone/>
            </a:pPr>
            <a:r>
              <a:rPr lang="sr-Cyrl-RS" sz="1600" dirty="0" smtClean="0"/>
              <a:t>Улица Јована Дучића 12, Требиње; Тел./факс: 059-</a:t>
            </a:r>
            <a:r>
              <a:rPr lang="sr-Latn-BA" sz="1600" dirty="0" smtClean="0"/>
              <a:t>xxx-xxx</a:t>
            </a:r>
          </a:p>
          <a:p>
            <a:pPr algn="just">
              <a:buNone/>
            </a:pPr>
            <a:r>
              <a:rPr lang="sr-Cyrl-RS" sz="1600" dirty="0" smtClean="0"/>
              <a:t>Жиро рачун: </a:t>
            </a:r>
            <a:r>
              <a:rPr lang="bs-Latn-BA" sz="1600" dirty="0" smtClean="0"/>
              <a:t>xxxx-xxx-xxxxx</a:t>
            </a:r>
          </a:p>
          <a:p>
            <a:pPr algn="just">
              <a:buNone/>
            </a:pPr>
            <a:r>
              <a:rPr lang="sr-Cyrl-RS" sz="1600" dirty="0" smtClean="0"/>
              <a:t>Ваш знак_________</a:t>
            </a:r>
          </a:p>
          <a:p>
            <a:pPr algn="just">
              <a:buNone/>
            </a:pPr>
            <a:r>
              <a:rPr lang="sr-Cyrl-RS" sz="1600" dirty="0" smtClean="0"/>
              <a:t>Наш знак_________                                                        ГРАЂЕВИНСКО ПРЕДУЗЕЋЕ ,,РАД”</a:t>
            </a:r>
          </a:p>
          <a:p>
            <a:pPr algn="just">
              <a:buNone/>
            </a:pPr>
            <a:r>
              <a:rPr lang="sr-Cyrl-RS" sz="1600" dirty="0" smtClean="0"/>
              <a:t>                                                                                                     - Набавна служба-</a:t>
            </a:r>
          </a:p>
          <a:p>
            <a:pPr algn="just">
              <a:buNone/>
            </a:pPr>
            <a:r>
              <a:rPr lang="sr-Cyrl-RS" sz="1600" dirty="0" smtClean="0"/>
              <a:t>                                                                                                           БИЈЕЉИЊА</a:t>
            </a:r>
          </a:p>
          <a:p>
            <a:pPr algn="just">
              <a:buNone/>
            </a:pPr>
            <a:r>
              <a:rPr lang="sr-Cyrl-RS" sz="1600" dirty="0" smtClean="0"/>
              <a:t>                                                    Предмет: Понуда</a:t>
            </a:r>
          </a:p>
          <a:p>
            <a:pPr algn="just">
              <a:buNone/>
            </a:pPr>
            <a:endParaRPr lang="sr-Cyrl-RS" sz="1600" dirty="0" smtClean="0"/>
          </a:p>
          <a:p>
            <a:pPr algn="just">
              <a:buNone/>
            </a:pPr>
            <a:r>
              <a:rPr lang="sr-Cyrl-RS" sz="1600" dirty="0" smtClean="0"/>
              <a:t>           Потврђујући пријем вашег упита од 23. о. м. у прилогу вам достављамо наш најновији</a:t>
            </a:r>
          </a:p>
          <a:p>
            <a:pPr algn="just">
              <a:buNone/>
            </a:pPr>
            <a:r>
              <a:rPr lang="sr-Cyrl-RS" sz="1600" dirty="0" smtClean="0"/>
              <a:t>      каталог и цјеновник за алате и машине.</a:t>
            </a:r>
          </a:p>
          <a:p>
            <a:pPr algn="just">
              <a:buNone/>
            </a:pPr>
            <a:r>
              <a:rPr lang="sr-Cyrl-RS" sz="1600" dirty="0" smtClean="0"/>
              <a:t>           Наши производи изузетног су квалитета, а сервисна служба врши стручно постављање,  монтирање и редовну контролу.</a:t>
            </a:r>
          </a:p>
          <a:p>
            <a:pPr algn="just">
              <a:buNone/>
            </a:pPr>
            <a:r>
              <a:rPr lang="sr-Cyrl-RS" sz="1600" dirty="0" smtClean="0"/>
              <a:t>      За наруџбе чији коначни износ прелази </a:t>
            </a:r>
            <a:r>
              <a:rPr lang="sr-Cyrl-RS" sz="1600" dirty="0" smtClean="0"/>
              <a:t>5000 КМ </a:t>
            </a:r>
            <a:r>
              <a:rPr lang="sr-Cyrl-RS" sz="1600" dirty="0" smtClean="0"/>
              <a:t>спремни смо да одобримо посебан попуст, о чему бисмо се споразумјели приликом склапања уговора.</a:t>
            </a:r>
          </a:p>
          <a:p>
            <a:pPr algn="just">
              <a:buNone/>
            </a:pPr>
            <a:r>
              <a:rPr lang="sr-Cyrl-RS" sz="1600" dirty="0" smtClean="0"/>
              <a:t>            У очекивању ваше наруџбе, односно даљих налога о овом предмету, поздрављамо вас.</a:t>
            </a:r>
          </a:p>
          <a:p>
            <a:pPr algn="just">
              <a:buNone/>
            </a:pPr>
            <a:r>
              <a:rPr lang="sr-Cyrl-RS" sz="1600" dirty="0" smtClean="0"/>
              <a:t> </a:t>
            </a:r>
          </a:p>
          <a:p>
            <a:pPr algn="just">
              <a:buNone/>
            </a:pPr>
            <a:r>
              <a:rPr lang="sr-Cyrl-RS" sz="1600" dirty="0" smtClean="0"/>
              <a:t>Требиње, 27. 3. 2020. год.                                                                         Директор</a:t>
            </a:r>
          </a:p>
          <a:p>
            <a:pPr algn="just">
              <a:buNone/>
            </a:pPr>
            <a:r>
              <a:rPr lang="sr-Cyrl-RS" sz="1600" dirty="0" smtClean="0"/>
              <a:t>                                                                                                                __________________</a:t>
            </a:r>
            <a:endParaRPr lang="bs-Latn-BA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ЗАДАТАК!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Саставите пословно писмо при чему треба да реализујете сљедеће захтјеве: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-   одредите тип писма,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распоредите садржај,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 креирајте пасусе,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 направите заглавље,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 исправите словне грешке,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насловите писмо,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 дизајнирајте писмо,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напишите кратак увод,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поздравите особу којој шаљете писмо,</a:t>
            </a:r>
          </a:p>
          <a:p>
            <a:pPr>
              <a:buFontTx/>
              <a:buChar char="-"/>
            </a:pPr>
            <a:r>
              <a:rPr lang="sr-Cyrl-RS" sz="2000" dirty="0" smtClean="0">
                <a:solidFill>
                  <a:srgbClr val="FFFF00"/>
                </a:solidFill>
              </a:rPr>
              <a:t>формирајте поруку,</a:t>
            </a:r>
          </a:p>
          <a:p>
            <a:pPr>
              <a:buFontTx/>
              <a:buChar char="-"/>
            </a:pPr>
            <a:r>
              <a:rPr lang="sr-Cyrl-RS" sz="2000" dirty="0" smtClean="0">
                <a:solidFill>
                  <a:srgbClr val="FFFF00"/>
                </a:solidFill>
              </a:rPr>
              <a:t>потпишите се.</a:t>
            </a:r>
            <a:endParaRPr lang="bs-Latn-BA" sz="2000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Matija\Desktop\индекс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571744"/>
            <a:ext cx="2428892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29132"/>
            <a:ext cx="8229600" cy="1895468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Које су основне функције пословног писма;</a:t>
            </a:r>
          </a:p>
          <a:p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Како изгледа стандардна форма пословног писма;</a:t>
            </a:r>
          </a:p>
          <a:p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Како да напишемо пословно писмо поштујући форму и правописна правила.</a:t>
            </a:r>
          </a:p>
          <a:p>
            <a:pPr>
              <a:buNone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bs-Latn-B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3" name="Picture 3" descr="C:\Users\Matija\Desktop\uciteljic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643050"/>
            <a:ext cx="3357586" cy="2143140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357158" y="1571612"/>
            <a:ext cx="3714776" cy="826962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Шта смо данас научили?</a:t>
            </a:r>
            <a:endParaRPr lang="bs-Latn-BA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692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ФУНКЦИЈА ПОСЛОВНОГ ПИСМА У ПОСЛОВНОЈ КОМУНИКАЦИЈИ</vt:lpstr>
      <vt:lpstr>ЦИЉ И ЗАДАЦИ!</vt:lpstr>
      <vt:lpstr>ПОСЛОВНО ПИСМО МОЖЕ БИТИ:</vt:lpstr>
      <vt:lpstr>PowerPoint Presentation</vt:lpstr>
      <vt:lpstr>PowerPoint Presentation</vt:lpstr>
      <vt:lpstr>Постоје три облика пословног писма:</vt:lpstr>
      <vt:lpstr>ПРИМЈЕР ПОСЛОВНОГ ПИСМА!</vt:lpstr>
      <vt:lpstr>ЗАДАТАК!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ФУНКЦИЈА ПОСЛОВНОГ ПИСМА У ПОСЛОВНОЈ КОМУНИКАЦИЈИ</dc:title>
  <dc:creator>Matija</dc:creator>
  <cp:lastModifiedBy>Dragan</cp:lastModifiedBy>
  <cp:revision>36</cp:revision>
  <dcterms:created xsi:type="dcterms:W3CDTF">2020-04-26T14:46:24Z</dcterms:created>
  <dcterms:modified xsi:type="dcterms:W3CDTF">2020-04-28T18:35:37Z</dcterms:modified>
</cp:coreProperties>
</file>