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0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27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731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80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74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03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6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2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8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8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FC0C0-339F-4B90-A523-443A0FF10F2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20A1A0-5887-4F0A-A2CC-E5B6F9E1F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 Предмет: Српски језик</a:t>
            </a:r>
            <a:br>
              <a:rPr lang="sr-Cyrl-C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 Област: Лексикологија</a:t>
            </a:r>
            <a:br>
              <a:rPr lang="sr-Cyrl-C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 Професор: Милица Млађеновић Хрицак</a:t>
            </a:r>
            <a:br>
              <a:rPr lang="sr-Cyrl-C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 Разред: трећи</a:t>
            </a:r>
            <a:br>
              <a:rPr lang="sr-Cyrl-C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/>
              <a:t>Утврђивање градива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9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ФРАЗЕОЛОГИЗМИ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89166"/>
            <a:ext cx="8543735" cy="4302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2400" b="1" dirty="0" err="1"/>
              <a:t>Фразеологизми</a:t>
            </a:r>
            <a:r>
              <a:rPr lang="en-US" sz="2400" b="1" dirty="0"/>
              <a:t> – </a:t>
            </a:r>
            <a:r>
              <a:rPr lang="en-US" sz="2400" dirty="0" err="1"/>
              <a:t>устаљене</a:t>
            </a:r>
            <a:r>
              <a:rPr lang="en-US" sz="2400" dirty="0"/>
              <a:t> </a:t>
            </a:r>
            <a:r>
              <a:rPr lang="en-US" sz="2400" dirty="0" err="1"/>
              <a:t>језичке</a:t>
            </a:r>
            <a:r>
              <a:rPr lang="en-US" sz="2400" dirty="0"/>
              <a:t> </a:t>
            </a:r>
            <a:r>
              <a:rPr lang="en-US" sz="2400" dirty="0" err="1"/>
              <a:t>јединице</a:t>
            </a:r>
            <a:r>
              <a:rPr lang="en-US" sz="2400" dirty="0"/>
              <a:t> </a:t>
            </a:r>
            <a:r>
              <a:rPr lang="en-US" sz="2400" dirty="0" err="1"/>
              <a:t>састављене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b="1" dirty="0" err="1"/>
              <a:t>најмање</a:t>
            </a:r>
            <a:r>
              <a:rPr lang="en-US" sz="2400" b="1" dirty="0"/>
              <a:t> </a:t>
            </a:r>
            <a:r>
              <a:rPr lang="en-US" sz="2400" b="1" dirty="0" err="1"/>
              <a:t>дв</a:t>
            </a:r>
            <a:r>
              <a:rPr lang="sr-Cyrl-BA" sz="2400" b="1" dirty="0"/>
              <a:t>иј</a:t>
            </a:r>
            <a:r>
              <a:rPr lang="en-US" sz="2400" b="1" dirty="0"/>
              <a:t>е р</a:t>
            </a:r>
            <a:r>
              <a:rPr lang="sr-Cyrl-BA" sz="2400" b="1" dirty="0"/>
              <a:t>иј</a:t>
            </a:r>
            <a:r>
              <a:rPr lang="en-US" sz="2400" b="1" dirty="0" err="1"/>
              <a:t>ечи</a:t>
            </a:r>
            <a:r>
              <a:rPr lang="en-US" sz="2400" b="1" dirty="0"/>
              <a:t> </a:t>
            </a:r>
            <a:endParaRPr lang="en-US" sz="2400" dirty="0"/>
          </a:p>
          <a:p>
            <a:pPr lvl="0"/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би</a:t>
            </a:r>
            <a:r>
              <a:rPr lang="en-US" sz="2400" dirty="0"/>
              <a:t> </a:t>
            </a:r>
            <a:r>
              <a:rPr lang="en-US" sz="2400" dirty="0" err="1"/>
              <a:t>скуп</a:t>
            </a:r>
            <a:r>
              <a:rPr lang="en-US" sz="2400" dirty="0"/>
              <a:t> </a:t>
            </a:r>
            <a:r>
              <a:rPr lang="en-US" sz="2400" dirty="0" err="1"/>
              <a:t>неких</a:t>
            </a:r>
            <a:r>
              <a:rPr lang="en-US" sz="2400" dirty="0"/>
              <a:t> р</a:t>
            </a:r>
            <a:r>
              <a:rPr lang="sr-Cyrl-BA" sz="2400" dirty="0"/>
              <a:t>иј</a:t>
            </a:r>
            <a:r>
              <a:rPr lang="en-US" sz="2400" dirty="0" err="1"/>
              <a:t>ечи</a:t>
            </a:r>
            <a:r>
              <a:rPr lang="en-US" sz="2400" dirty="0"/>
              <a:t> </a:t>
            </a:r>
            <a:r>
              <a:rPr lang="en-US" sz="2400" dirty="0" err="1"/>
              <a:t>добио</a:t>
            </a:r>
            <a:r>
              <a:rPr lang="en-US" sz="2400" dirty="0"/>
              <a:t> </a:t>
            </a:r>
            <a:r>
              <a:rPr lang="en-US" sz="2400" dirty="0" err="1"/>
              <a:t>статус</a:t>
            </a:r>
            <a:r>
              <a:rPr lang="en-US" sz="2400" dirty="0"/>
              <a:t> </a:t>
            </a:r>
            <a:r>
              <a:rPr lang="en-US" sz="2400" dirty="0" err="1"/>
              <a:t>фразеологизма</a:t>
            </a:r>
            <a:r>
              <a:rPr lang="en-US" sz="2400" dirty="0"/>
              <a:t>, </a:t>
            </a:r>
            <a:r>
              <a:rPr lang="en-US" sz="2400" dirty="0" err="1"/>
              <a:t>морају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испуњена</a:t>
            </a:r>
            <a:r>
              <a:rPr lang="en-US" sz="2400" dirty="0"/>
              <a:t> </a:t>
            </a:r>
            <a:r>
              <a:rPr lang="en-US" sz="2400" b="1" dirty="0" err="1"/>
              <a:t>три</a:t>
            </a:r>
            <a:r>
              <a:rPr lang="en-US" sz="2400" b="1" dirty="0"/>
              <a:t> </a:t>
            </a:r>
            <a:r>
              <a:rPr lang="en-US" sz="2400" b="1" dirty="0" err="1"/>
              <a:t>услова</a:t>
            </a:r>
            <a:r>
              <a:rPr lang="en-US" sz="2400" b="1" dirty="0"/>
              <a:t>: </a:t>
            </a:r>
            <a:endParaRPr lang="en-US" sz="2400" dirty="0"/>
          </a:p>
          <a:p>
            <a:pPr lvl="0"/>
            <a:r>
              <a:rPr lang="en-US" sz="2400" dirty="0" err="1"/>
              <a:t>мора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устаљен</a:t>
            </a:r>
            <a:r>
              <a:rPr lang="en-US" sz="2400" dirty="0"/>
              <a:t> (</a:t>
            </a:r>
            <a:r>
              <a:rPr lang="en-US" sz="2400" dirty="0" err="1"/>
              <a:t>распоред</a:t>
            </a:r>
            <a:r>
              <a:rPr lang="en-US" sz="2400" dirty="0"/>
              <a:t> р</a:t>
            </a:r>
            <a:r>
              <a:rPr lang="sr-Cyrl-BA" sz="2400" dirty="0"/>
              <a:t>иј</a:t>
            </a:r>
            <a:r>
              <a:rPr lang="en-US" sz="2400" dirty="0" err="1"/>
              <a:t>ечи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увек</a:t>
            </a:r>
            <a:r>
              <a:rPr lang="en-US" sz="2400" dirty="0"/>
              <a:t> </a:t>
            </a:r>
            <a:r>
              <a:rPr lang="en-US" sz="2400" dirty="0" err="1"/>
              <a:t>исти</a:t>
            </a:r>
            <a:r>
              <a:rPr lang="en-US" sz="2400" dirty="0"/>
              <a:t>)</a:t>
            </a:r>
            <a:r>
              <a:rPr lang="sr-Cyrl-RS" sz="2400" dirty="0"/>
              <a:t>,</a:t>
            </a:r>
            <a:endParaRPr lang="en-US" sz="2400" dirty="0"/>
          </a:p>
          <a:p>
            <a:pPr lvl="0"/>
            <a:r>
              <a:rPr lang="en-US" sz="2400" dirty="0" err="1"/>
              <a:t>мора</a:t>
            </a:r>
            <a:r>
              <a:rPr lang="en-US" sz="2400" dirty="0"/>
              <a:t> </a:t>
            </a:r>
            <a:r>
              <a:rPr lang="en-US" sz="2400" dirty="0" err="1"/>
              <a:t>имати</a:t>
            </a:r>
            <a:r>
              <a:rPr lang="en-US" sz="2400" dirty="0"/>
              <a:t> </a:t>
            </a:r>
            <a:r>
              <a:rPr lang="en-US" sz="2400" dirty="0" err="1"/>
              <a:t>сложену</a:t>
            </a:r>
            <a:r>
              <a:rPr lang="en-US" sz="2400" dirty="0"/>
              <a:t> </a:t>
            </a:r>
            <a:r>
              <a:rPr lang="en-US" sz="2400" dirty="0" err="1"/>
              <a:t>структуру</a:t>
            </a:r>
            <a:r>
              <a:rPr lang="en-US" sz="2400" dirty="0"/>
              <a:t> (</a:t>
            </a:r>
            <a:r>
              <a:rPr lang="en-US" sz="2400" dirty="0" err="1"/>
              <a:t>најмање</a:t>
            </a:r>
            <a:r>
              <a:rPr lang="en-US" sz="2400" dirty="0"/>
              <a:t> </a:t>
            </a:r>
            <a:r>
              <a:rPr lang="en-US" sz="2400" dirty="0" err="1"/>
              <a:t>дв</a:t>
            </a:r>
            <a:r>
              <a:rPr lang="sr-Cyrl-BA" sz="2400" dirty="0"/>
              <a:t>иј</a:t>
            </a:r>
            <a:r>
              <a:rPr lang="en-US" sz="2400" dirty="0"/>
              <a:t>е р</a:t>
            </a:r>
            <a:r>
              <a:rPr lang="sr-Cyrl-BA" sz="2400" dirty="0"/>
              <a:t>иј</a:t>
            </a:r>
            <a:r>
              <a:rPr lang="en-US" sz="2400" dirty="0" err="1"/>
              <a:t>ечи</a:t>
            </a:r>
            <a:r>
              <a:rPr lang="en-US" sz="2400" dirty="0"/>
              <a:t>)</a:t>
            </a:r>
            <a:r>
              <a:rPr lang="sr-Cyrl-RS" sz="2400" dirty="0"/>
              <a:t>,</a:t>
            </a:r>
            <a:endParaRPr lang="en-US" sz="2400" dirty="0"/>
          </a:p>
          <a:p>
            <a:pPr lvl="0"/>
            <a:r>
              <a:rPr lang="en-US" sz="2400" dirty="0" err="1"/>
              <a:t>мора</a:t>
            </a:r>
            <a:r>
              <a:rPr lang="en-US" sz="2400" dirty="0"/>
              <a:t> </a:t>
            </a:r>
            <a:r>
              <a:rPr lang="en-US" sz="2400" dirty="0" err="1"/>
              <a:t>имати</a:t>
            </a:r>
            <a:r>
              <a:rPr lang="en-US" sz="2400" dirty="0"/>
              <a:t> </a:t>
            </a:r>
            <a:r>
              <a:rPr lang="en-US" sz="2400" dirty="0" err="1"/>
              <a:t>јединствено</a:t>
            </a:r>
            <a:r>
              <a:rPr lang="en-US" sz="2400" dirty="0"/>
              <a:t> </a:t>
            </a:r>
            <a:r>
              <a:rPr lang="en-US" sz="2400" dirty="0" err="1"/>
              <a:t>значење</a:t>
            </a:r>
            <a:r>
              <a:rPr lang="sr-Cyrl-RS" sz="2400" dirty="0"/>
              <a:t>.</a:t>
            </a:r>
            <a:endParaRPr lang="en-US" sz="2400" dirty="0"/>
          </a:p>
          <a:p>
            <a:pPr lvl="0"/>
            <a:r>
              <a:rPr lang="en-US" sz="2400" dirty="0" err="1"/>
              <a:t>Фразеологизам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зам</a:t>
            </a:r>
            <a:r>
              <a:rPr lang="sr-Cyrl-BA" sz="2400" dirty="0"/>
              <a:t>иј</a:t>
            </a:r>
            <a:r>
              <a:rPr lang="en-US" sz="2400" dirty="0" err="1"/>
              <a:t>енити</a:t>
            </a:r>
            <a:r>
              <a:rPr lang="en-US" sz="2400" dirty="0"/>
              <a:t> </a:t>
            </a:r>
            <a:r>
              <a:rPr lang="en-US" sz="2400" dirty="0" err="1"/>
              <a:t>једну</a:t>
            </a:r>
            <a:r>
              <a:rPr lang="en-US" sz="2400" dirty="0"/>
              <a:t> </a:t>
            </a:r>
            <a:r>
              <a:rPr lang="en-US" sz="2400" dirty="0" err="1"/>
              <a:t>реч</a:t>
            </a:r>
            <a:r>
              <a:rPr lang="en-US" sz="2400" dirty="0"/>
              <a:t>: </a:t>
            </a:r>
            <a:r>
              <a:rPr lang="en-US" sz="2400" dirty="0" err="1"/>
              <a:t>историја</a:t>
            </a:r>
            <a:r>
              <a:rPr lang="en-US" sz="2400" dirty="0"/>
              <a:t> – </a:t>
            </a:r>
            <a:r>
              <a:rPr lang="en-US" sz="2400" dirty="0" err="1"/>
              <a:t>учитељица</a:t>
            </a:r>
            <a:r>
              <a:rPr lang="en-US" sz="2400" dirty="0"/>
              <a:t> </a:t>
            </a:r>
            <a:r>
              <a:rPr lang="en-US" sz="2400" dirty="0" err="1"/>
              <a:t>живота</a:t>
            </a:r>
            <a:r>
              <a:rPr lang="en-US" sz="2400" dirty="0"/>
              <a:t>, </a:t>
            </a:r>
            <a:r>
              <a:rPr lang="en-US" sz="2400" dirty="0" err="1"/>
              <a:t>никад</a:t>
            </a:r>
            <a:r>
              <a:rPr lang="en-US" sz="2400" dirty="0"/>
              <a:t> – </a:t>
            </a:r>
            <a:r>
              <a:rPr lang="en-US" sz="2400" dirty="0" err="1"/>
              <a:t>кад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врби</a:t>
            </a:r>
            <a:r>
              <a:rPr lang="en-US" sz="2400" dirty="0"/>
              <a:t> </a:t>
            </a:r>
            <a:r>
              <a:rPr lang="en-US" sz="2400" dirty="0" err="1"/>
              <a:t>роди</a:t>
            </a:r>
            <a:r>
              <a:rPr lang="en-US" sz="2400" dirty="0"/>
              <a:t> </a:t>
            </a:r>
            <a:r>
              <a:rPr lang="en-US" sz="2400" dirty="0" err="1"/>
              <a:t>грожђе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9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449" y="2105835"/>
            <a:ext cx="10363826" cy="3424107"/>
          </a:xfrm>
        </p:spPr>
        <p:txBody>
          <a:bodyPr/>
          <a:lstStyle/>
          <a:p>
            <a:pPr lvl="0"/>
            <a:r>
              <a:rPr lang="en-US" dirty="0" err="1"/>
              <a:t>Фразеологизми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саставу</a:t>
            </a:r>
            <a:r>
              <a:rPr lang="en-US" dirty="0"/>
              <a:t> д</a:t>
            </a:r>
            <a:r>
              <a:rPr lang="sr-Cyrl-BA" dirty="0"/>
              <a:t>иј</a:t>
            </a:r>
            <a:r>
              <a:rPr lang="en-US" dirty="0" err="1"/>
              <a:t>еле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: </a:t>
            </a:r>
          </a:p>
          <a:p>
            <a:pPr lvl="0"/>
            <a:r>
              <a:rPr lang="en-US" dirty="0" err="1"/>
              <a:t>пр</a:t>
            </a:r>
            <a:r>
              <a:rPr lang="sr-Cyrl-BA" dirty="0"/>
              <a:t>иј</a:t>
            </a:r>
            <a:r>
              <a:rPr lang="en-US" dirty="0" err="1"/>
              <a:t>едлошко-падежне</a:t>
            </a:r>
            <a:r>
              <a:rPr lang="en-US" dirty="0"/>
              <a:t> </a:t>
            </a:r>
            <a:r>
              <a:rPr lang="en-US" dirty="0" err="1"/>
              <a:t>конструкције</a:t>
            </a:r>
            <a:r>
              <a:rPr lang="en-US" dirty="0"/>
              <a:t> (</a:t>
            </a:r>
            <a:r>
              <a:rPr lang="en-US" b="1" dirty="0" err="1"/>
              <a:t>синтагме</a:t>
            </a:r>
            <a:r>
              <a:rPr lang="en-US" dirty="0"/>
              <a:t>): </a:t>
            </a:r>
            <a:r>
              <a:rPr lang="en-US" dirty="0" err="1"/>
              <a:t>Ахилова</a:t>
            </a:r>
            <a:r>
              <a:rPr lang="en-US" dirty="0"/>
              <a:t> </a:t>
            </a:r>
            <a:r>
              <a:rPr lang="en-US" dirty="0" err="1"/>
              <a:t>пета</a:t>
            </a:r>
            <a:r>
              <a:rPr lang="en-US" dirty="0"/>
              <a:t>, </a:t>
            </a:r>
            <a:r>
              <a:rPr lang="en-US" dirty="0" err="1"/>
              <a:t>испод</a:t>
            </a:r>
            <a:r>
              <a:rPr lang="en-US" dirty="0"/>
              <a:t> </a:t>
            </a:r>
            <a:r>
              <a:rPr lang="en-US" dirty="0" err="1"/>
              <a:t>жита</a:t>
            </a:r>
            <a:r>
              <a:rPr lang="en-US" dirty="0"/>
              <a:t>, </a:t>
            </a:r>
            <a:r>
              <a:rPr lang="en-US" dirty="0" err="1"/>
              <a:t>одр</a:t>
            </a:r>
            <a:r>
              <a:rPr lang="sr-Cyrl-BA" dirty="0"/>
              <a:t>иј</a:t>
            </a:r>
            <a:r>
              <a:rPr lang="en-US" dirty="0" err="1"/>
              <a:t>ешене</a:t>
            </a:r>
            <a:r>
              <a:rPr lang="en-US" dirty="0"/>
              <a:t> </a:t>
            </a:r>
            <a:r>
              <a:rPr lang="en-US" dirty="0" err="1"/>
              <a:t>руке</a:t>
            </a:r>
            <a:r>
              <a:rPr lang="en-US" dirty="0"/>
              <a:t>,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голе</a:t>
            </a:r>
            <a:r>
              <a:rPr lang="en-US" dirty="0"/>
              <a:t> </a:t>
            </a:r>
            <a:r>
              <a:rPr lang="en-US" dirty="0" err="1"/>
              <a:t>коже</a:t>
            </a:r>
            <a:r>
              <a:rPr lang="en-US" dirty="0"/>
              <a:t>...</a:t>
            </a:r>
          </a:p>
          <a:p>
            <a:pPr lvl="0"/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незавршеном</a:t>
            </a:r>
            <a:r>
              <a:rPr lang="en-US" dirty="0"/>
              <a:t> </a:t>
            </a:r>
            <a:r>
              <a:rPr lang="en-US" dirty="0" err="1"/>
              <a:t>структуром</a:t>
            </a:r>
            <a:r>
              <a:rPr lang="en-US" dirty="0"/>
              <a:t> (</a:t>
            </a:r>
            <a:r>
              <a:rPr lang="en-US" b="1" dirty="0" err="1"/>
              <a:t>зависне</a:t>
            </a:r>
            <a:r>
              <a:rPr lang="en-US" b="1" dirty="0"/>
              <a:t> </a:t>
            </a:r>
            <a:r>
              <a:rPr lang="en-US" b="1" dirty="0" err="1"/>
              <a:t>реченице</a:t>
            </a:r>
            <a:r>
              <a:rPr lang="en-US" dirty="0"/>
              <a:t>): </a:t>
            </a:r>
            <a:r>
              <a:rPr lang="en-US" dirty="0" err="1"/>
              <a:t>кад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врби</a:t>
            </a:r>
            <a:r>
              <a:rPr lang="en-US" dirty="0"/>
              <a:t> </a:t>
            </a:r>
            <a:r>
              <a:rPr lang="en-US" dirty="0" err="1"/>
              <a:t>роди</a:t>
            </a:r>
            <a:r>
              <a:rPr lang="en-US" dirty="0"/>
              <a:t> </a:t>
            </a:r>
            <a:r>
              <a:rPr lang="en-US" dirty="0" err="1"/>
              <a:t>грожђе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луд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брашно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бубрег</a:t>
            </a:r>
            <a:r>
              <a:rPr lang="en-US" dirty="0"/>
              <a:t> у </a:t>
            </a:r>
            <a:r>
              <a:rPr lang="en-US" dirty="0" err="1"/>
              <a:t>лоју</a:t>
            </a:r>
            <a:r>
              <a:rPr lang="en-US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4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88274"/>
            <a:ext cx="8373917" cy="4902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2400" b="1" dirty="0" err="1"/>
              <a:t>Глобални</a:t>
            </a:r>
            <a:r>
              <a:rPr lang="en-US" sz="2400" b="1" dirty="0"/>
              <a:t> </a:t>
            </a:r>
            <a:r>
              <a:rPr lang="en-US" sz="2400" b="1" dirty="0" err="1"/>
              <a:t>фразеологизми</a:t>
            </a:r>
            <a:r>
              <a:rPr lang="en-US" sz="2400" b="1" dirty="0"/>
              <a:t> –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они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значење</a:t>
            </a:r>
            <a:r>
              <a:rPr lang="en-US" sz="2400" dirty="0"/>
              <a:t> </a:t>
            </a:r>
            <a:r>
              <a:rPr lang="en-US" sz="2400" dirty="0" err="1"/>
              <a:t>само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дио</a:t>
            </a:r>
            <a:r>
              <a:rPr lang="en-US" sz="2400" dirty="0"/>
              <a:t> ц</a:t>
            </a:r>
            <a:r>
              <a:rPr lang="sr-Cyrl-BA" sz="2400" dirty="0"/>
              <a:t>ј</a:t>
            </a:r>
            <a:r>
              <a:rPr lang="en-US" sz="2400" dirty="0" err="1"/>
              <a:t>елине</a:t>
            </a:r>
            <a:r>
              <a:rPr lang="en-US" sz="2400" dirty="0"/>
              <a:t>: </a:t>
            </a:r>
            <a:r>
              <a:rPr lang="en-US" sz="2400" dirty="0" err="1"/>
              <a:t>сат</a:t>
            </a:r>
            <a:r>
              <a:rPr lang="sr-Cyrl-BA" sz="2400" dirty="0"/>
              <a:t>ј</a:t>
            </a:r>
            <a:r>
              <a:rPr lang="en-US" sz="2400" dirty="0" err="1"/>
              <a:t>ерати</a:t>
            </a:r>
            <a:r>
              <a:rPr lang="en-US" sz="2400" dirty="0"/>
              <a:t> у </a:t>
            </a:r>
            <a:r>
              <a:rPr lang="en-US" sz="2400" dirty="0" err="1"/>
              <a:t>мишју</a:t>
            </a:r>
            <a:r>
              <a:rPr lang="en-US" sz="2400" dirty="0"/>
              <a:t> </a:t>
            </a:r>
            <a:r>
              <a:rPr lang="en-US" sz="2400" dirty="0" err="1"/>
              <a:t>рупу</a:t>
            </a:r>
            <a:r>
              <a:rPr lang="en-US" sz="2400" dirty="0"/>
              <a:t>, </a:t>
            </a:r>
            <a:r>
              <a:rPr lang="en-US" sz="2400" dirty="0" err="1"/>
              <a:t>очитати</a:t>
            </a:r>
            <a:r>
              <a:rPr lang="en-US" sz="2400" dirty="0"/>
              <a:t> </a:t>
            </a:r>
            <a:r>
              <a:rPr lang="en-US" sz="2400" dirty="0" err="1"/>
              <a:t>буквицу</a:t>
            </a:r>
            <a:r>
              <a:rPr lang="en-US" sz="2400" dirty="0"/>
              <a:t>, </a:t>
            </a:r>
            <a:r>
              <a:rPr lang="en-US" sz="2400" dirty="0" err="1"/>
              <a:t>Богу</a:t>
            </a:r>
            <a:r>
              <a:rPr lang="en-US" sz="2400" dirty="0"/>
              <a:t> </a:t>
            </a:r>
            <a:r>
              <a:rPr lang="en-US" sz="2400" dirty="0" err="1"/>
              <a:t>иза</a:t>
            </a:r>
            <a:r>
              <a:rPr lang="en-US" sz="2400" dirty="0"/>
              <a:t> </a:t>
            </a:r>
            <a:r>
              <a:rPr lang="en-US" sz="2400" dirty="0" err="1"/>
              <a:t>леђа</a:t>
            </a:r>
            <a:r>
              <a:rPr lang="en-US" sz="2400" dirty="0"/>
              <a:t>, </a:t>
            </a:r>
            <a:r>
              <a:rPr lang="en-US" sz="2400" dirty="0" err="1"/>
              <a:t>играти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мачке</a:t>
            </a:r>
            <a:r>
              <a:rPr lang="en-US" sz="2400" dirty="0"/>
              <a:t> и </a:t>
            </a:r>
            <a:r>
              <a:rPr lang="en-US" sz="2400" dirty="0" err="1"/>
              <a:t>миша</a:t>
            </a:r>
            <a:r>
              <a:rPr lang="en-US" sz="2400" dirty="0"/>
              <a:t>, </a:t>
            </a:r>
            <a:r>
              <a:rPr lang="en-US" sz="2400" dirty="0" err="1"/>
              <a:t>ходати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јајима</a:t>
            </a:r>
            <a:r>
              <a:rPr lang="en-US" sz="2400" dirty="0"/>
              <a:t>, </a:t>
            </a:r>
            <a:r>
              <a:rPr lang="en-US" sz="2400" dirty="0" err="1"/>
              <a:t>провући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кроз</a:t>
            </a:r>
            <a:r>
              <a:rPr lang="en-US" sz="2400" dirty="0"/>
              <a:t> </a:t>
            </a:r>
            <a:r>
              <a:rPr lang="en-US" sz="2400" dirty="0" err="1"/>
              <a:t>иглене</a:t>
            </a:r>
            <a:r>
              <a:rPr lang="en-US" sz="2400" dirty="0"/>
              <a:t> </a:t>
            </a:r>
            <a:r>
              <a:rPr lang="en-US" sz="2400" dirty="0" err="1"/>
              <a:t>уши</a:t>
            </a:r>
            <a:r>
              <a:rPr lang="en-US" sz="2400" dirty="0"/>
              <a:t>...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Компонентни</a:t>
            </a:r>
            <a:r>
              <a:rPr lang="en-US" sz="2400" b="1" dirty="0"/>
              <a:t> </a:t>
            </a:r>
            <a:r>
              <a:rPr lang="en-US" sz="2400" b="1" dirty="0" err="1"/>
              <a:t>фразеологизми</a:t>
            </a:r>
            <a:r>
              <a:rPr lang="en-US" sz="2400" b="1" dirty="0"/>
              <a:t> –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они</a:t>
            </a:r>
            <a:r>
              <a:rPr lang="en-US" sz="2400" dirty="0"/>
              <a:t> </a:t>
            </a:r>
            <a:r>
              <a:rPr lang="en-US" sz="2400" dirty="0" err="1"/>
              <a:t>чији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само</a:t>
            </a:r>
            <a:r>
              <a:rPr lang="en-US" sz="2400" dirty="0"/>
              <a:t> </a:t>
            </a:r>
            <a:r>
              <a:rPr lang="en-US" sz="2400" dirty="0" err="1"/>
              <a:t>један</a:t>
            </a:r>
            <a:r>
              <a:rPr lang="en-US" sz="2400" dirty="0"/>
              <a:t> </a:t>
            </a:r>
            <a:r>
              <a:rPr lang="en-US" sz="2400" dirty="0" err="1"/>
              <a:t>део</a:t>
            </a:r>
            <a:r>
              <a:rPr lang="en-US" sz="2400" dirty="0"/>
              <a:t> </a:t>
            </a:r>
            <a:r>
              <a:rPr lang="en-US" sz="2400" dirty="0" err="1"/>
              <a:t>носилац</a:t>
            </a:r>
            <a:r>
              <a:rPr lang="en-US" sz="2400" dirty="0"/>
              <a:t> </a:t>
            </a:r>
            <a:r>
              <a:rPr lang="en-US" sz="2400" dirty="0" err="1"/>
              <a:t>значења</a:t>
            </a:r>
            <a:r>
              <a:rPr lang="en-US" sz="2400" dirty="0"/>
              <a:t>: </a:t>
            </a:r>
            <a:r>
              <a:rPr lang="en-US" sz="2400" dirty="0" err="1"/>
              <a:t>жив</a:t>
            </a:r>
            <a:r>
              <a:rPr lang="sr-Cyrl-BA" sz="2400" dirty="0"/>
              <a:t>ј</a:t>
            </a:r>
            <a:r>
              <a:rPr lang="en-US" sz="2400" dirty="0" err="1"/>
              <a:t>ети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бубрег</a:t>
            </a:r>
            <a:r>
              <a:rPr lang="en-US" sz="2400" dirty="0"/>
              <a:t> у </a:t>
            </a:r>
            <a:r>
              <a:rPr lang="en-US" sz="2400" dirty="0" err="1"/>
              <a:t>лоју</a:t>
            </a:r>
            <a:r>
              <a:rPr lang="en-US" sz="2400" dirty="0"/>
              <a:t> (</a:t>
            </a:r>
            <a:r>
              <a:rPr lang="en-US" sz="2400" dirty="0" err="1"/>
              <a:t>компонента</a:t>
            </a:r>
            <a:r>
              <a:rPr lang="en-US" sz="2400" dirty="0"/>
              <a:t> </a:t>
            </a:r>
            <a:r>
              <a:rPr lang="en-US" sz="2400" i="1" dirty="0" err="1"/>
              <a:t>као</a:t>
            </a:r>
            <a:r>
              <a:rPr lang="en-US" sz="2400" dirty="0"/>
              <a:t> </a:t>
            </a:r>
            <a:r>
              <a:rPr lang="en-US" sz="2400" i="1" dirty="0" err="1"/>
              <a:t>бубрег</a:t>
            </a:r>
            <a:r>
              <a:rPr lang="en-US" sz="2400" i="1" dirty="0"/>
              <a:t> у </a:t>
            </a:r>
            <a:r>
              <a:rPr lang="en-US" sz="2400" i="1" dirty="0" err="1"/>
              <a:t>лоју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носилац</a:t>
            </a:r>
            <a:r>
              <a:rPr lang="en-US" sz="2400" dirty="0"/>
              <a:t> </a:t>
            </a:r>
            <a:r>
              <a:rPr lang="en-US" sz="2400" dirty="0" err="1"/>
              <a:t>значења</a:t>
            </a:r>
            <a:r>
              <a:rPr lang="en-US" sz="2400" dirty="0"/>
              <a:t>), </a:t>
            </a:r>
            <a:r>
              <a:rPr lang="en-US" sz="2400" dirty="0" err="1"/>
              <a:t>заљубити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i="1" dirty="0" err="1"/>
              <a:t>до</a:t>
            </a:r>
            <a:r>
              <a:rPr lang="en-US" sz="2400" i="1" dirty="0"/>
              <a:t> </a:t>
            </a:r>
            <a:r>
              <a:rPr lang="en-US" sz="2400" i="1" dirty="0" err="1"/>
              <a:t>ушију</a:t>
            </a:r>
            <a:r>
              <a:rPr lang="en-US" sz="2400" i="1" dirty="0"/>
              <a:t>, </a:t>
            </a:r>
            <a:r>
              <a:rPr lang="en-US" sz="2400" dirty="0" err="1"/>
              <a:t>гледа</a:t>
            </a:r>
            <a:r>
              <a:rPr lang="en-US" sz="2400" dirty="0"/>
              <a:t> </a:t>
            </a:r>
            <a:r>
              <a:rPr lang="en-US" sz="2400" i="1" dirty="0" err="1"/>
              <a:t>као</a:t>
            </a:r>
            <a:r>
              <a:rPr lang="en-US" sz="2400" i="1" dirty="0"/>
              <a:t> </a:t>
            </a:r>
            <a:r>
              <a:rPr lang="en-US" sz="2400" i="1" dirty="0" err="1"/>
              <a:t>теле</a:t>
            </a:r>
            <a:r>
              <a:rPr lang="en-US" sz="2400" i="1" dirty="0"/>
              <a:t> у </a:t>
            </a:r>
            <a:r>
              <a:rPr lang="en-US" sz="2400" i="1" dirty="0" err="1"/>
              <a:t>шарена</a:t>
            </a:r>
            <a:r>
              <a:rPr lang="en-US" sz="2400" i="1" dirty="0"/>
              <a:t> </a:t>
            </a:r>
            <a:r>
              <a:rPr lang="en-US" sz="2400" i="1" dirty="0" err="1"/>
              <a:t>врата</a:t>
            </a:r>
            <a:r>
              <a:rPr lang="en-US" sz="2400" i="1" dirty="0"/>
              <a:t>...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00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Фразеологизми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раслојавају</a:t>
            </a:r>
            <a:r>
              <a:rPr lang="en-US" dirty="0"/>
              <a:t> у </a:t>
            </a:r>
            <a:r>
              <a:rPr lang="en-US" dirty="0" err="1"/>
              <a:t>зависности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функционалних</a:t>
            </a:r>
            <a:r>
              <a:rPr lang="en-US" dirty="0"/>
              <a:t> </a:t>
            </a:r>
            <a:r>
              <a:rPr lang="en-US" dirty="0" err="1"/>
              <a:t>стилова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76550"/>
            <a:ext cx="10189655" cy="4014650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/>
              <a:t>књижевна</a:t>
            </a:r>
            <a:r>
              <a:rPr lang="en-US" sz="2400" b="1" dirty="0"/>
              <a:t> </a:t>
            </a:r>
            <a:r>
              <a:rPr lang="en-US" sz="2400" b="1" dirty="0" err="1"/>
              <a:t>фразеологија</a:t>
            </a:r>
            <a:r>
              <a:rPr lang="en-US" sz="2400" b="1" dirty="0"/>
              <a:t> –</a:t>
            </a:r>
            <a:r>
              <a:rPr lang="en-US" sz="2400" dirty="0"/>
              <a:t> </a:t>
            </a:r>
            <a:r>
              <a:rPr lang="en-US" sz="2400" dirty="0" err="1"/>
              <a:t>преузета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народних</a:t>
            </a:r>
            <a:r>
              <a:rPr lang="en-US" sz="2400" dirty="0"/>
              <a:t> </a:t>
            </a:r>
            <a:r>
              <a:rPr lang="en-US" sz="2400" dirty="0" err="1"/>
              <a:t>предања</a:t>
            </a:r>
            <a:r>
              <a:rPr lang="en-US" sz="2400" dirty="0"/>
              <a:t>, </a:t>
            </a:r>
            <a:r>
              <a:rPr lang="en-US" sz="2400" dirty="0" err="1"/>
              <a:t>легенди</a:t>
            </a:r>
            <a:r>
              <a:rPr lang="en-US" sz="2400" dirty="0"/>
              <a:t>, </a:t>
            </a:r>
            <a:r>
              <a:rPr lang="en-US" sz="2400" dirty="0" err="1"/>
              <a:t>митова</a:t>
            </a:r>
            <a:r>
              <a:rPr lang="en-US" sz="2400" dirty="0"/>
              <a:t>, </a:t>
            </a:r>
            <a:r>
              <a:rPr lang="en-US" sz="2400" dirty="0" err="1"/>
              <a:t>али</a:t>
            </a:r>
            <a:r>
              <a:rPr lang="en-US" sz="2400" dirty="0"/>
              <a:t> и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писане</a:t>
            </a:r>
            <a:r>
              <a:rPr lang="en-US" sz="2400" dirty="0"/>
              <a:t> </a:t>
            </a:r>
            <a:r>
              <a:rPr lang="en-US" sz="2400" dirty="0" err="1"/>
              <a:t>књижевне</a:t>
            </a:r>
            <a:r>
              <a:rPr lang="en-US" sz="2400" dirty="0"/>
              <a:t> </a:t>
            </a:r>
            <a:r>
              <a:rPr lang="en-US" sz="2400" dirty="0" err="1"/>
              <a:t>традиције</a:t>
            </a:r>
            <a:r>
              <a:rPr lang="en-US" sz="2400" dirty="0"/>
              <a:t>: </a:t>
            </a:r>
            <a:r>
              <a:rPr lang="sr-Cyrl-RS" sz="2400" dirty="0"/>
              <a:t>„</a:t>
            </a:r>
            <a:r>
              <a:rPr lang="en-US" sz="2400" dirty="0" err="1"/>
              <a:t>коцка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бачена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зар</a:t>
            </a:r>
            <a:r>
              <a:rPr lang="en-US" sz="2400" dirty="0"/>
              <a:t> и </a:t>
            </a:r>
            <a:r>
              <a:rPr lang="en-US" sz="2400" dirty="0" err="1"/>
              <a:t>ти</a:t>
            </a:r>
            <a:r>
              <a:rPr lang="en-US" sz="2400" dirty="0"/>
              <a:t>, </a:t>
            </a:r>
            <a:r>
              <a:rPr lang="en-US" sz="2400" dirty="0" err="1"/>
              <a:t>сине</a:t>
            </a:r>
            <a:r>
              <a:rPr lang="en-US" sz="2400" dirty="0"/>
              <a:t> </a:t>
            </a:r>
            <a:r>
              <a:rPr lang="en-US" sz="2400" dirty="0" err="1"/>
              <a:t>Бруте</a:t>
            </a:r>
            <a:r>
              <a:rPr lang="en-US" sz="2400" dirty="0"/>
              <a:t>?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обећана</a:t>
            </a:r>
            <a:r>
              <a:rPr lang="en-US" sz="2400" dirty="0"/>
              <a:t> </a:t>
            </a:r>
            <a:r>
              <a:rPr lang="en-US" sz="2400" dirty="0" err="1"/>
              <a:t>земља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касно</a:t>
            </a:r>
            <a:r>
              <a:rPr lang="en-US" sz="2400" dirty="0"/>
              <a:t> </a:t>
            </a:r>
            <a:r>
              <a:rPr lang="en-US" sz="2400" dirty="0" err="1"/>
              <a:t>Марко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Косово</a:t>
            </a:r>
            <a:r>
              <a:rPr lang="en-US" sz="2400" dirty="0"/>
              <a:t> </a:t>
            </a:r>
            <a:r>
              <a:rPr lang="en-US" sz="2400" dirty="0" err="1"/>
              <a:t>стиже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Гордијев</a:t>
            </a:r>
            <a:r>
              <a:rPr lang="en-US" sz="2400" dirty="0"/>
              <a:t> </a:t>
            </a:r>
            <a:r>
              <a:rPr lang="en-US" sz="2400" dirty="0" err="1"/>
              <a:t>чвор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буре</a:t>
            </a:r>
            <a:r>
              <a:rPr lang="en-US" sz="2400" dirty="0"/>
              <a:t> </a:t>
            </a:r>
            <a:r>
              <a:rPr lang="en-US" sz="2400" dirty="0" err="1"/>
              <a:t>без</a:t>
            </a:r>
            <a:r>
              <a:rPr lang="en-US" sz="2400" dirty="0"/>
              <a:t> </a:t>
            </a:r>
            <a:r>
              <a:rPr lang="en-US" sz="2400" dirty="0" err="1"/>
              <a:t>дна</a:t>
            </a:r>
            <a:r>
              <a:rPr lang="sr-Cyrl-RS" sz="2400" dirty="0"/>
              <a:t>“</a:t>
            </a:r>
            <a:r>
              <a:rPr lang="en-US" sz="2400" dirty="0"/>
              <a:t>, </a:t>
            </a:r>
            <a:r>
              <a:rPr lang="sr-Cyrl-RS" sz="2400" dirty="0"/>
              <a:t>„</a:t>
            </a:r>
            <a:r>
              <a:rPr lang="en-US" sz="2400" dirty="0" err="1"/>
              <a:t>Сизифов</a:t>
            </a:r>
            <a:r>
              <a:rPr lang="en-US" sz="2400" dirty="0"/>
              <a:t> </a:t>
            </a:r>
            <a:r>
              <a:rPr lang="en-US" sz="2400" dirty="0" err="1"/>
              <a:t>посао</a:t>
            </a:r>
            <a:r>
              <a:rPr lang="sr-Cyrl-RS" sz="2400" dirty="0"/>
              <a:t>“.</a:t>
            </a:r>
            <a:r>
              <a:rPr lang="en-US" sz="2400" dirty="0"/>
              <a:t>..</a:t>
            </a:r>
          </a:p>
          <a:p>
            <a:pPr lvl="0"/>
            <a:r>
              <a:rPr lang="en-US" sz="2400" b="1" dirty="0" err="1"/>
              <a:t>научна</a:t>
            </a:r>
            <a:r>
              <a:rPr lang="en-US" sz="2400" b="1" dirty="0"/>
              <a:t> </a:t>
            </a:r>
            <a:r>
              <a:rPr lang="en-US" sz="2400" b="1" dirty="0" err="1"/>
              <a:t>фразеологија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преузета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различитих</a:t>
            </a:r>
            <a:r>
              <a:rPr lang="en-US" sz="2400" dirty="0"/>
              <a:t> </a:t>
            </a:r>
            <a:r>
              <a:rPr lang="en-US" sz="2400" dirty="0" err="1"/>
              <a:t>научних</a:t>
            </a:r>
            <a:r>
              <a:rPr lang="en-US" sz="2400" dirty="0"/>
              <a:t> </a:t>
            </a:r>
            <a:r>
              <a:rPr lang="en-US" sz="2400" dirty="0" err="1"/>
              <a:t>области</a:t>
            </a:r>
            <a:r>
              <a:rPr lang="en-US" sz="2400" dirty="0"/>
              <a:t>: </a:t>
            </a:r>
            <a:r>
              <a:rPr lang="en-US" sz="2400" dirty="0" err="1"/>
              <a:t>знак</a:t>
            </a:r>
            <a:r>
              <a:rPr lang="en-US" sz="2400" dirty="0"/>
              <a:t> </a:t>
            </a:r>
            <a:r>
              <a:rPr lang="en-US" sz="2400" dirty="0" err="1"/>
              <a:t>једнакости</a:t>
            </a:r>
            <a:r>
              <a:rPr lang="en-US" sz="2400" dirty="0"/>
              <a:t>, </a:t>
            </a:r>
            <a:r>
              <a:rPr lang="en-US" sz="2400" dirty="0" err="1"/>
              <a:t>дићи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куб</a:t>
            </a:r>
            <a:r>
              <a:rPr lang="en-US" sz="2400" dirty="0"/>
              <a:t>, </a:t>
            </a:r>
            <a:r>
              <a:rPr lang="en-US" sz="2400" dirty="0" err="1"/>
              <a:t>вишак</a:t>
            </a:r>
            <a:r>
              <a:rPr lang="en-US" sz="2400" dirty="0"/>
              <a:t> </a:t>
            </a:r>
            <a:r>
              <a:rPr lang="en-US" sz="2400" dirty="0" err="1"/>
              <a:t>вр</a:t>
            </a:r>
            <a:r>
              <a:rPr lang="sr-Cyrl-BA" sz="2400" dirty="0"/>
              <a:t>иј</a:t>
            </a:r>
            <a:r>
              <a:rPr lang="en-US" sz="2400" dirty="0" err="1"/>
              <a:t>едности</a:t>
            </a:r>
            <a:r>
              <a:rPr lang="en-US" sz="2400" dirty="0"/>
              <a:t>, </a:t>
            </a:r>
            <a:r>
              <a:rPr lang="en-US" sz="2400" dirty="0" err="1"/>
              <a:t>тачка</a:t>
            </a:r>
            <a:r>
              <a:rPr lang="en-US" sz="2400" dirty="0"/>
              <a:t> </a:t>
            </a:r>
            <a:r>
              <a:rPr lang="en-US" sz="2400" dirty="0" err="1"/>
              <a:t>усијања</a:t>
            </a:r>
            <a:r>
              <a:rPr lang="en-US" sz="2400" dirty="0"/>
              <a:t>....</a:t>
            </a:r>
          </a:p>
          <a:p>
            <a:pPr lvl="0"/>
            <a:r>
              <a:rPr lang="en-US" sz="2400" b="1" dirty="0" err="1"/>
              <a:t>административно-правна</a:t>
            </a:r>
            <a:r>
              <a:rPr lang="en-US" sz="2400" b="1" dirty="0"/>
              <a:t> – </a:t>
            </a:r>
            <a:r>
              <a:rPr lang="en-US" sz="2400" dirty="0" err="1"/>
              <a:t>преузета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стручних</a:t>
            </a:r>
            <a:r>
              <a:rPr lang="en-US" sz="2400" dirty="0"/>
              <a:t>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везе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државним</a:t>
            </a:r>
            <a:r>
              <a:rPr lang="en-US" sz="2400" dirty="0"/>
              <a:t> и </a:t>
            </a:r>
            <a:r>
              <a:rPr lang="en-US" sz="2400" dirty="0" err="1"/>
              <a:t>друштвеним</a:t>
            </a:r>
            <a:r>
              <a:rPr lang="en-US" sz="2400" dirty="0"/>
              <a:t> </a:t>
            </a:r>
            <a:r>
              <a:rPr lang="en-US" sz="2400" dirty="0" err="1"/>
              <a:t>односима</a:t>
            </a:r>
            <a:r>
              <a:rPr lang="en-US" sz="2400" dirty="0"/>
              <a:t>: </a:t>
            </a:r>
            <a:r>
              <a:rPr lang="en-US" sz="2400" dirty="0" err="1"/>
              <a:t>извести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оптуженичку</a:t>
            </a:r>
            <a:r>
              <a:rPr lang="en-US" sz="2400" dirty="0"/>
              <a:t> </a:t>
            </a:r>
            <a:r>
              <a:rPr lang="en-US" sz="2400" dirty="0" err="1"/>
              <a:t>клупу</a:t>
            </a:r>
            <a:r>
              <a:rPr lang="en-US" sz="2400" dirty="0"/>
              <a:t>, </a:t>
            </a:r>
            <a:r>
              <a:rPr lang="en-US" sz="2400" dirty="0" err="1"/>
              <a:t>ставити</a:t>
            </a:r>
            <a:r>
              <a:rPr lang="en-US" sz="2400" dirty="0"/>
              <a:t> </a:t>
            </a:r>
            <a:r>
              <a:rPr lang="en-US" sz="2400" dirty="0" err="1"/>
              <a:t>ад</a:t>
            </a:r>
            <a:r>
              <a:rPr lang="en-US" sz="2400" dirty="0"/>
              <a:t> </a:t>
            </a:r>
            <a:r>
              <a:rPr lang="en-US" sz="2400" dirty="0" err="1"/>
              <a:t>акта</a:t>
            </a:r>
            <a:r>
              <a:rPr lang="en-US" sz="2400" dirty="0"/>
              <a:t>, </a:t>
            </a:r>
            <a:r>
              <a:rPr lang="en-US" sz="2400" dirty="0" err="1"/>
              <a:t>ставити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дневни</a:t>
            </a:r>
            <a:r>
              <a:rPr lang="en-US" sz="2400" dirty="0"/>
              <a:t> </a:t>
            </a:r>
            <a:r>
              <a:rPr lang="en-US" sz="2400" dirty="0" err="1"/>
              <a:t>ред</a:t>
            </a:r>
            <a:r>
              <a:rPr lang="en-US" sz="2400" dirty="0"/>
              <a:t>, </a:t>
            </a:r>
            <a:r>
              <a:rPr lang="en-US" sz="2400" dirty="0" err="1"/>
              <a:t>спровести</a:t>
            </a:r>
            <a:r>
              <a:rPr lang="en-US" sz="2400" dirty="0"/>
              <a:t> </a:t>
            </a:r>
            <a:r>
              <a:rPr lang="en-US" sz="2400" dirty="0" err="1"/>
              <a:t>оставински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....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18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6391" y="1361252"/>
            <a:ext cx="10363826" cy="3424107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/>
              <a:t>професионална</a:t>
            </a:r>
            <a:r>
              <a:rPr lang="en-US" sz="2400" b="1" dirty="0"/>
              <a:t> </a:t>
            </a:r>
            <a:r>
              <a:rPr lang="en-US" sz="2400" b="1" dirty="0" err="1"/>
              <a:t>фразеологија</a:t>
            </a:r>
            <a:r>
              <a:rPr lang="en-US" sz="2400" dirty="0"/>
              <a:t> – </a:t>
            </a:r>
            <a:r>
              <a:rPr lang="en-US" sz="2400" dirty="0" err="1"/>
              <a:t>преузети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спорта</a:t>
            </a:r>
            <a:r>
              <a:rPr lang="en-US" sz="2400" dirty="0"/>
              <a:t>, </a:t>
            </a:r>
            <a:r>
              <a:rPr lang="en-US" sz="2400" dirty="0" err="1"/>
              <a:t>ум</a:t>
            </a:r>
            <a:r>
              <a:rPr lang="sr-Cyrl-BA" sz="2400" dirty="0"/>
              <a:t>ј</a:t>
            </a:r>
            <a:r>
              <a:rPr lang="en-US" sz="2400" dirty="0" err="1"/>
              <a:t>етности</a:t>
            </a:r>
            <a:r>
              <a:rPr lang="en-US" sz="2400" dirty="0"/>
              <a:t>, </a:t>
            </a:r>
            <a:r>
              <a:rPr lang="en-US" sz="2400" dirty="0" err="1"/>
              <a:t>филм</a:t>
            </a:r>
            <a:r>
              <a:rPr lang="sr-Cyrl-BA" sz="2400" dirty="0"/>
              <a:t>а</a:t>
            </a:r>
            <a:r>
              <a:rPr lang="en-US" sz="2400" dirty="0"/>
              <a:t>, </a:t>
            </a:r>
            <a:r>
              <a:rPr lang="en-US" sz="2400" dirty="0" err="1"/>
              <a:t>позоришта</a:t>
            </a:r>
            <a:r>
              <a:rPr lang="en-US" sz="2400" dirty="0"/>
              <a:t>, </a:t>
            </a:r>
            <a:r>
              <a:rPr lang="en-US" sz="2400" dirty="0" err="1"/>
              <a:t>саобраћаја</a:t>
            </a:r>
            <a:r>
              <a:rPr lang="en-US" sz="2400" dirty="0"/>
              <a:t>, </a:t>
            </a:r>
            <a:r>
              <a:rPr lang="en-US" sz="2400" dirty="0" err="1"/>
              <a:t>војске</a:t>
            </a:r>
            <a:r>
              <a:rPr lang="en-US" sz="2400" dirty="0"/>
              <a:t>, </a:t>
            </a:r>
            <a:r>
              <a:rPr lang="en-US" sz="2400" dirty="0" err="1"/>
              <a:t>просв</a:t>
            </a:r>
            <a:r>
              <a:rPr lang="sr-Cyrl-BA" sz="2400" dirty="0"/>
              <a:t>ј</a:t>
            </a:r>
            <a:r>
              <a:rPr lang="en-US" sz="2400" dirty="0" err="1"/>
              <a:t>ете</a:t>
            </a:r>
            <a:r>
              <a:rPr lang="en-US" sz="2400" dirty="0"/>
              <a:t>...: </a:t>
            </a:r>
            <a:r>
              <a:rPr lang="en-US" sz="2400" dirty="0" err="1"/>
              <a:t>отворити</a:t>
            </a:r>
            <a:r>
              <a:rPr lang="en-US" sz="2400" dirty="0"/>
              <a:t> </a:t>
            </a:r>
            <a:r>
              <a:rPr lang="en-US" sz="2400" dirty="0" err="1"/>
              <a:t>ватру</a:t>
            </a:r>
            <a:r>
              <a:rPr lang="en-US" sz="2400" dirty="0"/>
              <a:t>,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прва</a:t>
            </a:r>
            <a:r>
              <a:rPr lang="en-US" sz="2400" dirty="0"/>
              <a:t> </a:t>
            </a:r>
            <a:r>
              <a:rPr lang="en-US" sz="2400" dirty="0" err="1"/>
              <a:t>виолина</a:t>
            </a:r>
            <a:r>
              <a:rPr lang="en-US" sz="2400" dirty="0"/>
              <a:t>, </a:t>
            </a:r>
            <a:r>
              <a:rPr lang="en-US" sz="2400" dirty="0" err="1"/>
              <a:t>добити</a:t>
            </a:r>
            <a:r>
              <a:rPr lang="en-US" sz="2400" dirty="0"/>
              <a:t> </a:t>
            </a:r>
            <a:r>
              <a:rPr lang="en-US" sz="2400" dirty="0" err="1"/>
              <a:t>зелено</a:t>
            </a:r>
            <a:r>
              <a:rPr lang="en-US" sz="2400" dirty="0"/>
              <a:t> </a:t>
            </a:r>
            <a:r>
              <a:rPr lang="en-US" sz="2400" dirty="0" err="1"/>
              <a:t>светло</a:t>
            </a:r>
            <a:r>
              <a:rPr lang="en-US" sz="2400" dirty="0"/>
              <a:t>, </a:t>
            </a:r>
            <a:r>
              <a:rPr lang="en-US" sz="2400" dirty="0" err="1"/>
              <a:t>добити</a:t>
            </a:r>
            <a:r>
              <a:rPr lang="en-US" sz="2400" dirty="0"/>
              <a:t> </a:t>
            </a:r>
            <a:r>
              <a:rPr lang="en-US" sz="2400" dirty="0" err="1"/>
              <a:t>прелазну</a:t>
            </a:r>
            <a:r>
              <a:rPr lang="en-US" sz="2400" dirty="0"/>
              <a:t> </a:t>
            </a:r>
            <a:r>
              <a:rPr lang="en-US" sz="2400" dirty="0" err="1"/>
              <a:t>оцену</a:t>
            </a:r>
            <a:r>
              <a:rPr lang="en-US" sz="2400" dirty="0"/>
              <a:t>, </a:t>
            </a:r>
            <a:r>
              <a:rPr lang="en-US" sz="2400" dirty="0" err="1"/>
              <a:t>спустити</a:t>
            </a:r>
            <a:r>
              <a:rPr lang="en-US" sz="2400" dirty="0"/>
              <a:t> </a:t>
            </a:r>
            <a:r>
              <a:rPr lang="en-US" sz="2400" dirty="0" err="1"/>
              <a:t>лопту</a:t>
            </a:r>
            <a:r>
              <a:rPr lang="en-US" sz="2400" dirty="0"/>
              <a:t>...</a:t>
            </a:r>
            <a:endParaRPr lang="sr-Cyrl-BA" sz="2400" dirty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разговорна</a:t>
            </a:r>
            <a:r>
              <a:rPr lang="en-US" sz="2400" b="1" dirty="0"/>
              <a:t> </a:t>
            </a:r>
            <a:r>
              <a:rPr lang="en-US" sz="2400" b="1" dirty="0" err="1"/>
              <a:t>фразеологија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преузета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свакодневне</a:t>
            </a:r>
            <a:r>
              <a:rPr lang="en-US" sz="2400" dirty="0"/>
              <a:t> </a:t>
            </a:r>
            <a:r>
              <a:rPr lang="en-US" sz="2400" dirty="0" err="1"/>
              <a:t>комуникације</a:t>
            </a:r>
            <a:r>
              <a:rPr lang="en-US" sz="2400" dirty="0"/>
              <a:t> и </a:t>
            </a:r>
            <a:r>
              <a:rPr lang="en-US" sz="2400" dirty="0" err="1"/>
              <a:t>често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наглашен</a:t>
            </a:r>
            <a:r>
              <a:rPr lang="en-US" sz="2400" dirty="0"/>
              <a:t> </a:t>
            </a:r>
            <a:r>
              <a:rPr lang="en-US" sz="2400" dirty="0" err="1"/>
              <a:t>емоционални</a:t>
            </a:r>
            <a:r>
              <a:rPr lang="en-US" sz="2400" dirty="0"/>
              <a:t> </a:t>
            </a:r>
            <a:r>
              <a:rPr lang="en-US" sz="2400" dirty="0" err="1"/>
              <a:t>став</a:t>
            </a:r>
            <a:r>
              <a:rPr lang="en-US" sz="2400" dirty="0"/>
              <a:t>: </a:t>
            </a:r>
            <a:r>
              <a:rPr lang="en-US" sz="2400" dirty="0" err="1"/>
              <a:t>обрати</a:t>
            </a:r>
            <a:r>
              <a:rPr lang="en-US" sz="2400" dirty="0"/>
              <a:t> </a:t>
            </a:r>
            <a:r>
              <a:rPr lang="en-US" sz="2400" dirty="0" err="1"/>
              <a:t>зелен</a:t>
            </a:r>
            <a:r>
              <a:rPr lang="en-US" sz="2400" dirty="0"/>
              <a:t> </a:t>
            </a:r>
            <a:r>
              <a:rPr lang="en-US" sz="2400" dirty="0" err="1"/>
              <a:t>бостан</a:t>
            </a:r>
            <a:r>
              <a:rPr lang="en-US" sz="2400" dirty="0"/>
              <a:t>, </a:t>
            </a:r>
            <a:r>
              <a:rPr lang="en-US" sz="2400" dirty="0" err="1"/>
              <a:t>подметнути</a:t>
            </a:r>
            <a:r>
              <a:rPr lang="en-US" sz="2400" dirty="0"/>
              <a:t> </a:t>
            </a:r>
            <a:r>
              <a:rPr lang="en-US" sz="2400" dirty="0" err="1"/>
              <a:t>кукавичје</a:t>
            </a:r>
            <a:r>
              <a:rPr lang="en-US" sz="2400" dirty="0"/>
              <a:t> </a:t>
            </a:r>
            <a:r>
              <a:rPr lang="en-US" sz="2400" dirty="0" err="1"/>
              <a:t>јаје</a:t>
            </a:r>
            <a:r>
              <a:rPr lang="en-US" sz="2400" dirty="0"/>
              <a:t>, </a:t>
            </a:r>
            <a:r>
              <a:rPr lang="en-US" sz="2400" dirty="0" err="1"/>
              <a:t>млатити</a:t>
            </a:r>
            <a:r>
              <a:rPr lang="en-US" sz="2400" dirty="0"/>
              <a:t> </a:t>
            </a:r>
            <a:r>
              <a:rPr lang="en-US" sz="2400" dirty="0" err="1"/>
              <a:t>празну</a:t>
            </a:r>
            <a:r>
              <a:rPr lang="en-US" sz="2400" dirty="0"/>
              <a:t> </a:t>
            </a:r>
            <a:r>
              <a:rPr lang="en-US" sz="2400" dirty="0" err="1"/>
              <a:t>сламу</a:t>
            </a:r>
            <a:r>
              <a:rPr lang="en-US" sz="2400" dirty="0"/>
              <a:t>, </a:t>
            </a:r>
            <a:r>
              <a:rPr lang="en-US" sz="2400" dirty="0" err="1"/>
              <a:t>ићи</a:t>
            </a:r>
            <a:r>
              <a:rPr lang="en-US" sz="2400" dirty="0"/>
              <a:t> </a:t>
            </a:r>
            <a:r>
              <a:rPr lang="en-US" sz="2400" dirty="0" err="1"/>
              <a:t>низ</a:t>
            </a:r>
            <a:r>
              <a:rPr lang="en-US" sz="2400" dirty="0"/>
              <a:t> </a:t>
            </a:r>
            <a:r>
              <a:rPr lang="en-US" sz="2400" dirty="0" err="1"/>
              <a:t>длаку</a:t>
            </a:r>
            <a:r>
              <a:rPr lang="en-US" sz="2400" dirty="0"/>
              <a:t>, </a:t>
            </a:r>
            <a:r>
              <a:rPr lang="en-US" sz="2400" dirty="0" err="1"/>
              <a:t>дисати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риба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сувом</a:t>
            </a:r>
            <a:r>
              <a:rPr lang="en-US" sz="2400" dirty="0"/>
              <a:t>...</a:t>
            </a:r>
            <a:endParaRPr lang="sr-Cyrl-BA" sz="2400" dirty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међустилска</a:t>
            </a:r>
            <a:r>
              <a:rPr lang="en-US" sz="2400" b="1" dirty="0"/>
              <a:t> </a:t>
            </a:r>
            <a:r>
              <a:rPr lang="en-US" sz="2400" b="1" dirty="0" err="1"/>
              <a:t>фразеологија</a:t>
            </a:r>
            <a:r>
              <a:rPr lang="en-US" sz="2400" b="1" dirty="0"/>
              <a:t> – </a:t>
            </a:r>
            <a:r>
              <a:rPr lang="en-US" sz="2400" dirty="0" err="1"/>
              <a:t>стилски</a:t>
            </a:r>
            <a:r>
              <a:rPr lang="en-US" sz="2400" dirty="0"/>
              <a:t> </a:t>
            </a:r>
            <a:r>
              <a:rPr lang="en-US" sz="2400" dirty="0" err="1"/>
              <a:t>неодређени</a:t>
            </a:r>
            <a:r>
              <a:rPr lang="en-US" sz="2400" dirty="0"/>
              <a:t>, </a:t>
            </a:r>
            <a:r>
              <a:rPr lang="en-US" sz="2400" dirty="0" err="1"/>
              <a:t>јављају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у </a:t>
            </a:r>
            <a:r>
              <a:rPr lang="en-US" sz="2400" dirty="0" err="1"/>
              <a:t>различитим</a:t>
            </a:r>
            <a:r>
              <a:rPr lang="en-US" sz="2400" dirty="0"/>
              <a:t> </a:t>
            </a:r>
            <a:r>
              <a:rPr lang="en-US" sz="2400" dirty="0" err="1"/>
              <a:t>ситуацијама</a:t>
            </a:r>
            <a:r>
              <a:rPr lang="en-US" sz="2400" dirty="0"/>
              <a:t>: </a:t>
            </a:r>
            <a:r>
              <a:rPr lang="en-US" sz="2400" dirty="0" err="1"/>
              <a:t>играти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ватром</a:t>
            </a:r>
            <a:r>
              <a:rPr lang="en-US" sz="2400" dirty="0"/>
              <a:t>, </a:t>
            </a:r>
            <a:r>
              <a:rPr lang="en-US" sz="2400" dirty="0" err="1"/>
              <a:t>изаћи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св</a:t>
            </a:r>
            <a:r>
              <a:rPr lang="sr-Cyrl-BA" sz="2400" dirty="0"/>
              <a:t>ј</a:t>
            </a:r>
            <a:r>
              <a:rPr lang="en-US" sz="2400" dirty="0" err="1"/>
              <a:t>етлост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, </a:t>
            </a:r>
            <a:r>
              <a:rPr lang="en-US" sz="2400" dirty="0" err="1"/>
              <a:t>мртва</a:t>
            </a:r>
            <a:r>
              <a:rPr lang="en-US" sz="2400" dirty="0"/>
              <a:t> </a:t>
            </a:r>
            <a:r>
              <a:rPr lang="en-US" sz="2400" dirty="0" err="1"/>
              <a:t>тишина</a:t>
            </a:r>
            <a:r>
              <a:rPr lang="en-US" sz="2400" dirty="0"/>
              <a:t>, </a:t>
            </a:r>
            <a:r>
              <a:rPr lang="en-US" sz="2400" dirty="0" err="1"/>
              <a:t>наћи</a:t>
            </a:r>
            <a:r>
              <a:rPr lang="en-US" sz="2400" dirty="0"/>
              <a:t> </a:t>
            </a:r>
            <a:r>
              <a:rPr lang="en-US" sz="2400" dirty="0" err="1"/>
              <a:t>заједнички</a:t>
            </a:r>
            <a:r>
              <a:rPr lang="en-US" sz="2400" dirty="0"/>
              <a:t> </a:t>
            </a:r>
            <a:r>
              <a:rPr lang="en-US" sz="2400" dirty="0" err="1"/>
              <a:t>језик</a:t>
            </a:r>
            <a:r>
              <a:rPr lang="en-US" sz="2400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03968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8014" y="1021618"/>
            <a:ext cx="10363826" cy="3424107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Поред</a:t>
            </a:r>
            <a:r>
              <a:rPr lang="en-US" sz="2400" dirty="0"/>
              <a:t> </a:t>
            </a:r>
            <a:r>
              <a:rPr lang="en-US" sz="2400" dirty="0" err="1"/>
              <a:t>ове</a:t>
            </a:r>
            <a:r>
              <a:rPr lang="en-US" sz="2400" dirty="0"/>
              <a:t> </a:t>
            </a:r>
            <a:r>
              <a:rPr lang="en-US" sz="2400" dirty="0" err="1"/>
              <a:t>под</a:t>
            </a:r>
            <a:r>
              <a:rPr lang="sr-Cyrl-BA" sz="2400" dirty="0"/>
              <a:t>ј</a:t>
            </a:r>
            <a:r>
              <a:rPr lang="en-US" sz="2400" dirty="0" err="1"/>
              <a:t>еле</a:t>
            </a:r>
            <a:r>
              <a:rPr lang="en-US" sz="2400" dirty="0"/>
              <a:t>, </a:t>
            </a:r>
            <a:r>
              <a:rPr lang="en-US" sz="2400" dirty="0" err="1"/>
              <a:t>постоје</a:t>
            </a:r>
            <a:r>
              <a:rPr lang="en-US" sz="2400" dirty="0"/>
              <a:t> и </a:t>
            </a:r>
            <a:r>
              <a:rPr lang="en-US" sz="2400" dirty="0" err="1"/>
              <a:t>фразеологизми</a:t>
            </a:r>
            <a:r>
              <a:rPr lang="en-US" sz="2400" dirty="0"/>
              <a:t> </a:t>
            </a:r>
            <a:r>
              <a:rPr lang="en-US" sz="2400" dirty="0" err="1"/>
              <a:t>емотивне</a:t>
            </a:r>
            <a:r>
              <a:rPr lang="en-US" sz="2400" dirty="0"/>
              <a:t> </a:t>
            </a:r>
            <a:r>
              <a:rPr lang="en-US" sz="2400" dirty="0" err="1"/>
              <a:t>обојености</a:t>
            </a:r>
            <a:r>
              <a:rPr lang="en-US" sz="2400" dirty="0"/>
              <a:t>:</a:t>
            </a:r>
            <a:endParaRPr lang="sr-Cyrl-BA" sz="2400" dirty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позитивно</a:t>
            </a:r>
            <a:r>
              <a:rPr lang="en-US" sz="2400" b="1" dirty="0"/>
              <a:t> </a:t>
            </a:r>
            <a:r>
              <a:rPr lang="en-US" sz="2400" b="1" dirty="0" err="1"/>
              <a:t>обојени</a:t>
            </a:r>
            <a:r>
              <a:rPr lang="en-US" sz="2400" b="1" dirty="0"/>
              <a:t> –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некоме</a:t>
            </a:r>
            <a:r>
              <a:rPr lang="en-US" sz="2400" dirty="0"/>
              <a:t> </a:t>
            </a:r>
            <a:r>
              <a:rPr lang="en-US" sz="2400" dirty="0" err="1"/>
              <a:t>десна</a:t>
            </a:r>
            <a:r>
              <a:rPr lang="en-US" sz="2400" dirty="0"/>
              <a:t> </a:t>
            </a:r>
            <a:r>
              <a:rPr lang="en-US" sz="2400" dirty="0" err="1"/>
              <a:t>рука</a:t>
            </a:r>
            <a:r>
              <a:rPr lang="en-US" sz="2400" dirty="0"/>
              <a:t>, </a:t>
            </a:r>
            <a:r>
              <a:rPr lang="en-US" sz="2400" dirty="0" err="1"/>
              <a:t>срећан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мало</a:t>
            </a:r>
            <a:r>
              <a:rPr lang="en-US" sz="2400" dirty="0"/>
              <a:t> д</a:t>
            </a:r>
            <a:r>
              <a:rPr lang="sr-Cyrl-BA" sz="2400" dirty="0"/>
              <a:t>иј</a:t>
            </a:r>
            <a:r>
              <a:rPr lang="en-US" sz="2400" dirty="0" err="1"/>
              <a:t>ете</a:t>
            </a:r>
            <a:r>
              <a:rPr lang="en-US" sz="2400" dirty="0"/>
              <a:t>, </a:t>
            </a:r>
            <a:r>
              <a:rPr lang="en-US" sz="2400" dirty="0" err="1"/>
              <a:t>упловити</a:t>
            </a:r>
            <a:r>
              <a:rPr lang="en-US" sz="2400" dirty="0"/>
              <a:t> у </a:t>
            </a:r>
            <a:r>
              <a:rPr lang="en-US" sz="2400" dirty="0" err="1"/>
              <a:t>мирну</a:t>
            </a:r>
            <a:r>
              <a:rPr lang="en-US" sz="2400" dirty="0"/>
              <a:t> </a:t>
            </a:r>
            <a:r>
              <a:rPr lang="en-US" sz="2400" dirty="0" err="1"/>
              <a:t>луку</a:t>
            </a:r>
            <a:r>
              <a:rPr lang="en-US" sz="2400" dirty="0"/>
              <a:t>..</a:t>
            </a:r>
            <a:r>
              <a:rPr lang="sr-Cyrl-RS" sz="2400" dirty="0"/>
              <a:t>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негативно</a:t>
            </a:r>
            <a:r>
              <a:rPr lang="en-US" sz="2400" b="1" dirty="0"/>
              <a:t> </a:t>
            </a:r>
            <a:r>
              <a:rPr lang="en-US" sz="2400" b="1" dirty="0" err="1"/>
              <a:t>обојени</a:t>
            </a:r>
            <a:r>
              <a:rPr lang="en-US" sz="2400" b="1" dirty="0"/>
              <a:t> – </a:t>
            </a:r>
            <a:r>
              <a:rPr lang="en-US" sz="2400" dirty="0" err="1"/>
              <a:t>ујести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срце</a:t>
            </a:r>
            <a:r>
              <a:rPr lang="en-US" sz="2400" dirty="0"/>
              <a:t>, </a:t>
            </a:r>
            <a:r>
              <a:rPr lang="en-US" sz="2400" dirty="0" err="1"/>
              <a:t>забости</a:t>
            </a:r>
            <a:r>
              <a:rPr lang="en-US" sz="2400" dirty="0"/>
              <a:t> </a:t>
            </a:r>
            <a:r>
              <a:rPr lang="en-US" sz="2400" dirty="0" err="1"/>
              <a:t>нож</a:t>
            </a:r>
            <a:r>
              <a:rPr lang="en-US" sz="2400" dirty="0"/>
              <a:t> у </a:t>
            </a:r>
            <a:r>
              <a:rPr lang="en-US" sz="2400" dirty="0" err="1"/>
              <a:t>леђа</a:t>
            </a:r>
            <a:r>
              <a:rPr lang="en-US" sz="2400" dirty="0"/>
              <a:t>, </a:t>
            </a:r>
            <a:r>
              <a:rPr lang="en-US" sz="2400" dirty="0" err="1"/>
              <a:t>прогутати</a:t>
            </a:r>
            <a:r>
              <a:rPr lang="en-US" sz="2400" dirty="0"/>
              <a:t> </a:t>
            </a:r>
            <a:r>
              <a:rPr lang="en-US" sz="2400" dirty="0" err="1"/>
              <a:t>кнедлу</a:t>
            </a:r>
            <a:r>
              <a:rPr lang="en-US" sz="2400" dirty="0"/>
              <a:t>, </a:t>
            </a:r>
            <a:r>
              <a:rPr lang="en-US" sz="2400" dirty="0" err="1"/>
              <a:t>пропасти</a:t>
            </a:r>
            <a:r>
              <a:rPr lang="en-US" sz="2400" dirty="0"/>
              <a:t> у </a:t>
            </a:r>
            <a:r>
              <a:rPr lang="en-US" sz="2400" dirty="0" err="1"/>
              <a:t>земљу</a:t>
            </a:r>
            <a:r>
              <a:rPr lang="en-US" sz="2400" dirty="0"/>
              <a:t>, </a:t>
            </a:r>
            <a:r>
              <a:rPr lang="en-US" sz="2400" dirty="0" err="1"/>
              <a:t>изгубити</a:t>
            </a:r>
            <a:r>
              <a:rPr lang="en-US" sz="2400" dirty="0"/>
              <a:t> </a:t>
            </a:r>
            <a:r>
              <a:rPr lang="en-US" sz="2400" dirty="0" err="1"/>
              <a:t>образ</a:t>
            </a:r>
            <a:r>
              <a:rPr lang="en-US" sz="2400" dirty="0"/>
              <a:t>...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60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1077" y="773423"/>
            <a:ext cx="10363826" cy="3424107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/>
              <a:t>Клишеи</a:t>
            </a:r>
            <a:r>
              <a:rPr lang="en-US" sz="2400" b="1" dirty="0"/>
              <a:t> </a:t>
            </a:r>
            <a:r>
              <a:rPr lang="en-US" sz="2400" b="1" dirty="0" err="1"/>
              <a:t>или</a:t>
            </a:r>
            <a:r>
              <a:rPr lang="en-US" sz="2400" b="1" dirty="0"/>
              <a:t> </a:t>
            </a:r>
            <a:r>
              <a:rPr lang="en-US" sz="2400" b="1" dirty="0" err="1"/>
              <a:t>стереотипни</a:t>
            </a:r>
            <a:r>
              <a:rPr lang="en-US" sz="2400" b="1" dirty="0"/>
              <a:t> </a:t>
            </a:r>
            <a:r>
              <a:rPr lang="en-US" sz="2400" b="1" dirty="0" err="1"/>
              <a:t>изрази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фрезеологизми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учестало</a:t>
            </a:r>
            <a:r>
              <a:rPr lang="en-US" sz="2400" dirty="0"/>
              <a:t> </a:t>
            </a:r>
            <a:r>
              <a:rPr lang="en-US" sz="2400" dirty="0" err="1"/>
              <a:t>употребљавају</a:t>
            </a:r>
            <a:r>
              <a:rPr lang="en-US" sz="2400" dirty="0"/>
              <a:t>. </a:t>
            </a:r>
            <a:r>
              <a:rPr lang="en-US" sz="2400" dirty="0" err="1"/>
              <a:t>Они</a:t>
            </a:r>
            <a:r>
              <a:rPr lang="en-US" sz="2400" dirty="0"/>
              <a:t> </a:t>
            </a:r>
            <a:r>
              <a:rPr lang="en-US" sz="2400" dirty="0" err="1"/>
              <a:t>кваре</a:t>
            </a:r>
            <a:r>
              <a:rPr lang="en-US" sz="2400" dirty="0"/>
              <a:t> </a:t>
            </a:r>
            <a:r>
              <a:rPr lang="en-US" sz="2400" dirty="0" err="1"/>
              <a:t>језик</a:t>
            </a:r>
            <a:r>
              <a:rPr lang="en-US" sz="2400" dirty="0"/>
              <a:t>, </a:t>
            </a:r>
            <a:r>
              <a:rPr lang="en-US" sz="2400" dirty="0" err="1"/>
              <a:t>јер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изгубили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св</a:t>
            </a:r>
            <a:r>
              <a:rPr lang="sr-Cyrl-BA" sz="2400" dirty="0"/>
              <a:t>ј</a:t>
            </a:r>
            <a:r>
              <a:rPr lang="en-US" sz="2400" dirty="0" err="1"/>
              <a:t>ежини</a:t>
            </a:r>
            <a:r>
              <a:rPr lang="en-US" sz="2400" dirty="0"/>
              <a:t> и </a:t>
            </a:r>
            <a:r>
              <a:rPr lang="en-US" sz="2400" dirty="0" err="1"/>
              <a:t>честом</a:t>
            </a:r>
            <a:r>
              <a:rPr lang="en-US" sz="2400" dirty="0"/>
              <a:t> </a:t>
            </a:r>
            <a:r>
              <a:rPr lang="en-US" sz="2400" dirty="0" err="1"/>
              <a:t>употребом</a:t>
            </a:r>
            <a:r>
              <a:rPr lang="en-US" sz="2400" dirty="0"/>
              <a:t> </a:t>
            </a:r>
            <a:r>
              <a:rPr lang="en-US" sz="2400" dirty="0" err="1"/>
              <a:t>довели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обесмишљавања</a:t>
            </a:r>
            <a:r>
              <a:rPr lang="sr-Cyrl-RS" sz="2400" dirty="0"/>
              <a:t>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 err="1"/>
              <a:t>Употреба</a:t>
            </a:r>
            <a:r>
              <a:rPr lang="en-US" sz="2400" dirty="0"/>
              <a:t> </a:t>
            </a:r>
            <a:r>
              <a:rPr lang="en-US" sz="2400" dirty="0" err="1"/>
              <a:t>ових</a:t>
            </a:r>
            <a:r>
              <a:rPr lang="en-US" sz="2400" dirty="0"/>
              <a:t> </a:t>
            </a:r>
            <a:r>
              <a:rPr lang="en-US" sz="2400" dirty="0" err="1"/>
              <a:t>израза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смисла</a:t>
            </a:r>
            <a:r>
              <a:rPr lang="en-US" sz="2400" dirty="0"/>
              <a:t> у </a:t>
            </a:r>
            <a:r>
              <a:rPr lang="en-US" sz="2400" dirty="0" err="1"/>
              <a:t>административном</a:t>
            </a:r>
            <a:r>
              <a:rPr lang="en-US" sz="2400" dirty="0"/>
              <a:t> и </a:t>
            </a:r>
            <a:r>
              <a:rPr lang="en-US" sz="2400" dirty="0" err="1"/>
              <a:t>новинарском</a:t>
            </a:r>
            <a:r>
              <a:rPr lang="en-US" sz="2400" dirty="0"/>
              <a:t> </a:t>
            </a:r>
            <a:r>
              <a:rPr lang="en-US" sz="2400" dirty="0" err="1"/>
              <a:t>стилу</a:t>
            </a:r>
            <a:r>
              <a:rPr lang="en-US" sz="2400" dirty="0"/>
              <a:t>: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пријема</a:t>
            </a:r>
            <a:r>
              <a:rPr lang="en-US" sz="2400" dirty="0"/>
              <a:t> р</a:t>
            </a:r>
            <a:r>
              <a:rPr lang="sr-Cyrl-BA" sz="2400" dirty="0"/>
              <a:t>ј</a:t>
            </a:r>
            <a:r>
              <a:rPr lang="en-US" sz="2400" dirty="0" err="1"/>
              <a:t>ешења</a:t>
            </a:r>
            <a:r>
              <a:rPr lang="en-US" sz="2400" dirty="0"/>
              <a:t>, </a:t>
            </a:r>
            <a:r>
              <a:rPr lang="en-US" sz="2400" dirty="0" err="1"/>
              <a:t>покренути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,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члана</a:t>
            </a:r>
            <a:r>
              <a:rPr lang="en-US" sz="2400" dirty="0"/>
              <a:t>, </a:t>
            </a:r>
            <a:r>
              <a:rPr lang="en-US" sz="2400" dirty="0" err="1"/>
              <a:t>елиптичне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: </a:t>
            </a:r>
            <a:r>
              <a:rPr lang="en-US" sz="2400" dirty="0" err="1"/>
              <a:t>радови</a:t>
            </a:r>
            <a:r>
              <a:rPr lang="en-US" sz="2400" dirty="0"/>
              <a:t> </a:t>
            </a:r>
            <a:r>
              <a:rPr lang="en-US" sz="2400" dirty="0" err="1"/>
              <a:t>настављени</a:t>
            </a:r>
            <a:r>
              <a:rPr lang="en-US" sz="2400" dirty="0"/>
              <a:t>, </a:t>
            </a:r>
            <a:r>
              <a:rPr lang="en-US" sz="2400" dirty="0" err="1"/>
              <a:t>склопољено</a:t>
            </a:r>
            <a:r>
              <a:rPr lang="en-US" sz="2400" dirty="0"/>
              <a:t> </a:t>
            </a:r>
            <a:r>
              <a:rPr lang="en-US" sz="2400" dirty="0" err="1"/>
              <a:t>примирје</a:t>
            </a:r>
            <a:r>
              <a:rPr lang="en-US" sz="2400" dirty="0"/>
              <a:t>, </a:t>
            </a:r>
            <a:r>
              <a:rPr lang="en-US" sz="2400" dirty="0" err="1"/>
              <a:t>Ђоковић</a:t>
            </a:r>
            <a:r>
              <a:rPr lang="en-US" sz="2400" dirty="0"/>
              <a:t> </a:t>
            </a:r>
            <a:r>
              <a:rPr lang="en-US" sz="2400" dirty="0" err="1"/>
              <a:t>освојио</a:t>
            </a:r>
            <a:r>
              <a:rPr lang="en-US" sz="2400" dirty="0"/>
              <a:t> </a:t>
            </a:r>
            <a:r>
              <a:rPr lang="en-US" sz="2400" dirty="0" err="1"/>
              <a:t>титулу</a:t>
            </a:r>
            <a:r>
              <a:rPr lang="en-US" sz="2400" dirty="0"/>
              <a:t>...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7831" y="721172"/>
            <a:ext cx="10363826" cy="3424107"/>
          </a:xfrm>
        </p:spPr>
        <p:txBody>
          <a:bodyPr/>
          <a:lstStyle/>
          <a:p>
            <a:r>
              <a:rPr lang="sr-Cyrl-BA" b="1" dirty="0"/>
              <a:t> </a:t>
            </a:r>
            <a:r>
              <a:rPr lang="sr-Cyrl-BA" sz="2400" b="1" dirty="0"/>
              <a:t>ЗАДАТАК: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Издвој</a:t>
            </a:r>
            <a:r>
              <a:rPr lang="sr-Cyrl-BA" sz="2400" dirty="0" smtClean="0"/>
              <a:t>т</a:t>
            </a:r>
            <a:r>
              <a:rPr lang="en-US" sz="2400" dirty="0"/>
              <a:t>е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више</a:t>
            </a:r>
            <a:r>
              <a:rPr lang="en-US" sz="2400" dirty="0"/>
              <a:t> </a:t>
            </a:r>
            <a:r>
              <a:rPr lang="en-US" sz="2400" dirty="0" err="1"/>
              <a:t>прим</a:t>
            </a:r>
            <a:r>
              <a:rPr lang="sr-Cyrl-BA" sz="2400" dirty="0"/>
              <a:t>ј</a:t>
            </a:r>
            <a:r>
              <a:rPr lang="en-US" sz="2400" dirty="0" err="1"/>
              <a:t>ера</a:t>
            </a:r>
            <a:r>
              <a:rPr lang="en-US" sz="2400" dirty="0"/>
              <a:t> у </a:t>
            </a:r>
            <a:r>
              <a:rPr lang="en-US" sz="2400" dirty="0" err="1"/>
              <a:t>вези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категоријама</a:t>
            </a:r>
            <a:r>
              <a:rPr lang="en-US" sz="2400" dirty="0"/>
              <a:t> </a:t>
            </a:r>
            <a:r>
              <a:rPr lang="en-US" sz="2400" dirty="0" err="1"/>
              <a:t>фразеологизама</a:t>
            </a:r>
            <a:r>
              <a:rPr lang="sr-Cyrl-BA" sz="2400" dirty="0"/>
              <a:t> и запишите их у свеску.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3741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615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  Предмет: Српски језик  Област: Лексикологија  Професор: Милица Млађеновић Хрицак  Разред: трећи </vt:lpstr>
      <vt:lpstr>ФРАЗЕОЛОГИЗМИ</vt:lpstr>
      <vt:lpstr>PowerPoint Presentation</vt:lpstr>
      <vt:lpstr>PowerPoint Presentation</vt:lpstr>
      <vt:lpstr>Фразеологизми се раслојавају у зависности од функционалних стилова: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Средњошколски центар „Гемит-Апеирон“  Бања Лука  Предмет: Српски језик  Област: Лексикологија  Професор: Босиљка Радосавац  Разред: 3-М3,М12</dc:title>
  <dc:creator>blaster master</dc:creator>
  <cp:lastModifiedBy>Dragan</cp:lastModifiedBy>
  <cp:revision>7</cp:revision>
  <dcterms:created xsi:type="dcterms:W3CDTF">2020-03-20T10:57:33Z</dcterms:created>
  <dcterms:modified xsi:type="dcterms:W3CDTF">2020-03-30T13:16:33Z</dcterms:modified>
</cp:coreProperties>
</file>