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6" r:id="rId3"/>
    <p:sldId id="260" r:id="rId4"/>
    <p:sldId id="267" r:id="rId5"/>
    <p:sldId id="268" r:id="rId6"/>
    <p:sldId id="256" r:id="rId7"/>
    <p:sldId id="257" r:id="rId8"/>
    <p:sldId id="259" r:id="rId9"/>
    <p:sldId id="258" r:id="rId10"/>
    <p:sldId id="269" r:id="rId11"/>
    <p:sldId id="270" r:id="rId12"/>
    <p:sldId id="264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455A-00D3-47D9-9D82-DF6F0D05B0FE}" type="datetimeFigureOut">
              <a:rPr lang="sr-Cyrl-RS" smtClean="0"/>
              <a:t>04.04.2021.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39C21-4FB2-40CB-B767-72C146F9EA6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5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1490BE4-3BA1-4DBB-8C7D-75E7939C8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BEB28A79-CBF5-4763-9400-939DBF3B2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91EBC127-C6A7-479A-84CB-7D143149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5A1FA9FC-AE76-46D5-BB44-CAAE2309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5B89B167-1AE6-4431-B1FE-36DC55DE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0868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FF5C4FF-91E8-49C2-B264-1757A28F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C6FDFC27-42AB-413B-BB75-9FB113C0E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D591432C-B5A7-4462-9732-80D31CC4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6A1C435C-7BAA-4B2D-91EC-3B777B5B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28727728-C224-4901-B0E1-17226D2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7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3809516F-3DD6-474D-89E2-89E7FD59E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D8744AFE-F258-4DC4-8667-722AF0E15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FA21EC88-0413-4CEC-A6DD-6F55171D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BE8CF551-BE7C-4AEF-B3A6-C970C50F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78627D9F-C490-4B05-BE7D-CEF2253F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267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441AB7D-B09C-4048-AE77-20111ED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83D98F7D-485F-4908-B936-25937A98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4D71B1B-5DF2-497A-89E9-F74CDF4B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30F7DED3-323C-4A94-A490-77C6CEC7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3A399F07-B09E-4912-98E6-EBD60D2E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007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5AD8F9D-AADB-4300-8DF0-4FC41E6F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9362ACB8-DCB2-4E43-B41A-1C530C49A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D78F0784-E701-469A-80B8-03191D3E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6E60A289-0E0A-433C-A283-AE427B3B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23B44DE7-C37A-49EC-AC70-5607552A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789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084F40B-F408-48A3-986C-B2825DE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802DD350-D500-4958-B303-FF6E8DD06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C2E34EC0-3A58-43AF-B660-2F57ED9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A48B7E85-DC34-4A38-8579-B4F8D1E9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0209B9D3-A26E-48D2-A3BC-AFBC9285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C895B89C-5691-40AB-A2BF-E0DEFE27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693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890192E-CD49-4D02-BA54-91C5AF2C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B954F6F1-8D4C-4D95-9468-BA0194A01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572A7F38-772A-4D61-B97A-D8F7475F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7FC5EA58-4FFD-4518-A682-309E86B29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42EA6538-A748-47DB-95C0-81B4E42C5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4133D6CC-7EE9-4983-92CE-17287E88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2ADF2A8F-D371-4428-B270-C1B9CAC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27CE833D-FA52-411D-A4B6-6D10B9C6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9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1A79756-4C5D-456B-B3B0-A155034F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0263BFBC-E653-4AB0-8A59-DB09526F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00AB7FD0-5FF6-4BC5-8E91-B576C61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8B422A00-5DC1-4EBC-9CAB-CE8D6816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3138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645B9974-274B-4BF6-8D0C-837A3572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413EED7F-FB52-499B-98C5-11AE812F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3815F0FF-093E-4463-B2A1-5616EE15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32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F94C277-199E-4FF8-9B52-B9BF3A9A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704C969C-2C86-4CC2-9894-117A5E8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89090EBD-E07A-453E-839B-D7585421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CAD1035C-0F29-40BE-963D-9072EC16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51DA0A3C-3A2F-44C4-8EC2-02C4932B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BC5ACB96-BFCE-4A16-A154-783AE6EF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665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2C85CDD-C1C3-4707-B788-ADB16632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7BB6A8B5-2E8A-464C-B5F8-0B6291D7E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F5BB8C41-191F-4323-AD68-F698E3E8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D8AC4C41-1A40-46EA-91A8-0976D6B3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9E655C57-DBA6-4C55-BAFD-60D673F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BAE86366-2711-4632-ACD5-EB559054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719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id="{B624616A-9F86-4A96-8AF6-A4FC2CAA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BA6C3327-CED1-4932-BDFA-94A6A853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B7336866-8740-4114-AB98-BBBB3B04D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7727B517-10B7-4A6A-98F4-48135E7AB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0D8D7AE2-66AB-4B63-A429-D0D9F887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290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2606630" y="581174"/>
            <a:ext cx="4886123" cy="46166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ИСТОРИЈСКИ РАЗВОЈ ФОТОГРАФИЈЕ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33165" y="2758065"/>
            <a:ext cx="2232789" cy="127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грч. </a:t>
            </a:r>
            <a:r>
              <a:rPr lang="sr-Latn-RS" b="1" dirty="0">
                <a:solidFill>
                  <a:srgbClr val="C00000"/>
                </a:solidFill>
              </a:rPr>
              <a:t>phos</a:t>
            </a:r>
            <a:r>
              <a:rPr lang="sr-Cyrl-RS" b="1" dirty="0">
                <a:solidFill>
                  <a:srgbClr val="C00000"/>
                </a:solidFill>
              </a:rPr>
              <a:t> = </a:t>
            </a:r>
            <a:r>
              <a:rPr lang="sr-Cyrl-RS" b="1" dirty="0" err="1">
                <a:solidFill>
                  <a:srgbClr val="C00000"/>
                </a:solidFill>
              </a:rPr>
              <a:t>свјетло</a:t>
            </a:r>
            <a:r>
              <a:rPr lang="sr-Cyrl-RS" b="1" dirty="0">
                <a:solidFill>
                  <a:srgbClr val="C00000"/>
                </a:solidFill>
              </a:rPr>
              <a:t> и </a:t>
            </a:r>
            <a:r>
              <a:rPr lang="sr-Latn-RS" b="1" dirty="0">
                <a:solidFill>
                  <a:srgbClr val="C00000"/>
                </a:solidFill>
              </a:rPr>
              <a:t>graphos</a:t>
            </a:r>
            <a:r>
              <a:rPr lang="sr-Cyrl-RS" b="1" dirty="0">
                <a:solidFill>
                  <a:srgbClr val="C00000"/>
                </a:solidFill>
              </a:rPr>
              <a:t> </a:t>
            </a:r>
            <a:r>
              <a:rPr lang="sr-Latn-RS" b="1" dirty="0">
                <a:solidFill>
                  <a:srgbClr val="C00000"/>
                </a:solidFill>
              </a:rPr>
              <a:t>=</a:t>
            </a:r>
            <a:r>
              <a:rPr lang="sr-Cyrl-RS" b="1" dirty="0">
                <a:solidFill>
                  <a:srgbClr val="C00000"/>
                </a:solidFill>
              </a:rPr>
              <a:t> цртати</a:t>
            </a:r>
            <a:r>
              <a:rPr lang="sr-Latn-RS" b="1" dirty="0">
                <a:solidFill>
                  <a:srgbClr val="C00000"/>
                </a:solidFill>
              </a:rPr>
              <a:t> </a:t>
            </a:r>
            <a:endParaRPr lang="sr-Cyrl-RS" b="1" dirty="0">
              <a:solidFill>
                <a:srgbClr val="C00000"/>
              </a:solidFill>
            </a:endParaRP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4110287" y="1362661"/>
            <a:ext cx="6486617" cy="437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-дословно, превод: фотографија помоћу </a:t>
            </a:r>
            <a:r>
              <a:rPr lang="sr-Cyrl-RS" dirty="0" err="1"/>
              <a:t>свјетла</a:t>
            </a:r>
            <a:r>
              <a:rPr lang="sr-Cyrl-RS" dirty="0"/>
              <a:t>;</a:t>
            </a:r>
          </a:p>
          <a:p>
            <a:pPr algn="ctr"/>
            <a:r>
              <a:rPr lang="sr-Cyrl-RS" dirty="0"/>
              <a:t>-</a:t>
            </a:r>
            <a:r>
              <a:rPr lang="sr-Cyrl-RS" dirty="0" err="1"/>
              <a:t>свјетло</a:t>
            </a:r>
            <a:r>
              <a:rPr lang="sr-Cyrl-RS" dirty="0"/>
              <a:t> омогућава да </a:t>
            </a:r>
            <a:r>
              <a:rPr lang="sr-Cyrl-RS" dirty="0" err="1"/>
              <a:t>освијетлимо</a:t>
            </a:r>
            <a:r>
              <a:rPr lang="sr-Cyrl-RS" dirty="0"/>
              <a:t> објекат или сцену, коју желимо да видимо;</a:t>
            </a:r>
          </a:p>
          <a:p>
            <a:pPr algn="ctr"/>
            <a:r>
              <a:rPr lang="sr-Cyrl-RS" dirty="0"/>
              <a:t>-фотографија је доказ да се нешто догодило у одређеном временском периоду;</a:t>
            </a:r>
          </a:p>
          <a:p>
            <a:pPr algn="ctr"/>
            <a:r>
              <a:rPr lang="sr-Cyrl-RS" dirty="0"/>
              <a:t>-некад су биле </a:t>
            </a:r>
            <a:r>
              <a:rPr lang="sr-Cyrl-RS" dirty="0" err="1"/>
              <a:t>намијењене</a:t>
            </a:r>
            <a:r>
              <a:rPr lang="sr-Cyrl-RS" dirty="0"/>
              <a:t> онима, који </a:t>
            </a:r>
            <a:r>
              <a:rPr lang="sr-Cyrl-RS" dirty="0" err="1"/>
              <a:t>ријетко</a:t>
            </a:r>
            <a:r>
              <a:rPr lang="sr-Cyrl-RS" dirty="0"/>
              <a:t> читају,</a:t>
            </a:r>
          </a:p>
          <a:p>
            <a:pPr algn="ctr"/>
            <a:r>
              <a:rPr lang="sr-Cyrl-RS" dirty="0"/>
              <a:t> па је, некада давно часопис </a:t>
            </a:r>
            <a:r>
              <a:rPr lang="sr-Latn-RS" b="1" dirty="0">
                <a:solidFill>
                  <a:srgbClr val="FF0000"/>
                </a:solidFill>
              </a:rPr>
              <a:t>Daily news</a:t>
            </a:r>
            <a:r>
              <a:rPr lang="sr-Cyrl-RS" b="1" dirty="0">
                <a:solidFill>
                  <a:srgbClr val="FF0000"/>
                </a:solidFill>
              </a:rPr>
              <a:t>  </a:t>
            </a:r>
            <a:r>
              <a:rPr lang="sr-Cyrl-RS" b="1" dirty="0">
                <a:solidFill>
                  <a:srgbClr val="FFFF00"/>
                </a:solidFill>
              </a:rPr>
              <a:t>добио статус новина у сликама;</a:t>
            </a:r>
          </a:p>
          <a:p>
            <a:pPr algn="ctr"/>
            <a:r>
              <a:rPr lang="sr-Cyrl-RS" b="1" dirty="0">
                <a:solidFill>
                  <a:srgbClr val="FFFF00"/>
                </a:solidFill>
              </a:rPr>
              <a:t>-новине </a:t>
            </a:r>
            <a:r>
              <a:rPr lang="sr-Latn-RS" b="1" i="1" dirty="0">
                <a:solidFill>
                  <a:srgbClr val="FF0000"/>
                </a:solidFill>
              </a:rPr>
              <a:t>Le monde</a:t>
            </a:r>
            <a:r>
              <a:rPr lang="sr-Cyrl-RS" b="1" i="1" dirty="0">
                <a:solidFill>
                  <a:srgbClr val="FF0000"/>
                </a:solidFill>
              </a:rPr>
              <a:t> </a:t>
            </a:r>
            <a:r>
              <a:rPr lang="sr-Cyrl-RS" b="1" dirty="0">
                <a:solidFill>
                  <a:srgbClr val="FFFF00"/>
                </a:solidFill>
              </a:rPr>
              <a:t>имале су чист текст и биле су </a:t>
            </a:r>
            <a:r>
              <a:rPr lang="sr-Cyrl-RS" b="1" dirty="0" err="1">
                <a:solidFill>
                  <a:srgbClr val="FFFF00"/>
                </a:solidFill>
              </a:rPr>
              <a:t>намијењене</a:t>
            </a:r>
            <a:r>
              <a:rPr lang="sr-Cyrl-RS" b="1" dirty="0">
                <a:solidFill>
                  <a:srgbClr val="FFFF00"/>
                </a:solidFill>
              </a:rPr>
              <a:t> добро </a:t>
            </a:r>
            <a:r>
              <a:rPr lang="sr-Cyrl-RS" b="1" dirty="0" err="1">
                <a:solidFill>
                  <a:srgbClr val="FFFF00"/>
                </a:solidFill>
              </a:rPr>
              <a:t>обавијештеним</a:t>
            </a:r>
            <a:r>
              <a:rPr lang="sr-Cyrl-RS" b="1" dirty="0">
                <a:solidFill>
                  <a:srgbClr val="FFFF00"/>
                </a:solidFill>
              </a:rPr>
              <a:t> читаоцима</a:t>
            </a:r>
            <a:r>
              <a:rPr lang="sr-Cyrl-RS" b="1" i="1" dirty="0">
                <a:solidFill>
                  <a:srgbClr val="FFFF00"/>
                </a:solidFill>
              </a:rPr>
              <a:t>.</a:t>
            </a:r>
            <a:endParaRPr lang="sr-Cyrl-RS" b="1" i="1" dirty="0">
              <a:solidFill>
                <a:srgbClr val="FF0000"/>
              </a:solidFill>
            </a:endParaRP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DAFA2B95-2BEA-47BE-A6C4-DDD7B8897C7A}"/>
              </a:ext>
            </a:extLst>
          </p:cNvPr>
          <p:cNvSpPr/>
          <p:nvPr/>
        </p:nvSpPr>
        <p:spPr>
          <a:xfrm>
            <a:off x="2437050" y="3215874"/>
            <a:ext cx="1515751" cy="179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5" name="Чувар места за датум 14">
            <a:extLst>
              <a:ext uri="{FF2B5EF4-FFF2-40B4-BE49-F238E27FC236}">
                <a16:creationId xmlns:a16="http://schemas.microsoft.com/office/drawing/2014/main" id="{06AF5936-1B30-40B1-8D08-BA20923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7" name="Чувар места за подножје 16">
            <a:extLst>
              <a:ext uri="{FF2B5EF4-FFF2-40B4-BE49-F238E27FC236}">
                <a16:creationId xmlns:a16="http://schemas.microsoft.com/office/drawing/2014/main" id="{31871941-D6AE-4B71-B296-12C27791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5465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allAtOnce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1107400" y="374806"/>
            <a:ext cx="5229392" cy="526297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Прва објављена фото-новинарска прича изашла је у часопису „</a:t>
            </a:r>
            <a:r>
              <a:rPr lang="sr-Latn-RS" sz="2400" b="1" dirty="0">
                <a:solidFill>
                  <a:srgbClr val="FF0000"/>
                </a:solidFill>
              </a:rPr>
              <a:t>Life“</a:t>
            </a:r>
            <a:r>
              <a:rPr lang="sr-Cyrl-RS" sz="2400" b="1" dirty="0">
                <a:solidFill>
                  <a:srgbClr val="FF0000"/>
                </a:solidFill>
              </a:rPr>
              <a:t>, а тадашњи уредник </a:t>
            </a:r>
            <a:r>
              <a:rPr lang="sr-Cyrl-RS" sz="2400" b="1" dirty="0" err="1">
                <a:solidFill>
                  <a:srgbClr val="FF0000"/>
                </a:solidFill>
              </a:rPr>
              <a:t>видио</a:t>
            </a:r>
            <a:r>
              <a:rPr lang="sr-Cyrl-RS" sz="2400" b="1" dirty="0">
                <a:solidFill>
                  <a:srgbClr val="FF0000"/>
                </a:solidFill>
              </a:rPr>
              <a:t> је потенцијал у фотографијама </a:t>
            </a:r>
            <a:r>
              <a:rPr lang="sr-Latn-RS" sz="2400" b="1" dirty="0">
                <a:solidFill>
                  <a:srgbClr val="FF0000"/>
                </a:solidFill>
              </a:rPr>
              <a:t>Margaret Bourke-White</a:t>
            </a:r>
            <a:r>
              <a:rPr lang="sr-Cyrl-RS" sz="2400" b="1" dirty="0">
                <a:solidFill>
                  <a:srgbClr val="FF0000"/>
                </a:solidFill>
              </a:rPr>
              <a:t>. Она је и </a:t>
            </a:r>
            <a:r>
              <a:rPr lang="sr-Cyrl-RS" sz="2400" b="1" u="sng" dirty="0">
                <a:solidFill>
                  <a:srgbClr val="FF0000"/>
                </a:solidFill>
              </a:rPr>
              <a:t>прва ратна фото-новинарка</a:t>
            </a:r>
            <a:r>
              <a:rPr lang="sr-Cyrl-RS" sz="2400" b="1" dirty="0">
                <a:solidFill>
                  <a:srgbClr val="FF0000"/>
                </a:solidFill>
              </a:rPr>
              <a:t>, која се сматра легендом у пољу фото-новинарства. Фотографисала је ратишта у Другом </a:t>
            </a:r>
            <a:r>
              <a:rPr lang="sr-Cyrl-RS" sz="2400" b="1" dirty="0" err="1">
                <a:solidFill>
                  <a:srgbClr val="FF0000"/>
                </a:solidFill>
              </a:rPr>
              <a:t>свјетском</a:t>
            </a:r>
            <a:r>
              <a:rPr lang="sr-Cyrl-RS" sz="2400" b="1" dirty="0">
                <a:solidFill>
                  <a:srgbClr val="FF0000"/>
                </a:solidFill>
              </a:rPr>
              <a:t> рату, у многим државама (фотографије </a:t>
            </a:r>
            <a:r>
              <a:rPr lang="sr-Cyrl-RS" sz="2400" b="1" dirty="0" err="1">
                <a:solidFill>
                  <a:srgbClr val="FF0000"/>
                </a:solidFill>
              </a:rPr>
              <a:t>преживјелих</a:t>
            </a:r>
            <a:r>
              <a:rPr lang="sr-Cyrl-RS" sz="2400" b="1" dirty="0">
                <a:solidFill>
                  <a:srgbClr val="FF0000"/>
                </a:solidFill>
              </a:rPr>
              <a:t> у концентрационом логору у </a:t>
            </a:r>
            <a:r>
              <a:rPr lang="sr-Cyrl-RS" sz="2400" b="1" dirty="0" err="1">
                <a:solidFill>
                  <a:srgbClr val="FF0000"/>
                </a:solidFill>
              </a:rPr>
              <a:t>Бухенвалду</a:t>
            </a:r>
            <a:r>
              <a:rPr lang="sr-Cyrl-RS" sz="2400" b="1" dirty="0">
                <a:solidFill>
                  <a:srgbClr val="FF0000"/>
                </a:solidFill>
              </a:rPr>
              <a:t>) и ексклузивну фотографију </a:t>
            </a:r>
            <a:r>
              <a:rPr lang="sr-Cyrl-RS" sz="2400" b="1" dirty="0" err="1">
                <a:solidFill>
                  <a:srgbClr val="FF0000"/>
                </a:solidFill>
              </a:rPr>
              <a:t>Махатме</a:t>
            </a:r>
            <a:r>
              <a:rPr lang="sr-Cyrl-RS" sz="2400" b="1" dirty="0">
                <a:solidFill>
                  <a:srgbClr val="FF0000"/>
                </a:solidFill>
              </a:rPr>
              <a:t> Гандија, неколико сати након убиства.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3E2B9230-6205-4461-802C-78145BC59F92}"/>
              </a:ext>
            </a:extLst>
          </p:cNvPr>
          <p:cNvSpPr/>
          <p:nvPr/>
        </p:nvSpPr>
        <p:spPr>
          <a:xfrm>
            <a:off x="6336792" y="2912103"/>
            <a:ext cx="576072" cy="51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cxnSp>
        <p:nvCxnSpPr>
          <p:cNvPr id="13" name="Права линија спајања са стрелицом 12">
            <a:extLst>
              <a:ext uri="{FF2B5EF4-FFF2-40B4-BE49-F238E27FC236}">
                <a16:creationId xmlns:a16="http://schemas.microsoft.com/office/drawing/2014/main" id="{6E8DF0AF-9DF1-4B32-9C2C-62B32826FAD4}"/>
              </a:ext>
            </a:extLst>
          </p:cNvPr>
          <p:cNvCxnSpPr/>
          <p:nvPr/>
        </p:nvCxnSpPr>
        <p:spPr>
          <a:xfrm flipV="1">
            <a:off x="4169664" y="1745806"/>
            <a:ext cx="2660904" cy="256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лика 8">
            <a:extLst>
              <a:ext uri="{FF2B5EF4-FFF2-40B4-BE49-F238E27FC236}">
                <a16:creationId xmlns:a16="http://schemas.microsoft.com/office/drawing/2014/main" id="{6CDA065A-B66C-4F86-A0DF-FB323B083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6" y="621954"/>
            <a:ext cx="5229392" cy="4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22540" y="1745806"/>
            <a:ext cx="5229392" cy="193899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Erich Salomon</a:t>
            </a:r>
            <a:r>
              <a:rPr lang="sr-Cyrl-RS" sz="2400" b="1" dirty="0">
                <a:solidFill>
                  <a:srgbClr val="FF0000"/>
                </a:solidFill>
              </a:rPr>
              <a:t> је зачетник </a:t>
            </a:r>
            <a:r>
              <a:rPr lang="sr-Cyrl-RS" sz="2400" b="1" u="sng" dirty="0">
                <a:solidFill>
                  <a:srgbClr val="FFFF00"/>
                </a:solidFill>
              </a:rPr>
              <a:t>спонтане фотографије</a:t>
            </a:r>
            <a:r>
              <a:rPr lang="sr-Cyrl-RS" sz="2400" b="1" dirty="0">
                <a:solidFill>
                  <a:srgbClr val="FFFF00"/>
                </a:solidFill>
              </a:rPr>
              <a:t>, први је фотографисао људе да они не </a:t>
            </a:r>
            <a:r>
              <a:rPr lang="sr-Cyrl-RS" sz="2400" b="1" dirty="0" err="1">
                <a:solidFill>
                  <a:srgbClr val="FFFF00"/>
                </a:solidFill>
              </a:rPr>
              <a:t>примијете</a:t>
            </a:r>
            <a:r>
              <a:rPr lang="sr-Cyrl-RS" sz="2400" b="1" dirty="0">
                <a:solidFill>
                  <a:srgbClr val="FFFF00"/>
                </a:solidFill>
              </a:rPr>
              <a:t>, најчешће тајне политичке скупове и конференције, као и судске спорове.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3E2B9230-6205-4461-802C-78145BC59F92}"/>
              </a:ext>
            </a:extLst>
          </p:cNvPr>
          <p:cNvSpPr/>
          <p:nvPr/>
        </p:nvSpPr>
        <p:spPr>
          <a:xfrm>
            <a:off x="5551932" y="2499448"/>
            <a:ext cx="1430924" cy="51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cxnSp>
        <p:nvCxnSpPr>
          <p:cNvPr id="13" name="Права линија спајања са стрелицом 12">
            <a:extLst>
              <a:ext uri="{FF2B5EF4-FFF2-40B4-BE49-F238E27FC236}">
                <a16:creationId xmlns:a16="http://schemas.microsoft.com/office/drawing/2014/main" id="{6E8DF0AF-9DF1-4B32-9C2C-62B32826FAD4}"/>
              </a:ext>
            </a:extLst>
          </p:cNvPr>
          <p:cNvCxnSpPr>
            <a:cxnSpLocks/>
          </p:cNvCxnSpPr>
          <p:nvPr/>
        </p:nvCxnSpPr>
        <p:spPr>
          <a:xfrm flipV="1">
            <a:off x="5148072" y="1813553"/>
            <a:ext cx="1834784" cy="182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лика 9">
            <a:extLst>
              <a:ext uri="{FF2B5EF4-FFF2-40B4-BE49-F238E27FC236}">
                <a16:creationId xmlns:a16="http://schemas.microsoft.com/office/drawing/2014/main" id="{307FC6A2-F9CE-43C7-894F-D26C01008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56" y="136525"/>
            <a:ext cx="5300584" cy="35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2548778" y="215680"/>
            <a:ext cx="5447339" cy="183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ПОШТОВАТИ ПРАВИЛА!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562992" y="2052967"/>
            <a:ext cx="5322903" cy="2279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/>
              <a:t>СТРОГО ПАЗИТИ НА ИДЕНТИТЕТ ФОТОГРАФИСАНОГ И КОРИШЋЕЊЕ У СРЕДСТВИМА МАСОВНЕ КОМУНИКАЦИЈЕ!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A8BDD846-9F87-4BB1-AB69-82DAD022BC3C}"/>
              </a:ext>
            </a:extLst>
          </p:cNvPr>
          <p:cNvSpPr/>
          <p:nvPr/>
        </p:nvSpPr>
        <p:spPr>
          <a:xfrm>
            <a:off x="6640400" y="2039712"/>
            <a:ext cx="5322903" cy="2558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НИКАД НЕ ЗАБОРАВЉАТИ ДА СУ ДЈЕЦА НАЈОСЈЕТЉИВИЈА ГРУПА, КОЈОЈ ТРЕБА ЗАШТИТИТИ ИДЕНТИТЕТ!</a:t>
            </a: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0CB77E86-D7C1-4E19-8FF4-B4682D58BEAA}"/>
              </a:ext>
            </a:extLst>
          </p:cNvPr>
          <p:cNvSpPr/>
          <p:nvPr/>
        </p:nvSpPr>
        <p:spPr>
          <a:xfrm>
            <a:off x="5885895" y="2907611"/>
            <a:ext cx="754505" cy="5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Смешко 5">
            <a:extLst>
              <a:ext uri="{FF2B5EF4-FFF2-40B4-BE49-F238E27FC236}">
                <a16:creationId xmlns:a16="http://schemas.microsoft.com/office/drawing/2014/main" id="{A27E75F9-D616-4F7C-82C9-56086F36B594}"/>
              </a:ext>
            </a:extLst>
          </p:cNvPr>
          <p:cNvSpPr/>
          <p:nvPr/>
        </p:nvSpPr>
        <p:spPr>
          <a:xfrm>
            <a:off x="4563122" y="4882718"/>
            <a:ext cx="2698812" cy="17596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27294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8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2548778" y="-50800"/>
            <a:ext cx="5447339" cy="183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ЗАПИШИТЕ НАЈВАЖНИЈИ ДИО ПРЕДАВАЊА О ФОТОГРАФИЈИ!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22194" y="1866417"/>
            <a:ext cx="5322903" cy="42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/>
              <a:t>-грч. </a:t>
            </a:r>
            <a:r>
              <a:rPr lang="sr-Latn-RS" sz="2400" dirty="0"/>
              <a:t>phos = </a:t>
            </a:r>
            <a:r>
              <a:rPr lang="sr-Cyrl-RS" sz="2400" dirty="0" err="1"/>
              <a:t>свјетло</a:t>
            </a:r>
            <a:r>
              <a:rPr lang="sr-Cyrl-RS" sz="2400" dirty="0"/>
              <a:t> и </a:t>
            </a:r>
            <a:r>
              <a:rPr lang="sr-Latn-RS" sz="2400" dirty="0"/>
              <a:t>graphos = </a:t>
            </a:r>
            <a:r>
              <a:rPr lang="sr-Cyrl-RS" sz="2400" dirty="0"/>
              <a:t>цртати;</a:t>
            </a:r>
          </a:p>
          <a:p>
            <a:r>
              <a:rPr lang="sr-Cyrl-RS" sz="2400" dirty="0"/>
              <a:t> -</a:t>
            </a:r>
            <a:r>
              <a:rPr lang="ru-RU" sz="2400" dirty="0"/>
              <a:t>camera obscura (лат. мрачна соба или кутија) –први фото-апарат;</a:t>
            </a:r>
          </a:p>
          <a:p>
            <a:r>
              <a:rPr lang="ru-RU" sz="2400" dirty="0"/>
              <a:t>-Жозеф Нисефор Нијепс: пионир фотографије;</a:t>
            </a:r>
          </a:p>
          <a:p>
            <a:r>
              <a:rPr lang="ru-RU" sz="2400" dirty="0"/>
              <a:t>-Џејмс Клерк Максвел: прва фотографија у боји;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sr-Cyrl-RS" sz="2400" dirty="0"/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A8BDD846-9F87-4BB1-AB69-82DAD022BC3C}"/>
              </a:ext>
            </a:extLst>
          </p:cNvPr>
          <p:cNvSpPr/>
          <p:nvPr/>
        </p:nvSpPr>
        <p:spPr>
          <a:xfrm>
            <a:off x="6609869" y="1755985"/>
            <a:ext cx="5322903" cy="5135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-подјела фотографија у новинама;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-портрет и улога портрета;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-тумачење фотографије помоћу легенде;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-новинска фотографија;</a:t>
            </a:r>
          </a:p>
          <a:p>
            <a:pPr marL="342900" indent="-342900" algn="ctr">
              <a:buFontTx/>
              <a:buChar char="-"/>
            </a:pPr>
            <a:r>
              <a:rPr lang="sr-Cyrl-RS" sz="2400" b="1" dirty="0">
                <a:solidFill>
                  <a:srgbClr val="C00000"/>
                </a:solidFill>
              </a:rPr>
              <a:t>први фото-новинар;</a:t>
            </a:r>
          </a:p>
          <a:p>
            <a:pPr marL="342900" indent="-342900" algn="ctr">
              <a:buFontTx/>
              <a:buChar char="-"/>
            </a:pPr>
            <a:r>
              <a:rPr lang="sr-Cyrl-RS" sz="2400" b="1" dirty="0">
                <a:solidFill>
                  <a:srgbClr val="C00000"/>
                </a:solidFill>
              </a:rPr>
              <a:t>прва фото-новинарска прича;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-спонтана фотографија;</a:t>
            </a: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algn="ctr"/>
            <a:endParaRPr lang="sr-Cyrl-RS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0CB77E86-D7C1-4E19-8FF4-B4682D58BEAA}"/>
              </a:ext>
            </a:extLst>
          </p:cNvPr>
          <p:cNvSpPr/>
          <p:nvPr/>
        </p:nvSpPr>
        <p:spPr>
          <a:xfrm>
            <a:off x="5386401" y="2914542"/>
            <a:ext cx="1223468" cy="5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Смешко 5">
            <a:extLst>
              <a:ext uri="{FF2B5EF4-FFF2-40B4-BE49-F238E27FC236}">
                <a16:creationId xmlns:a16="http://schemas.microsoft.com/office/drawing/2014/main" id="{A27E75F9-D616-4F7C-82C9-56086F36B594}"/>
              </a:ext>
            </a:extLst>
          </p:cNvPr>
          <p:cNvSpPr/>
          <p:nvPr/>
        </p:nvSpPr>
        <p:spPr>
          <a:xfrm>
            <a:off x="4535690" y="5325595"/>
            <a:ext cx="2698812" cy="17596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2080394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8" grpId="0" animBg="1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2548778" y="-50800"/>
            <a:ext cx="5447339" cy="183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ВЈЕЖБА!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22194" y="1866417"/>
            <a:ext cx="5322903" cy="42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/>
              <a:t>-Категориши и документуј неке фотографије по сљедећем принципу: </a:t>
            </a:r>
          </a:p>
          <a:p>
            <a:r>
              <a:rPr lang="sr-Cyrl-RS" sz="2400" dirty="0"/>
              <a:t>1. фотографија са лица </a:t>
            </a:r>
            <a:r>
              <a:rPr lang="sr-Cyrl-RS" sz="2400" dirty="0" err="1"/>
              <a:t>мјеста</a:t>
            </a:r>
            <a:r>
              <a:rPr lang="sr-Cyrl-RS" sz="2400" dirty="0"/>
              <a:t>;</a:t>
            </a:r>
          </a:p>
          <a:p>
            <a:r>
              <a:rPr lang="sr-Cyrl-RS" sz="2400" dirty="0"/>
              <a:t>2. планирана фотографија;</a:t>
            </a:r>
          </a:p>
          <a:p>
            <a:r>
              <a:rPr lang="ru-RU" sz="2400" dirty="0"/>
              <a:t>3. портрет.</a:t>
            </a:r>
          </a:p>
          <a:p>
            <a:endParaRPr lang="ru-RU" sz="2400" dirty="0"/>
          </a:p>
          <a:p>
            <a:endParaRPr lang="sr-Cyrl-RS" sz="2400" dirty="0"/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A8BDD846-9F87-4BB1-AB69-82DAD022BC3C}"/>
              </a:ext>
            </a:extLst>
          </p:cNvPr>
          <p:cNvSpPr/>
          <p:nvPr/>
        </p:nvSpPr>
        <p:spPr>
          <a:xfrm>
            <a:off x="6609869" y="1755985"/>
            <a:ext cx="5322903" cy="5135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err="1">
                <a:solidFill>
                  <a:srgbClr val="C00000"/>
                </a:solidFill>
              </a:rPr>
              <a:t>Вјежбу</a:t>
            </a:r>
            <a:r>
              <a:rPr lang="sr-Cyrl-RS" sz="2400" b="1" dirty="0">
                <a:solidFill>
                  <a:srgbClr val="C00000"/>
                </a:solidFill>
              </a:rPr>
              <a:t> послати предметном професору!</a:t>
            </a:r>
          </a:p>
          <a:p>
            <a:pPr algn="ctr"/>
            <a:endParaRPr lang="sr-Cyrl-RS" sz="2400" b="1" dirty="0">
              <a:solidFill>
                <a:srgbClr val="C00000"/>
              </a:solidFill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ЧЕСТИТАМО!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УСПЈЕШНО СТЕ САВЛАДАЛИ ПОЈМОВЕ О ФОТОГРАФИЈИ И ЗНАЧАЈУ ФОТОГРАФИЈЕ!</a:t>
            </a: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algn="ctr"/>
            <a:endParaRPr lang="sr-Cyrl-RS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0CB77E86-D7C1-4E19-8FF4-B4682D58BEAA}"/>
              </a:ext>
            </a:extLst>
          </p:cNvPr>
          <p:cNvSpPr/>
          <p:nvPr/>
        </p:nvSpPr>
        <p:spPr>
          <a:xfrm>
            <a:off x="5386401" y="2914542"/>
            <a:ext cx="1223468" cy="5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Смешко 5">
            <a:extLst>
              <a:ext uri="{FF2B5EF4-FFF2-40B4-BE49-F238E27FC236}">
                <a16:creationId xmlns:a16="http://schemas.microsoft.com/office/drawing/2014/main" id="{A27E75F9-D616-4F7C-82C9-56086F36B594}"/>
              </a:ext>
            </a:extLst>
          </p:cNvPr>
          <p:cNvSpPr/>
          <p:nvPr/>
        </p:nvSpPr>
        <p:spPr>
          <a:xfrm>
            <a:off x="4535690" y="5325595"/>
            <a:ext cx="2698812" cy="17596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368055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8" grpId="0" animBg="1"/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12" name="Правоугаоник: са заобљеним угловима 11">
            <a:extLst>
              <a:ext uri="{FF2B5EF4-FFF2-40B4-BE49-F238E27FC236}">
                <a16:creationId xmlns:a16="http://schemas.microsoft.com/office/drawing/2014/main" id="{E7B30B82-0E87-4D99-BFC9-0F2FEF903C57}"/>
              </a:ext>
            </a:extLst>
          </p:cNvPr>
          <p:cNvSpPr/>
          <p:nvPr/>
        </p:nvSpPr>
        <p:spPr>
          <a:xfrm>
            <a:off x="461992" y="5615572"/>
            <a:ext cx="7196866" cy="11819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>
                <a:solidFill>
                  <a:srgbClr val="FFFF00"/>
                </a:solidFill>
              </a:rPr>
              <a:t>ХВАЛА НА ПАЖЊИ!</a:t>
            </a:r>
          </a:p>
        </p:txBody>
      </p:sp>
      <p:pic>
        <p:nvPicPr>
          <p:cNvPr id="14" name="Слика 13">
            <a:extLst>
              <a:ext uri="{FF2B5EF4-FFF2-40B4-BE49-F238E27FC236}">
                <a16:creationId xmlns:a16="http://schemas.microsoft.com/office/drawing/2014/main" id="{BDDC5B14-4313-4322-8364-0341B7A69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8052">
            <a:off x="3111408" y="1399890"/>
            <a:ext cx="4561708" cy="3339489"/>
          </a:xfrm>
          <a:prstGeom prst="rect">
            <a:avLst/>
          </a:prstGeom>
        </p:spPr>
      </p:pic>
      <p:pic>
        <p:nvPicPr>
          <p:cNvPr id="15" name="Слика 14">
            <a:extLst>
              <a:ext uri="{FF2B5EF4-FFF2-40B4-BE49-F238E27FC236}">
                <a16:creationId xmlns:a16="http://schemas.microsoft.com/office/drawing/2014/main" id="{704FCC0F-A343-4176-B702-D226B1847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109" y="952841"/>
            <a:ext cx="3193897" cy="4014241"/>
          </a:xfrm>
          <a:prstGeom prst="rect">
            <a:avLst/>
          </a:prstGeom>
        </p:spPr>
      </p:pic>
      <p:pic>
        <p:nvPicPr>
          <p:cNvPr id="16" name="Слика 15">
            <a:extLst>
              <a:ext uri="{FF2B5EF4-FFF2-40B4-BE49-F238E27FC236}">
                <a16:creationId xmlns:a16="http://schemas.microsoft.com/office/drawing/2014/main" id="{8CDB0C3C-1BED-48B4-946B-A500B2D6A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425" y="1402446"/>
            <a:ext cx="4454607" cy="3550342"/>
          </a:xfrm>
          <a:prstGeom prst="rect">
            <a:avLst/>
          </a:prstGeom>
        </p:spPr>
      </p:pic>
      <p:pic>
        <p:nvPicPr>
          <p:cNvPr id="17" name="Слика 16">
            <a:extLst>
              <a:ext uri="{FF2B5EF4-FFF2-40B4-BE49-F238E27FC236}">
                <a16:creationId xmlns:a16="http://schemas.microsoft.com/office/drawing/2014/main" id="{01BA83E3-F477-4B4C-B8C6-8FF2A4985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30050">
            <a:off x="4233457" y="1231936"/>
            <a:ext cx="3940299" cy="3833923"/>
          </a:xfrm>
          <a:prstGeom prst="rect">
            <a:avLst/>
          </a:prstGeom>
        </p:spPr>
      </p:pic>
      <p:pic>
        <p:nvPicPr>
          <p:cNvPr id="18" name="Слика 17">
            <a:extLst>
              <a:ext uri="{FF2B5EF4-FFF2-40B4-BE49-F238E27FC236}">
                <a16:creationId xmlns:a16="http://schemas.microsoft.com/office/drawing/2014/main" id="{F5DCB477-1375-4E00-9BAA-DE364E4EA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148" y="1122701"/>
            <a:ext cx="4228331" cy="4365071"/>
          </a:xfrm>
          <a:prstGeom prst="rect">
            <a:avLst/>
          </a:prstGeom>
        </p:spPr>
      </p:pic>
      <p:pic>
        <p:nvPicPr>
          <p:cNvPr id="19" name="Слика 18">
            <a:extLst>
              <a:ext uri="{FF2B5EF4-FFF2-40B4-BE49-F238E27FC236}">
                <a16:creationId xmlns:a16="http://schemas.microsoft.com/office/drawing/2014/main" id="{64D04A2B-D48E-4565-BC08-3B41D9CAF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33806">
            <a:off x="4053160" y="1633259"/>
            <a:ext cx="5280912" cy="3865172"/>
          </a:xfrm>
          <a:prstGeom prst="rect">
            <a:avLst/>
          </a:prstGeom>
        </p:spPr>
      </p:pic>
      <p:pic>
        <p:nvPicPr>
          <p:cNvPr id="20" name="Слика 19">
            <a:extLst>
              <a:ext uri="{FF2B5EF4-FFF2-40B4-BE49-F238E27FC236}">
                <a16:creationId xmlns:a16="http://schemas.microsoft.com/office/drawing/2014/main" id="{D9C5FEFF-28CA-479F-B640-ED35FB3DA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863" y="712851"/>
            <a:ext cx="5079767" cy="4800638"/>
          </a:xfrm>
          <a:prstGeom prst="rect">
            <a:avLst/>
          </a:prstGeom>
        </p:spPr>
      </p:pic>
      <p:pic>
        <p:nvPicPr>
          <p:cNvPr id="21" name="Слика 20">
            <a:extLst>
              <a:ext uri="{FF2B5EF4-FFF2-40B4-BE49-F238E27FC236}">
                <a16:creationId xmlns:a16="http://schemas.microsoft.com/office/drawing/2014/main" id="{B6088841-9529-4F68-AB71-733AAFABFC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76683">
            <a:off x="3936543" y="489167"/>
            <a:ext cx="5316482" cy="45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5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2935104" y="350341"/>
            <a:ext cx="2995179" cy="46166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ПРВИ ФОТО-АПАРАТ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33165" y="2758065"/>
            <a:ext cx="2232789" cy="127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C00000"/>
                </a:solidFill>
              </a:rPr>
              <a:t>camera obscura</a:t>
            </a:r>
            <a:r>
              <a:rPr lang="sr-Cyrl-RS" b="1" dirty="0">
                <a:solidFill>
                  <a:srgbClr val="C00000"/>
                </a:solidFill>
              </a:rPr>
              <a:t> (лат. мрачна соба или кутија)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4110287" y="1362661"/>
            <a:ext cx="6486617" cy="437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FF00"/>
                </a:solidFill>
              </a:rPr>
              <a:t>почеци</a:t>
            </a:r>
            <a:r>
              <a:rPr lang="sr-Cyrl-RS" b="1" i="1" dirty="0">
                <a:solidFill>
                  <a:srgbClr val="FF0000"/>
                </a:solidFill>
              </a:rPr>
              <a:t>: први фото-апарат 4. </a:t>
            </a:r>
            <a:r>
              <a:rPr lang="sr-Cyrl-RS" b="1" i="1" dirty="0" err="1">
                <a:solidFill>
                  <a:srgbClr val="FF0000"/>
                </a:solidFill>
              </a:rPr>
              <a:t>вијек</a:t>
            </a:r>
            <a:r>
              <a:rPr lang="sr-Cyrl-RS" b="1" i="1" dirty="0">
                <a:solidFill>
                  <a:srgbClr val="FF0000"/>
                </a:solidFill>
              </a:rPr>
              <a:t> п. н. е. у доба Аристотела;</a:t>
            </a:r>
          </a:p>
          <a:p>
            <a:pPr marL="285750" indent="-285750" algn="ctr">
              <a:buFontTx/>
              <a:buChar char="-"/>
            </a:pPr>
            <a:r>
              <a:rPr lang="sr-Latn-RS" b="1" i="1" dirty="0">
                <a:solidFill>
                  <a:srgbClr val="FFFF00"/>
                </a:solidFill>
              </a:rPr>
              <a:t>camera obscura</a:t>
            </a:r>
            <a:r>
              <a:rPr lang="sr-Cyrl-RS" b="1" i="1" dirty="0">
                <a:solidFill>
                  <a:srgbClr val="FFFF00"/>
                </a:solidFill>
              </a:rPr>
              <a:t> – 11. </a:t>
            </a:r>
            <a:r>
              <a:rPr lang="sr-Cyrl-RS" b="1" i="1" dirty="0" err="1">
                <a:solidFill>
                  <a:srgbClr val="FFFF00"/>
                </a:solidFill>
              </a:rPr>
              <a:t>вијек</a:t>
            </a:r>
            <a:r>
              <a:rPr lang="sr-Cyrl-RS" b="1" i="1" dirty="0">
                <a:solidFill>
                  <a:srgbClr val="FFFF00"/>
                </a:solidFill>
              </a:rPr>
              <a:t> п. </a:t>
            </a:r>
            <a:r>
              <a:rPr lang="sr-Cyrl-RS" b="1" i="1" dirty="0" err="1">
                <a:solidFill>
                  <a:srgbClr val="FFFF00"/>
                </a:solidFill>
              </a:rPr>
              <a:t>н.е</a:t>
            </a:r>
            <a:r>
              <a:rPr lang="sr-Cyrl-RS" b="1" i="1" dirty="0">
                <a:solidFill>
                  <a:srgbClr val="FFFF00"/>
                </a:solidFill>
              </a:rPr>
              <a:t>. арапски научник</a:t>
            </a:r>
          </a:p>
          <a:p>
            <a:pPr algn="ctr"/>
            <a:r>
              <a:rPr lang="sr-Latn-RS" b="1" i="1" dirty="0">
                <a:solidFill>
                  <a:srgbClr val="FFFF00"/>
                </a:solidFill>
              </a:rPr>
              <a:t>Ibn-al</a:t>
            </a:r>
            <a:r>
              <a:rPr lang="sr-Cyrl-RS" b="1" i="1" dirty="0">
                <a:solidFill>
                  <a:srgbClr val="FFFF00"/>
                </a:solidFill>
              </a:rPr>
              <a:t> </a:t>
            </a:r>
            <a:r>
              <a:rPr lang="sr-Latn-RS" b="1" i="1" dirty="0">
                <a:solidFill>
                  <a:srgbClr val="FFFF00"/>
                </a:solidFill>
              </a:rPr>
              <a:t>Haythama</a:t>
            </a:r>
            <a:r>
              <a:rPr lang="sr-Cyrl-RS" b="1" i="1" dirty="0">
                <a:solidFill>
                  <a:srgbClr val="FFFF00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FF00"/>
                </a:solidFill>
              </a:rPr>
              <a:t>једноставан принцип рада</a:t>
            </a:r>
          </a:p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FF00"/>
                </a:solidFill>
              </a:rPr>
              <a:t>Велико интересовање за коришћење </a:t>
            </a:r>
            <a:r>
              <a:rPr lang="sr-Cyrl-RS" b="1" i="1" dirty="0" err="1">
                <a:solidFill>
                  <a:srgbClr val="FFFF00"/>
                </a:solidFill>
              </a:rPr>
              <a:t>кемере</a:t>
            </a:r>
            <a:r>
              <a:rPr lang="sr-Cyrl-RS" b="1" i="1" dirty="0">
                <a:solidFill>
                  <a:srgbClr val="FFFF00"/>
                </a:solidFill>
              </a:rPr>
              <a:t> </a:t>
            </a:r>
            <a:r>
              <a:rPr lang="sr-Latn-RS" b="1" i="1" dirty="0">
                <a:solidFill>
                  <a:srgbClr val="FFFF00"/>
                </a:solidFill>
              </a:rPr>
              <a:t>obscura</a:t>
            </a:r>
            <a:r>
              <a:rPr lang="sr-Cyrl-RS" b="1" i="1" dirty="0">
                <a:solidFill>
                  <a:srgbClr val="FFFF00"/>
                </a:solidFill>
              </a:rPr>
              <a:t>, па су је користили Арапи за посматрање </a:t>
            </a:r>
            <a:r>
              <a:rPr lang="sr-Cyrl-RS" b="1" i="1" dirty="0" err="1">
                <a:solidFill>
                  <a:srgbClr val="FFFF00"/>
                </a:solidFill>
              </a:rPr>
              <a:t>звијезда</a:t>
            </a:r>
            <a:r>
              <a:rPr lang="sr-Cyrl-RS" b="1" i="1" dirty="0">
                <a:solidFill>
                  <a:srgbClr val="FFFF00"/>
                </a:solidFill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FF00"/>
                </a:solidFill>
              </a:rPr>
              <a:t>ренесанса: Леонардо да Винчи детаљно ју је описао, па су је користили и сликари за што </a:t>
            </a:r>
            <a:r>
              <a:rPr lang="sr-Cyrl-RS" b="1" i="1" dirty="0" err="1">
                <a:solidFill>
                  <a:srgbClr val="FFFF00"/>
                </a:solidFill>
              </a:rPr>
              <a:t>вјернији</a:t>
            </a:r>
            <a:r>
              <a:rPr lang="sr-Cyrl-RS" b="1" i="1" dirty="0">
                <a:solidFill>
                  <a:srgbClr val="FFFF00"/>
                </a:solidFill>
              </a:rPr>
              <a:t> приказ стварности;</a:t>
            </a:r>
          </a:p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FF00"/>
                </a:solidFill>
              </a:rPr>
              <a:t>1826. добила је значење, које данас има-трајни облик </a:t>
            </a:r>
            <a:r>
              <a:rPr lang="sr-Cyrl-RS" b="1" i="1" dirty="0" err="1">
                <a:solidFill>
                  <a:srgbClr val="FFFF00"/>
                </a:solidFill>
              </a:rPr>
              <a:t>биљежења</a:t>
            </a:r>
            <a:r>
              <a:rPr lang="sr-Cyrl-RS" b="1" i="1" dirty="0">
                <a:solidFill>
                  <a:srgbClr val="FFFF00"/>
                </a:solidFill>
              </a:rPr>
              <a:t> стварности и чувања успомена.</a:t>
            </a:r>
          </a:p>
          <a:p>
            <a:pPr algn="ctr"/>
            <a:endParaRPr lang="sr-Cyrl-RS" b="1" i="1" dirty="0">
              <a:solidFill>
                <a:srgbClr val="FF0000"/>
              </a:solidFill>
            </a:endParaRP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DAFA2B95-2BEA-47BE-A6C4-DDD7B8897C7A}"/>
              </a:ext>
            </a:extLst>
          </p:cNvPr>
          <p:cNvSpPr/>
          <p:nvPr/>
        </p:nvSpPr>
        <p:spPr>
          <a:xfrm>
            <a:off x="2437050" y="3215874"/>
            <a:ext cx="1515751" cy="179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5" name="Чувар места за датум 14">
            <a:extLst>
              <a:ext uri="{FF2B5EF4-FFF2-40B4-BE49-F238E27FC236}">
                <a16:creationId xmlns:a16="http://schemas.microsoft.com/office/drawing/2014/main" id="{06AF5936-1B30-40B1-8D08-BA20923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7" name="Чувар места за подножје 16">
            <a:extLst>
              <a:ext uri="{FF2B5EF4-FFF2-40B4-BE49-F238E27FC236}">
                <a16:creationId xmlns:a16="http://schemas.microsoft.com/office/drawing/2014/main" id="{31871941-D6AE-4B71-B296-12C27791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202682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allAtOnce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pic>
        <p:nvPicPr>
          <p:cNvPr id="15" name="Слика 14">
            <a:extLst>
              <a:ext uri="{FF2B5EF4-FFF2-40B4-BE49-F238E27FC236}">
                <a16:creationId xmlns:a16="http://schemas.microsoft.com/office/drawing/2014/main" id="{5FF8DC9A-6396-44FC-A278-04E37F30B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7" y="216841"/>
            <a:ext cx="6283055" cy="4053319"/>
          </a:xfrm>
          <a:prstGeom prst="rect">
            <a:avLst/>
          </a:prstGeom>
        </p:spPr>
      </p:pic>
      <p:sp>
        <p:nvSpPr>
          <p:cNvPr id="26" name="Правоугаоник 25">
            <a:extLst>
              <a:ext uri="{FF2B5EF4-FFF2-40B4-BE49-F238E27FC236}">
                <a16:creationId xmlns:a16="http://schemas.microsoft.com/office/drawing/2014/main" id="{0FCD5BA3-C482-4D9E-8797-13E37216E90F}"/>
              </a:ext>
            </a:extLst>
          </p:cNvPr>
          <p:cNvSpPr/>
          <p:nvPr/>
        </p:nvSpPr>
        <p:spPr>
          <a:xfrm>
            <a:off x="704088" y="4153875"/>
            <a:ext cx="62344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Слика:приказ</a:t>
            </a:r>
            <a:r>
              <a:rPr lang="sr-Cyrl-R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рада </a:t>
            </a:r>
            <a:r>
              <a:rPr lang="sr-Latn-R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„camera obscura“</a:t>
            </a:r>
            <a:endParaRPr lang="sr-Cyrl-R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авоугаоник: са заобљеним угловима 26">
            <a:extLst>
              <a:ext uri="{FF2B5EF4-FFF2-40B4-BE49-F238E27FC236}">
                <a16:creationId xmlns:a16="http://schemas.microsoft.com/office/drawing/2014/main" id="{EE0BA5D0-8B82-4A31-9AE9-122EAB1EE5C3}"/>
              </a:ext>
            </a:extLst>
          </p:cNvPr>
          <p:cNvSpPr/>
          <p:nvPr/>
        </p:nvSpPr>
        <p:spPr>
          <a:xfrm>
            <a:off x="1003177" y="5184559"/>
            <a:ext cx="9664823" cy="126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FF00"/>
                </a:solidFill>
              </a:rPr>
              <a:t>Joseph</a:t>
            </a:r>
          </a:p>
          <a:p>
            <a:pPr algn="ctr"/>
            <a:r>
              <a:rPr lang="sr-Latn-RS" sz="2400" b="1" dirty="0">
                <a:solidFill>
                  <a:srgbClr val="FFFF00"/>
                </a:solidFill>
              </a:rPr>
              <a:t>Nicéphore Niépce</a:t>
            </a:r>
            <a:r>
              <a:rPr lang="sr-Cyrl-RS" sz="2400" b="1" dirty="0">
                <a:solidFill>
                  <a:srgbClr val="FFFF00"/>
                </a:solidFill>
              </a:rPr>
              <a:t>(Жозеф </a:t>
            </a:r>
            <a:r>
              <a:rPr lang="sr-Cyrl-RS" sz="2400" b="1" dirty="0" err="1">
                <a:solidFill>
                  <a:srgbClr val="FFFF00"/>
                </a:solidFill>
              </a:rPr>
              <a:t>Нисефор</a:t>
            </a:r>
            <a:r>
              <a:rPr lang="sr-Cyrl-RS" sz="2400" b="1" dirty="0">
                <a:solidFill>
                  <a:srgbClr val="FFFF00"/>
                </a:solidFill>
              </a:rPr>
              <a:t> </a:t>
            </a:r>
            <a:r>
              <a:rPr lang="sr-Cyrl-RS" sz="2400" b="1" dirty="0" err="1">
                <a:solidFill>
                  <a:srgbClr val="FFFF00"/>
                </a:solidFill>
              </a:rPr>
              <a:t>Нијепс</a:t>
            </a:r>
            <a:r>
              <a:rPr lang="sr-Cyrl-RS" sz="2400" b="1" dirty="0">
                <a:solidFill>
                  <a:srgbClr val="FFFF00"/>
                </a:solidFill>
              </a:rPr>
              <a:t>)- први је </a:t>
            </a:r>
            <a:r>
              <a:rPr lang="sr-Cyrl-RS" sz="2400" b="1" dirty="0" err="1">
                <a:solidFill>
                  <a:srgbClr val="FFFF00"/>
                </a:solidFill>
              </a:rPr>
              <a:t>успио</a:t>
            </a:r>
            <a:r>
              <a:rPr lang="sr-Cyrl-RS" sz="2400" b="1" dirty="0">
                <a:solidFill>
                  <a:srgbClr val="FFFF00"/>
                </a:solidFill>
              </a:rPr>
              <a:t> да задржи фотографију, тј. да је сачува.</a:t>
            </a:r>
          </a:p>
        </p:txBody>
      </p:sp>
    </p:spTree>
    <p:extLst>
      <p:ext uri="{BB962C8B-B14F-4D97-AF65-F5344CB8AC3E}">
        <p14:creationId xmlns:p14="http://schemas.microsoft.com/office/powerpoint/2010/main" val="2401229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27" name="Правоугаоник: са заобљеним угловима 26">
            <a:extLst>
              <a:ext uri="{FF2B5EF4-FFF2-40B4-BE49-F238E27FC236}">
                <a16:creationId xmlns:a16="http://schemas.microsoft.com/office/drawing/2014/main" id="{EE0BA5D0-8B82-4A31-9AE9-122EAB1EE5C3}"/>
              </a:ext>
            </a:extLst>
          </p:cNvPr>
          <p:cNvSpPr/>
          <p:nvPr/>
        </p:nvSpPr>
        <p:spPr>
          <a:xfrm>
            <a:off x="1003177" y="4789427"/>
            <a:ext cx="9664823" cy="1655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Fredrick Scott Archer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2400" dirty="0"/>
              <a:t>– </a:t>
            </a:r>
            <a:r>
              <a:rPr lang="sr-Cyrl-RS" sz="2400" b="1" dirty="0" err="1">
                <a:solidFill>
                  <a:srgbClr val="FFFF00"/>
                </a:solidFill>
              </a:rPr>
              <a:t>успио</a:t>
            </a:r>
            <a:r>
              <a:rPr lang="sr-Cyrl-RS" sz="2400" b="1" dirty="0">
                <a:solidFill>
                  <a:srgbClr val="FFFF00"/>
                </a:solidFill>
              </a:rPr>
              <a:t> је системом „колодиј поступак“(омогућио копирање негатива).</a:t>
            </a:r>
          </a:p>
          <a:p>
            <a:pPr algn="ctr"/>
            <a:r>
              <a:rPr lang="sr-Latn-RS" sz="2400" b="1" dirty="0">
                <a:solidFill>
                  <a:srgbClr val="FFFF00"/>
                </a:solidFill>
              </a:rPr>
              <a:t>George Eastman</a:t>
            </a:r>
            <a:r>
              <a:rPr lang="sr-Cyrl-RS" sz="2400" b="1" dirty="0">
                <a:solidFill>
                  <a:srgbClr val="FFFF00"/>
                </a:solidFill>
              </a:rPr>
              <a:t> је 1888. основао фирму „</a:t>
            </a:r>
            <a:r>
              <a:rPr lang="sr-Cyrl-RS" sz="2400" b="1" dirty="0" err="1">
                <a:solidFill>
                  <a:srgbClr val="FFFF00"/>
                </a:solidFill>
              </a:rPr>
              <a:t>Кодак</a:t>
            </a:r>
            <a:r>
              <a:rPr lang="sr-Cyrl-RS" sz="2400" b="1" dirty="0">
                <a:solidFill>
                  <a:srgbClr val="FFFF00"/>
                </a:solidFill>
              </a:rPr>
              <a:t>“ и започео производњу фотографског филма у ролни. </a:t>
            </a:r>
          </a:p>
        </p:txBody>
      </p:sp>
      <p:pic>
        <p:nvPicPr>
          <p:cNvPr id="6" name="Слика 5">
            <a:extLst>
              <a:ext uri="{FF2B5EF4-FFF2-40B4-BE49-F238E27FC236}">
                <a16:creationId xmlns:a16="http://schemas.microsoft.com/office/drawing/2014/main" id="{83CCB919-720E-4A57-A7B5-1A47CB3A7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524201"/>
            <a:ext cx="6245351" cy="3561807"/>
          </a:xfrm>
          <a:prstGeom prst="rect">
            <a:avLst/>
          </a:prstGeo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989F5EA7-536B-4EB5-B104-225DD116ECC4}"/>
              </a:ext>
            </a:extLst>
          </p:cNvPr>
          <p:cNvSpPr txBox="1"/>
          <p:nvPr/>
        </p:nvSpPr>
        <p:spPr>
          <a:xfrm>
            <a:off x="1133856" y="4187952"/>
            <a:ext cx="31363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Прва фотографија у </a:t>
            </a:r>
            <a:r>
              <a:rPr lang="sr-Cyrl-RS" dirty="0" err="1">
                <a:solidFill>
                  <a:srgbClr val="FF0000"/>
                </a:solidFill>
              </a:rPr>
              <a:t>свијету</a:t>
            </a:r>
            <a:r>
              <a:rPr lang="sr-Cyrl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06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989F5EA7-536B-4EB5-B104-225DD116ECC4}"/>
              </a:ext>
            </a:extLst>
          </p:cNvPr>
          <p:cNvSpPr txBox="1"/>
          <p:nvPr/>
        </p:nvSpPr>
        <p:spPr>
          <a:xfrm>
            <a:off x="1003176" y="412812"/>
            <a:ext cx="5619565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FF0000"/>
                </a:solidFill>
              </a:rPr>
              <a:t>Прву фотографију у боји добио је </a:t>
            </a:r>
            <a:r>
              <a:rPr lang="sr-Latn-RS" sz="2000" dirty="0">
                <a:solidFill>
                  <a:srgbClr val="FF0000"/>
                </a:solidFill>
              </a:rPr>
              <a:t>James Clerk</a:t>
            </a:r>
          </a:p>
          <a:p>
            <a:r>
              <a:rPr lang="sr-Latn-RS" sz="2000" dirty="0">
                <a:solidFill>
                  <a:srgbClr val="FF0000"/>
                </a:solidFill>
              </a:rPr>
              <a:t>Maxwell </a:t>
            </a:r>
            <a:r>
              <a:rPr lang="sr-Latn-RS" sz="2000" b="1" dirty="0">
                <a:solidFill>
                  <a:srgbClr val="FFFF00"/>
                </a:solidFill>
              </a:rPr>
              <a:t>1861</a:t>
            </a:r>
            <a:r>
              <a:rPr lang="sr-Latn-RS" sz="2000" dirty="0">
                <a:solidFill>
                  <a:srgbClr val="FF0000"/>
                </a:solidFill>
              </a:rPr>
              <a:t>.</a:t>
            </a:r>
            <a:r>
              <a:rPr lang="sr-Cyrl-RS" sz="2000" dirty="0">
                <a:solidFill>
                  <a:srgbClr val="FF0000"/>
                </a:solidFill>
              </a:rPr>
              <a:t>фотографишући трипут исту фотографију различитим филтерима(црвени, плави и зелени)</a:t>
            </a:r>
            <a:r>
              <a:rPr lang="sr-Cyrl-RS" sz="2000" dirty="0"/>
              <a:t>. Ту добијену фотографију назвао је </a:t>
            </a:r>
            <a:r>
              <a:rPr lang="sr-Latn-RS" sz="2000" b="1" dirty="0"/>
              <a:t>Tartan Ribbon</a:t>
            </a:r>
            <a:r>
              <a:rPr lang="sr-Cyrl-RS" sz="2000" b="1" dirty="0"/>
              <a:t>.</a:t>
            </a:r>
          </a:p>
        </p:txBody>
      </p:sp>
      <p:pic>
        <p:nvPicPr>
          <p:cNvPr id="8" name="Слика 7">
            <a:extLst>
              <a:ext uri="{FF2B5EF4-FFF2-40B4-BE49-F238E27FC236}">
                <a16:creationId xmlns:a16="http://schemas.microsoft.com/office/drawing/2014/main" id="{A6DF4B69-B775-4D2A-8EE9-667BD005A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0" y="412812"/>
            <a:ext cx="5119755" cy="3990512"/>
          </a:xfrm>
          <a:prstGeom prst="rect">
            <a:avLst/>
          </a:prstGeom>
        </p:spPr>
      </p:pic>
      <p:cxnSp>
        <p:nvCxnSpPr>
          <p:cNvPr id="10" name="Права линија спајања са стрелицом 9">
            <a:extLst>
              <a:ext uri="{FF2B5EF4-FFF2-40B4-BE49-F238E27FC236}">
                <a16:creationId xmlns:a16="http://schemas.microsoft.com/office/drawing/2014/main" id="{D00F3B1E-08E1-41C4-B867-5182B2BE0FCE}"/>
              </a:ext>
            </a:extLst>
          </p:cNvPr>
          <p:cNvCxnSpPr/>
          <p:nvPr/>
        </p:nvCxnSpPr>
        <p:spPr>
          <a:xfrm>
            <a:off x="2902998" y="1855433"/>
            <a:ext cx="3879542" cy="78123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92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594567" y="439247"/>
            <a:ext cx="405798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ФОТОГРАФИЈА У НОВИНАМА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177621" y="1516619"/>
            <a:ext cx="1890944" cy="674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СА ЛИЦА МЈЕСТА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21E157C6-98CE-48DD-9E1A-D3EC69C01D6C}"/>
              </a:ext>
            </a:extLst>
          </p:cNvPr>
          <p:cNvSpPr/>
          <p:nvPr/>
        </p:nvSpPr>
        <p:spPr>
          <a:xfrm>
            <a:off x="4014483" y="1516619"/>
            <a:ext cx="1677880" cy="56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ПЛАНИРАНА </a:t>
            </a:r>
          </a:p>
        </p:txBody>
      </p:sp>
      <p:sp>
        <p:nvSpPr>
          <p:cNvPr id="9" name="Правоугаоник: са заобљеним угловима 8">
            <a:extLst>
              <a:ext uri="{FF2B5EF4-FFF2-40B4-BE49-F238E27FC236}">
                <a16:creationId xmlns:a16="http://schemas.microsoft.com/office/drawing/2014/main" id="{31C9FD7A-DB37-410F-A776-C639734F5521}"/>
              </a:ext>
            </a:extLst>
          </p:cNvPr>
          <p:cNvSpPr/>
          <p:nvPr/>
        </p:nvSpPr>
        <p:spPr>
          <a:xfrm>
            <a:off x="6468863" y="1487332"/>
            <a:ext cx="1455936" cy="54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ПОРТРЕТ</a:t>
            </a:r>
          </a:p>
        </p:txBody>
      </p:sp>
      <p:cxnSp>
        <p:nvCxnSpPr>
          <p:cNvPr id="12" name="Права линија спајања са стрелицом 11">
            <a:extLst>
              <a:ext uri="{FF2B5EF4-FFF2-40B4-BE49-F238E27FC236}">
                <a16:creationId xmlns:a16="http://schemas.microsoft.com/office/drawing/2014/main" id="{1AA59819-1E97-4F40-9059-6621A2550F55}"/>
              </a:ext>
            </a:extLst>
          </p:cNvPr>
          <p:cNvCxnSpPr>
            <a:cxnSpLocks/>
          </p:cNvCxnSpPr>
          <p:nvPr/>
        </p:nvCxnSpPr>
        <p:spPr>
          <a:xfrm flipH="1">
            <a:off x="2760956" y="900912"/>
            <a:ext cx="994298" cy="5550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ава линија спајања са стрелицом 13">
            <a:extLst>
              <a:ext uri="{FF2B5EF4-FFF2-40B4-BE49-F238E27FC236}">
                <a16:creationId xmlns:a16="http://schemas.microsoft.com/office/drawing/2014/main" id="{2CEFB44D-19EF-4459-9EA0-DD82690FEFD6}"/>
              </a:ext>
            </a:extLst>
          </p:cNvPr>
          <p:cNvCxnSpPr/>
          <p:nvPr/>
        </p:nvCxnSpPr>
        <p:spPr>
          <a:xfrm>
            <a:off x="4880056" y="932306"/>
            <a:ext cx="0" cy="55502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ава линија спајања са стрелицом 15">
            <a:extLst>
              <a:ext uri="{FF2B5EF4-FFF2-40B4-BE49-F238E27FC236}">
                <a16:creationId xmlns:a16="http://schemas.microsoft.com/office/drawing/2014/main" id="{5E5976D4-397B-4232-9377-D992632375FD}"/>
              </a:ext>
            </a:extLst>
          </p:cNvPr>
          <p:cNvCxnSpPr/>
          <p:nvPr/>
        </p:nvCxnSpPr>
        <p:spPr>
          <a:xfrm>
            <a:off x="6862439" y="900912"/>
            <a:ext cx="0" cy="555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Оквир за текст 18">
            <a:extLst>
              <a:ext uri="{FF2B5EF4-FFF2-40B4-BE49-F238E27FC236}">
                <a16:creationId xmlns:a16="http://schemas.microsoft.com/office/drawing/2014/main" id="{15132F6C-5A0A-4127-925F-0243175B591B}"/>
              </a:ext>
            </a:extLst>
          </p:cNvPr>
          <p:cNvSpPr txBox="1"/>
          <p:nvPr/>
        </p:nvSpPr>
        <p:spPr>
          <a:xfrm>
            <a:off x="4021585" y="2601157"/>
            <a:ext cx="1660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ПОРТРЕТИ</a:t>
            </a:r>
          </a:p>
        </p:txBody>
      </p:sp>
      <p:sp>
        <p:nvSpPr>
          <p:cNvPr id="20" name="Правоугаоник: са заобљеним угловима 19">
            <a:extLst>
              <a:ext uri="{FF2B5EF4-FFF2-40B4-BE49-F238E27FC236}">
                <a16:creationId xmlns:a16="http://schemas.microsoft.com/office/drawing/2014/main" id="{1E7E12C9-C000-4C5D-876E-4819DAA1F888}"/>
              </a:ext>
            </a:extLst>
          </p:cNvPr>
          <p:cNvSpPr/>
          <p:nvPr/>
        </p:nvSpPr>
        <p:spPr>
          <a:xfrm>
            <a:off x="337351" y="3602038"/>
            <a:ext cx="2308195" cy="51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 ЈАВНЕ ЛИЧНОСТИ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21" name="Елипса 20">
            <a:extLst>
              <a:ext uri="{FF2B5EF4-FFF2-40B4-BE49-F238E27FC236}">
                <a16:creationId xmlns:a16="http://schemas.microsoft.com/office/drawing/2014/main" id="{7133DF36-2FA5-41F9-9178-C90AAF88E411}"/>
              </a:ext>
            </a:extLst>
          </p:cNvPr>
          <p:cNvSpPr/>
          <p:nvPr/>
        </p:nvSpPr>
        <p:spPr>
          <a:xfrm>
            <a:off x="3330605" y="3340793"/>
            <a:ext cx="1837676" cy="136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ЛИЧНОСТИ ИЗ НАУКЕ И КУЛТУРЕ</a:t>
            </a:r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id="{98CBCCBD-7848-4849-8FA4-D3B9561546C7}"/>
              </a:ext>
            </a:extLst>
          </p:cNvPr>
          <p:cNvSpPr/>
          <p:nvPr/>
        </p:nvSpPr>
        <p:spPr>
          <a:xfrm>
            <a:off x="6266154" y="3357154"/>
            <a:ext cx="1660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МЈЕСЕЧНЕ</a:t>
            </a:r>
          </a:p>
        </p:txBody>
      </p:sp>
      <p:sp>
        <p:nvSpPr>
          <p:cNvPr id="23" name="Елипса 22">
            <a:extLst>
              <a:ext uri="{FF2B5EF4-FFF2-40B4-BE49-F238E27FC236}">
                <a16:creationId xmlns:a16="http://schemas.microsoft.com/office/drawing/2014/main" id="{4D2BEE53-3296-4E99-83B2-A09CBE2EC50B}"/>
              </a:ext>
            </a:extLst>
          </p:cNvPr>
          <p:cNvSpPr/>
          <p:nvPr/>
        </p:nvSpPr>
        <p:spPr>
          <a:xfrm>
            <a:off x="8562512" y="3274214"/>
            <a:ext cx="18376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НЕДЈЕЉНЕ</a:t>
            </a:r>
          </a:p>
        </p:txBody>
      </p:sp>
      <p:sp>
        <p:nvSpPr>
          <p:cNvPr id="24" name="Елипса 23">
            <a:extLst>
              <a:ext uri="{FF2B5EF4-FFF2-40B4-BE49-F238E27FC236}">
                <a16:creationId xmlns:a16="http://schemas.microsoft.com/office/drawing/2014/main" id="{AC9347DA-0AAD-4694-952C-8177A97C5CE4}"/>
              </a:ext>
            </a:extLst>
          </p:cNvPr>
          <p:cNvSpPr/>
          <p:nvPr/>
        </p:nvSpPr>
        <p:spPr>
          <a:xfrm>
            <a:off x="1131902" y="5075238"/>
            <a:ext cx="43722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ДОМИНАНТНЕ ЛИЧНОСТИ ИЗ РАЗЛИЧИТИХ ИНТЕРВЈУА</a:t>
            </a:r>
          </a:p>
        </p:txBody>
      </p:sp>
      <p:cxnSp>
        <p:nvCxnSpPr>
          <p:cNvPr id="28" name="Права линија спајања са стрелицом 27">
            <a:extLst>
              <a:ext uri="{FF2B5EF4-FFF2-40B4-BE49-F238E27FC236}">
                <a16:creationId xmlns:a16="http://schemas.microsoft.com/office/drawing/2014/main" id="{B2D5B329-523A-4EF6-90BE-03D3D02C24E8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645546" y="3860639"/>
            <a:ext cx="685059" cy="16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ава линија спајања са стрелицом 29">
            <a:extLst>
              <a:ext uri="{FF2B5EF4-FFF2-40B4-BE49-F238E27FC236}">
                <a16:creationId xmlns:a16="http://schemas.microsoft.com/office/drawing/2014/main" id="{B0FE84D8-C371-45E2-BA65-A5BC55C54446}"/>
              </a:ext>
            </a:extLst>
          </p:cNvPr>
          <p:cNvCxnSpPr>
            <a:cxnSpLocks/>
          </p:cNvCxnSpPr>
          <p:nvPr/>
        </p:nvCxnSpPr>
        <p:spPr>
          <a:xfrm flipV="1">
            <a:off x="5168281" y="3840545"/>
            <a:ext cx="1097873" cy="2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ава линија спајања са стрелицом 31">
            <a:extLst>
              <a:ext uri="{FF2B5EF4-FFF2-40B4-BE49-F238E27FC236}">
                <a16:creationId xmlns:a16="http://schemas.microsoft.com/office/drawing/2014/main" id="{0920C0FE-70EC-4FA8-B98C-640EB9D7B4BE}"/>
              </a:ext>
            </a:extLst>
          </p:cNvPr>
          <p:cNvCxnSpPr/>
          <p:nvPr/>
        </p:nvCxnSpPr>
        <p:spPr>
          <a:xfrm>
            <a:off x="8007361" y="3832816"/>
            <a:ext cx="555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ава линија спајања са стрелицом 33">
            <a:extLst>
              <a:ext uri="{FF2B5EF4-FFF2-40B4-BE49-F238E27FC236}">
                <a16:creationId xmlns:a16="http://schemas.microsoft.com/office/drawing/2014/main" id="{6CDED5AF-3FB1-4CA3-879A-3DEC1CD01CA5}"/>
              </a:ext>
            </a:extLst>
          </p:cNvPr>
          <p:cNvCxnSpPr/>
          <p:nvPr/>
        </p:nvCxnSpPr>
        <p:spPr>
          <a:xfrm>
            <a:off x="1491448" y="4241801"/>
            <a:ext cx="488272" cy="833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7F79B26F-FEFC-4851-9801-22E5BE28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36F5487B-E229-4E74-AB30-9906A88E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267918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37382"/>
            <a:ext cx="12283440" cy="6995382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515559" y="302722"/>
            <a:ext cx="3839886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ТУМАЧЕЊЕ ФОТОГРАФИЈЕ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585926" y="1455938"/>
            <a:ext cx="1890944" cy="21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ПОМОЋУ ЛЕГЕНДЕ</a:t>
            </a:r>
          </a:p>
        </p:txBody>
      </p:sp>
      <p:sp>
        <p:nvSpPr>
          <p:cNvPr id="10" name="Правоугаоник: са заобљеним угловима 9">
            <a:extLst>
              <a:ext uri="{FF2B5EF4-FFF2-40B4-BE49-F238E27FC236}">
                <a16:creationId xmlns:a16="http://schemas.microsoft.com/office/drawing/2014/main" id="{C99CB0BF-CD25-46E8-8B69-796E4740F298}"/>
              </a:ext>
            </a:extLst>
          </p:cNvPr>
          <p:cNvSpPr/>
          <p:nvPr/>
        </p:nvSpPr>
        <p:spPr>
          <a:xfrm>
            <a:off x="5974605" y="2060455"/>
            <a:ext cx="1642369" cy="56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ТЕКСТ</a:t>
            </a:r>
          </a:p>
        </p:txBody>
      </p:sp>
      <p:cxnSp>
        <p:nvCxnSpPr>
          <p:cNvPr id="12" name="Права линија спајања са стрелицом 11">
            <a:extLst>
              <a:ext uri="{FF2B5EF4-FFF2-40B4-BE49-F238E27FC236}">
                <a16:creationId xmlns:a16="http://schemas.microsoft.com/office/drawing/2014/main" id="{1AA59819-1E97-4F40-9059-6621A2550F55}"/>
              </a:ext>
            </a:extLst>
          </p:cNvPr>
          <p:cNvCxnSpPr/>
          <p:nvPr/>
        </p:nvCxnSpPr>
        <p:spPr>
          <a:xfrm flipH="1">
            <a:off x="2414726" y="900912"/>
            <a:ext cx="1340528" cy="5550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ава линија спајања са стрелицом 17">
            <a:extLst>
              <a:ext uri="{FF2B5EF4-FFF2-40B4-BE49-F238E27FC236}">
                <a16:creationId xmlns:a16="http://schemas.microsoft.com/office/drawing/2014/main" id="{9515BC99-8361-4E13-B9C8-9CC43D1D5563}"/>
              </a:ext>
            </a:extLst>
          </p:cNvPr>
          <p:cNvCxnSpPr>
            <a:cxnSpLocks/>
          </p:cNvCxnSpPr>
          <p:nvPr/>
        </p:nvCxnSpPr>
        <p:spPr>
          <a:xfrm flipV="1">
            <a:off x="2476870" y="2416188"/>
            <a:ext cx="3417903" cy="122068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Правоугаоник: са заобљеним угловима 19">
            <a:extLst>
              <a:ext uri="{FF2B5EF4-FFF2-40B4-BE49-F238E27FC236}">
                <a16:creationId xmlns:a16="http://schemas.microsoft.com/office/drawing/2014/main" id="{1E7E12C9-C000-4C5D-876E-4819DAA1F888}"/>
              </a:ext>
            </a:extLst>
          </p:cNvPr>
          <p:cNvSpPr/>
          <p:nvPr/>
        </p:nvSpPr>
        <p:spPr>
          <a:xfrm>
            <a:off x="5894773" y="4156442"/>
            <a:ext cx="2308195" cy="51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 ДРУГАЧИЈИ ПО ОБЛИКУ(</a:t>
            </a:r>
            <a:r>
              <a:rPr lang="sr-Cyrl-RS" i="1" dirty="0"/>
              <a:t>КУРЗИВ</a:t>
            </a:r>
            <a:r>
              <a:rPr lang="sr-Cyrl-RS" dirty="0"/>
              <a:t>)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4" name="Елипса 3">
            <a:extLst>
              <a:ext uri="{FF2B5EF4-FFF2-40B4-BE49-F238E27FC236}">
                <a16:creationId xmlns:a16="http://schemas.microsoft.com/office/drawing/2014/main" id="{B024D05C-87D1-496E-A08B-0129A58EFE7A}"/>
              </a:ext>
            </a:extLst>
          </p:cNvPr>
          <p:cNvSpPr/>
          <p:nvPr/>
        </p:nvSpPr>
        <p:spPr>
          <a:xfrm>
            <a:off x="8376004" y="1016984"/>
            <a:ext cx="1423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КРАТАК</a:t>
            </a:r>
          </a:p>
        </p:txBody>
      </p:sp>
      <p:sp>
        <p:nvSpPr>
          <p:cNvPr id="11" name="Елипса 10">
            <a:extLst>
              <a:ext uri="{FF2B5EF4-FFF2-40B4-BE49-F238E27FC236}">
                <a16:creationId xmlns:a16="http://schemas.microsoft.com/office/drawing/2014/main" id="{F4C7C25A-64D6-4467-A22A-4D02F0506982}"/>
              </a:ext>
            </a:extLst>
          </p:cNvPr>
          <p:cNvSpPr/>
          <p:nvPr/>
        </p:nvSpPr>
        <p:spPr>
          <a:xfrm>
            <a:off x="8665983" y="1898872"/>
            <a:ext cx="21114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ЈАСАН</a:t>
            </a:r>
          </a:p>
        </p:txBody>
      </p:sp>
      <p:sp>
        <p:nvSpPr>
          <p:cNvPr id="13" name="Елипса 12">
            <a:extLst>
              <a:ext uri="{FF2B5EF4-FFF2-40B4-BE49-F238E27FC236}">
                <a16:creationId xmlns:a16="http://schemas.microsoft.com/office/drawing/2014/main" id="{48522A6C-662A-4196-B9E7-AEB35D29AC6B}"/>
              </a:ext>
            </a:extLst>
          </p:cNvPr>
          <p:cNvSpPr/>
          <p:nvPr/>
        </p:nvSpPr>
        <p:spPr>
          <a:xfrm>
            <a:off x="8892691" y="2971800"/>
            <a:ext cx="27133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НЕДВОСМИСЛЕН</a:t>
            </a:r>
          </a:p>
        </p:txBody>
      </p:sp>
      <p:cxnSp>
        <p:nvCxnSpPr>
          <p:cNvPr id="17" name="Права линија спајања са стрелицом 16">
            <a:extLst>
              <a:ext uri="{FF2B5EF4-FFF2-40B4-BE49-F238E27FC236}">
                <a16:creationId xmlns:a16="http://schemas.microsoft.com/office/drawing/2014/main" id="{256326F5-AC75-42A1-B198-CD6693B994A8}"/>
              </a:ext>
            </a:extLst>
          </p:cNvPr>
          <p:cNvCxnSpPr/>
          <p:nvPr/>
        </p:nvCxnSpPr>
        <p:spPr>
          <a:xfrm flipV="1">
            <a:off x="7616894" y="1797423"/>
            <a:ext cx="816746" cy="25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ава линија спајања са стрелицом 28">
            <a:extLst>
              <a:ext uri="{FF2B5EF4-FFF2-40B4-BE49-F238E27FC236}">
                <a16:creationId xmlns:a16="http://schemas.microsoft.com/office/drawing/2014/main" id="{72152A7F-5CA8-4BEC-BE6B-13F132936CD6}"/>
              </a:ext>
            </a:extLst>
          </p:cNvPr>
          <p:cNvCxnSpPr>
            <a:cxnSpLocks/>
          </p:cNvCxnSpPr>
          <p:nvPr/>
        </p:nvCxnSpPr>
        <p:spPr>
          <a:xfrm>
            <a:off x="7651148" y="2279625"/>
            <a:ext cx="994226" cy="45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ава линија спајања са стрелицом 32">
            <a:extLst>
              <a:ext uri="{FF2B5EF4-FFF2-40B4-BE49-F238E27FC236}">
                <a16:creationId xmlns:a16="http://schemas.microsoft.com/office/drawing/2014/main" id="{1F1A540A-E958-4569-A7B7-0C392EB5C888}"/>
              </a:ext>
            </a:extLst>
          </p:cNvPr>
          <p:cNvCxnSpPr>
            <a:cxnSpLocks/>
          </p:cNvCxnSpPr>
          <p:nvPr/>
        </p:nvCxnSpPr>
        <p:spPr>
          <a:xfrm>
            <a:off x="7616894" y="2545351"/>
            <a:ext cx="1353911" cy="69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Чувар места за датум 26">
            <a:extLst>
              <a:ext uri="{FF2B5EF4-FFF2-40B4-BE49-F238E27FC236}">
                <a16:creationId xmlns:a16="http://schemas.microsoft.com/office/drawing/2014/main" id="{987AB176-31D1-4B7E-A7DA-7952DE02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31" name="Чувар места за подножје 30">
            <a:extLst>
              <a:ext uri="{FF2B5EF4-FFF2-40B4-BE49-F238E27FC236}">
                <a16:creationId xmlns:a16="http://schemas.microsoft.com/office/drawing/2014/main" id="{60A03527-C858-486B-AE85-6BA90187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cxnSp>
        <p:nvCxnSpPr>
          <p:cNvPr id="42" name="Права линија спајања са стрелицом 41">
            <a:extLst>
              <a:ext uri="{FF2B5EF4-FFF2-40B4-BE49-F238E27FC236}">
                <a16:creationId xmlns:a16="http://schemas.microsoft.com/office/drawing/2014/main" id="{18670F6E-FCA1-4C24-86D6-61FFA1400AE1}"/>
              </a:ext>
            </a:extLst>
          </p:cNvPr>
          <p:cNvCxnSpPr>
            <a:cxnSpLocks/>
          </p:cNvCxnSpPr>
          <p:nvPr/>
        </p:nvCxnSpPr>
        <p:spPr>
          <a:xfrm>
            <a:off x="6972076" y="2672499"/>
            <a:ext cx="1" cy="148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20" grpId="0" animBg="1"/>
      <p:bldP spid="4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825831" y="387792"/>
            <a:ext cx="3782332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НОВИНСКА ФОТОГРАФИЈА</a:t>
            </a:r>
          </a:p>
        </p:txBody>
      </p:sp>
      <p:sp>
        <p:nvSpPr>
          <p:cNvPr id="15" name="Правоугаоник: са заобљеним угловима 14">
            <a:extLst>
              <a:ext uri="{FF2B5EF4-FFF2-40B4-BE49-F238E27FC236}">
                <a16:creationId xmlns:a16="http://schemas.microsoft.com/office/drawing/2014/main" id="{ABFB5937-CA3E-4EE7-8E46-502F34AB6ED3}"/>
              </a:ext>
            </a:extLst>
          </p:cNvPr>
          <p:cNvSpPr/>
          <p:nvPr/>
        </p:nvSpPr>
        <p:spPr>
          <a:xfrm>
            <a:off x="2080334" y="1494162"/>
            <a:ext cx="66242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rgbClr val="FFFF00"/>
                </a:solidFill>
              </a:rPr>
              <a:t>Разликује се од осталих облика фотографија(документарне, социјално-документарне и уличне).</a:t>
            </a:r>
          </a:p>
        </p:txBody>
      </p:sp>
      <p:sp>
        <p:nvSpPr>
          <p:cNvPr id="31" name="Правоугаоник: са заобљеним угловима 30">
            <a:extLst>
              <a:ext uri="{FF2B5EF4-FFF2-40B4-BE49-F238E27FC236}">
                <a16:creationId xmlns:a16="http://schemas.microsoft.com/office/drawing/2014/main" id="{55607EAC-7168-4AAF-85FE-30F39B34A19B}"/>
              </a:ext>
            </a:extLst>
          </p:cNvPr>
          <p:cNvSpPr/>
          <p:nvPr/>
        </p:nvSpPr>
        <p:spPr>
          <a:xfrm>
            <a:off x="2358498" y="2911799"/>
            <a:ext cx="6883156" cy="51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Строга етичка правила и непристрасност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  <a:endParaRPr lang="sr-Cyrl-RS" dirty="0">
              <a:solidFill>
                <a:srgbClr val="FFFF00"/>
              </a:solidFill>
            </a:endParaRPr>
          </a:p>
        </p:txBody>
      </p:sp>
      <p:sp>
        <p:nvSpPr>
          <p:cNvPr id="39" name="Правоугаоник: са заобљеним угловима 38">
            <a:extLst>
              <a:ext uri="{FF2B5EF4-FFF2-40B4-BE49-F238E27FC236}">
                <a16:creationId xmlns:a16="http://schemas.microsoft.com/office/drawing/2014/main" id="{705A70F0-A41D-4360-A37D-8963B108C6DB}"/>
              </a:ext>
            </a:extLst>
          </p:cNvPr>
          <p:cNvSpPr/>
          <p:nvPr/>
        </p:nvSpPr>
        <p:spPr>
          <a:xfrm>
            <a:off x="2080334" y="4133563"/>
            <a:ext cx="8836241" cy="51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FFFF00"/>
                </a:solidFill>
              </a:rPr>
              <a:t>Фотографија у сврху информисања.</a:t>
            </a:r>
          </a:p>
        </p:txBody>
      </p:sp>
      <p:sp>
        <p:nvSpPr>
          <p:cNvPr id="42" name="Правоугаоник: са заобљеним угловима 41">
            <a:extLst>
              <a:ext uri="{FF2B5EF4-FFF2-40B4-BE49-F238E27FC236}">
                <a16:creationId xmlns:a16="http://schemas.microsoft.com/office/drawing/2014/main" id="{1D485DB7-D5A1-40A0-854E-06B7A025D126}"/>
              </a:ext>
            </a:extLst>
          </p:cNvPr>
          <p:cNvSpPr/>
          <p:nvPr/>
        </p:nvSpPr>
        <p:spPr>
          <a:xfrm>
            <a:off x="2251966" y="5257800"/>
            <a:ext cx="8170121" cy="606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FFFF00"/>
                </a:solidFill>
              </a:rPr>
              <a:t>Испуњава сљедеће услове: правовременост, објективност, наративност.</a:t>
            </a:r>
          </a:p>
        </p:txBody>
      </p:sp>
      <p:sp>
        <p:nvSpPr>
          <p:cNvPr id="8" name="Стрелица: надоле 7">
            <a:extLst>
              <a:ext uri="{FF2B5EF4-FFF2-40B4-BE49-F238E27FC236}">
                <a16:creationId xmlns:a16="http://schemas.microsoft.com/office/drawing/2014/main" id="{A3B9F9C0-F977-4643-8BB4-72554309363F}"/>
              </a:ext>
            </a:extLst>
          </p:cNvPr>
          <p:cNvSpPr/>
          <p:nvPr/>
        </p:nvSpPr>
        <p:spPr>
          <a:xfrm>
            <a:off x="4279037" y="900912"/>
            <a:ext cx="239697" cy="593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9" name="Стрелица: надоле 8">
            <a:extLst>
              <a:ext uri="{FF2B5EF4-FFF2-40B4-BE49-F238E27FC236}">
                <a16:creationId xmlns:a16="http://schemas.microsoft.com/office/drawing/2014/main" id="{81611F57-6F4F-468D-AF8B-516C2FD6A253}"/>
              </a:ext>
            </a:extLst>
          </p:cNvPr>
          <p:cNvSpPr/>
          <p:nvPr/>
        </p:nvSpPr>
        <p:spPr>
          <a:xfrm>
            <a:off x="5086905" y="2408562"/>
            <a:ext cx="177553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Стрелица: надоле 9">
            <a:extLst>
              <a:ext uri="{FF2B5EF4-FFF2-40B4-BE49-F238E27FC236}">
                <a16:creationId xmlns:a16="http://schemas.microsoft.com/office/drawing/2014/main" id="{7AD36E55-D950-41E2-AA75-6BCB26CAE58B}"/>
              </a:ext>
            </a:extLst>
          </p:cNvPr>
          <p:cNvSpPr/>
          <p:nvPr/>
        </p:nvSpPr>
        <p:spPr>
          <a:xfrm>
            <a:off x="5805996" y="3509963"/>
            <a:ext cx="221942" cy="62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1" name="Стрелица: надоле 10">
            <a:extLst>
              <a:ext uri="{FF2B5EF4-FFF2-40B4-BE49-F238E27FC236}">
                <a16:creationId xmlns:a16="http://schemas.microsoft.com/office/drawing/2014/main" id="{6DCEDAAD-7C1A-4A54-9505-2455423781D6}"/>
              </a:ext>
            </a:extLst>
          </p:cNvPr>
          <p:cNvSpPr/>
          <p:nvPr/>
        </p:nvSpPr>
        <p:spPr>
          <a:xfrm>
            <a:off x="6542843" y="4650764"/>
            <a:ext cx="159798" cy="56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44279A-B4CB-420D-942A-5B41DBD3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7" name="Чувар места за подножје 6">
            <a:extLst>
              <a:ext uri="{FF2B5EF4-FFF2-40B4-BE49-F238E27FC236}">
                <a16:creationId xmlns:a16="http://schemas.microsoft.com/office/drawing/2014/main" id="{D18B329F-AC88-4AA8-BC4B-A1A9DCE0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37695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5" grpId="0" animBg="1"/>
      <p:bldP spid="31" grpId="0" animBg="1"/>
      <p:bldP spid="39" grpId="0" animBg="1"/>
      <p:bldP spid="4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1107400" y="374806"/>
            <a:ext cx="5229392" cy="415498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Први фото-новинар, у </a:t>
            </a:r>
            <a:r>
              <a:rPr lang="sr-Cyrl-RS" sz="2400" b="1" dirty="0" err="1">
                <a:solidFill>
                  <a:srgbClr val="FF0000"/>
                </a:solidFill>
              </a:rPr>
              <a:t>свијету</a:t>
            </a:r>
            <a:r>
              <a:rPr lang="sr-Cyrl-RS" sz="2400" b="1" dirty="0">
                <a:solidFill>
                  <a:srgbClr val="FF0000"/>
                </a:solidFill>
              </a:rPr>
              <a:t>, био је румунски фотограф </a:t>
            </a:r>
            <a:r>
              <a:rPr lang="sr-Latn-RS" sz="2400" b="1" dirty="0">
                <a:solidFill>
                  <a:srgbClr val="FF0000"/>
                </a:solidFill>
              </a:rPr>
              <a:t>Carol Szathmari</a:t>
            </a:r>
            <a:r>
              <a:rPr lang="sr-Cyrl-RS" sz="2400" b="1" dirty="0">
                <a:solidFill>
                  <a:srgbClr val="FF0000"/>
                </a:solidFill>
              </a:rPr>
              <a:t>, који је активно </a:t>
            </a:r>
            <a:r>
              <a:rPr lang="sr-Cyrl-RS" sz="2400" b="1" dirty="0" err="1">
                <a:solidFill>
                  <a:srgbClr val="FF0000"/>
                </a:solidFill>
              </a:rPr>
              <a:t>дјеловао</a:t>
            </a:r>
            <a:r>
              <a:rPr lang="sr-Cyrl-RS" sz="2400" b="1" dirty="0">
                <a:solidFill>
                  <a:srgbClr val="FF0000"/>
                </a:solidFill>
              </a:rPr>
              <a:t> за </a:t>
            </a:r>
            <a:r>
              <a:rPr lang="sr-Cyrl-RS" sz="2400" b="1" dirty="0" err="1">
                <a:solidFill>
                  <a:srgbClr val="FF0000"/>
                </a:solidFill>
              </a:rPr>
              <a:t>вријеме</a:t>
            </a:r>
            <a:r>
              <a:rPr lang="sr-Cyrl-RS" sz="2400" b="1" dirty="0">
                <a:solidFill>
                  <a:srgbClr val="FF0000"/>
                </a:solidFill>
              </a:rPr>
              <a:t> Кримског рата између Русије и Турске…Значајан је, такође, амерички новинар </a:t>
            </a:r>
            <a:r>
              <a:rPr lang="sr-Latn-RS" sz="2400" b="1" dirty="0">
                <a:solidFill>
                  <a:srgbClr val="FFFF00"/>
                </a:solidFill>
              </a:rPr>
              <a:t>Mathew B. Brady</a:t>
            </a:r>
            <a:r>
              <a:rPr lang="sr-Cyrl-RS" sz="2400" b="1" dirty="0">
                <a:solidFill>
                  <a:srgbClr val="FF0000"/>
                </a:solidFill>
              </a:rPr>
              <a:t>, чије фотографије су прави, живи документи Америчког грађанског рата, а на фотографијама су мртва </a:t>
            </a:r>
            <a:r>
              <a:rPr lang="sr-Cyrl-RS" sz="2400" b="1" dirty="0" err="1">
                <a:solidFill>
                  <a:srgbClr val="FF0000"/>
                </a:solidFill>
              </a:rPr>
              <a:t>тијела</a:t>
            </a:r>
            <a:r>
              <a:rPr lang="sr-Cyrl-RS" sz="2400" b="1" dirty="0">
                <a:solidFill>
                  <a:srgbClr val="FF0000"/>
                </a:solidFill>
              </a:rPr>
              <a:t> жена и </a:t>
            </a:r>
            <a:r>
              <a:rPr lang="sr-Cyrl-RS" sz="2400" b="1" dirty="0" err="1">
                <a:solidFill>
                  <a:srgbClr val="FF0000"/>
                </a:solidFill>
              </a:rPr>
              <a:t>дјеце</a:t>
            </a:r>
            <a:r>
              <a:rPr lang="sr-Cyrl-RS" sz="2400" b="1" dirty="0">
                <a:solidFill>
                  <a:srgbClr val="FF0000"/>
                </a:solidFill>
              </a:rPr>
              <a:t>, спаљене земље, кућа у пламену…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pic>
        <p:nvPicPr>
          <p:cNvPr id="10" name="Слика 9">
            <a:extLst>
              <a:ext uri="{FF2B5EF4-FFF2-40B4-BE49-F238E27FC236}">
                <a16:creationId xmlns:a16="http://schemas.microsoft.com/office/drawing/2014/main" id="{B24C0AAB-B4D3-4025-A957-72D7FDFB3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88" y="374806"/>
            <a:ext cx="4919191" cy="4193059"/>
          </a:xfrm>
          <a:prstGeom prst="rect">
            <a:avLst/>
          </a:prstGeom>
        </p:spPr>
      </p:pic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3E2B9230-6205-4461-802C-78145BC59F92}"/>
              </a:ext>
            </a:extLst>
          </p:cNvPr>
          <p:cNvSpPr/>
          <p:nvPr/>
        </p:nvSpPr>
        <p:spPr>
          <a:xfrm>
            <a:off x="6336792" y="2912103"/>
            <a:ext cx="850392" cy="51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cxnSp>
        <p:nvCxnSpPr>
          <p:cNvPr id="13" name="Права линија спајања са стрелицом 12">
            <a:extLst>
              <a:ext uri="{FF2B5EF4-FFF2-40B4-BE49-F238E27FC236}">
                <a16:creationId xmlns:a16="http://schemas.microsoft.com/office/drawing/2014/main" id="{6E8DF0AF-9DF1-4B32-9C2C-62B32826FAD4}"/>
              </a:ext>
            </a:extLst>
          </p:cNvPr>
          <p:cNvCxnSpPr/>
          <p:nvPr/>
        </p:nvCxnSpPr>
        <p:spPr>
          <a:xfrm flipV="1">
            <a:off x="4526280" y="2103120"/>
            <a:ext cx="2660904" cy="256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9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812</Words>
  <Application>Microsoft Office PowerPoint</Application>
  <PresentationFormat>Широки екран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тема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Sanja D</dc:creator>
  <cp:lastModifiedBy>Sanja D</cp:lastModifiedBy>
  <cp:revision>67</cp:revision>
  <dcterms:created xsi:type="dcterms:W3CDTF">2021-03-30T20:03:53Z</dcterms:created>
  <dcterms:modified xsi:type="dcterms:W3CDTF">2021-04-04T18:32:52Z</dcterms:modified>
</cp:coreProperties>
</file>