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72" d="100"/>
          <a:sy n="72" d="100"/>
        </p:scale>
        <p:origin x="13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6F060-36C0-41BA-B8EF-8A9971B1B126}" type="datetimeFigureOut">
              <a:rPr lang="sr-Latn-RS" smtClean="0"/>
              <a:t>3.4.2020.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F4819-E615-4DF2-ACE0-93D8784331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807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F4819-E615-4DF2-ACE0-93D87843319D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939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A63A-4211-4F47-BE48-EBD823F6855B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Пројектна секција - Бланка Јоргић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56EF-1107-463E-BAB6-722376BA12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2F8B-045E-47AB-B48C-3E3691F8D696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Пројектна секција - Бланка Јоргић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56EF-1107-463E-BAB6-722376BA1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6892-F304-4D1C-9715-B134E6529969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Пројектна секција - Бланка Јоргић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56EF-1107-463E-BAB6-722376BA1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8998-DC23-4D7A-BA4E-F78153E333AF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Пројектна секција - Бланка Јоргић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56EF-1107-463E-BAB6-722376BA12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DD20-07D0-464D-ADE5-95C93A3B9658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Пројектна секција - Бланка Јоргић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56EF-1107-463E-BAB6-722376BA1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D475-A057-4670-9075-D552E0BF9B3A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Пројектна секција - Бланка Јоргић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56EF-1107-463E-BAB6-722376BA12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FCD2-791B-4D06-A242-C2333D8D59C6}" type="datetime1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Пројектна секција - Бланка Јоргић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56EF-1107-463E-BAB6-722376BA12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E4A7-EF7E-4B1E-AFDD-BABA84A79D26}" type="datetime1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Пројектна секција - Бланка Јоргић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56EF-1107-463E-BAB6-722376BA1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1CCC-FA97-4055-AB8F-C17D18C90E66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Пројектна секција - Бланка Јоргић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56EF-1107-463E-BAB6-722376BA1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EE61-4167-4355-B66A-4BB1793B5CD5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Пројектна секција - Бланка Јоргић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56EF-1107-463E-BAB6-722376BA1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D94C-B8FF-49B9-A47C-40ACE81E83CB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Пројектна секција - Бланка Јоргић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56EF-1107-463E-BAB6-722376BA12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DE17D1-A81E-43B1-B1F1-BB16A7F4ABB8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r-Cyrl-BA" smtClean="0"/>
              <a:t>Пројектна секција - Бланка Јоргић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9C56EF-1107-463E-BAB6-722376BA12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180020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sr-Cyrl-BA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istral" pitchFamily="66" charset="0"/>
              </a:rPr>
              <a:t>ДРЕВНИ ТЕРАПИЈСКИ ТЕРМИНИ У МЕДИЦИНИ</a:t>
            </a:r>
            <a:endParaRPr lang="en-US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2060"/>
                </a:solidFill>
              </a:rPr>
              <a:t>Пројектна секција – ученица </a:t>
            </a:r>
            <a:r>
              <a:rPr lang="sr-Cyrl-BA" dirty="0" err="1" smtClean="0">
                <a:solidFill>
                  <a:srgbClr val="002060"/>
                </a:solidFill>
              </a:rPr>
              <a:t>Бланка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r>
              <a:rPr lang="sr-Cyrl-BA" dirty="0" err="1" smtClean="0">
                <a:solidFill>
                  <a:srgbClr val="002060"/>
                </a:solidFill>
              </a:rPr>
              <a:t>Јоргић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623731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rgbClr val="002060"/>
                </a:solidFill>
              </a:rPr>
              <a:t>Ментор: мр Сања Ђурић, проф.</a:t>
            </a:r>
            <a:endParaRPr lang="sr-Latn-RS" sz="1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86916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002060"/>
                </a:solidFill>
              </a:rPr>
              <a:t>Коришћени подаци из старијих извора (уџбеника) о терминима и симболима из 15. и 16. </a:t>
            </a:r>
            <a:r>
              <a:rPr lang="sr-Cyrl-RS" sz="1600" dirty="0" err="1" smtClean="0">
                <a:solidFill>
                  <a:srgbClr val="002060"/>
                </a:solidFill>
              </a:rPr>
              <a:t>вијека</a:t>
            </a:r>
            <a:r>
              <a:rPr lang="sr-Cyrl-RS" sz="1600" dirty="0" smtClean="0">
                <a:solidFill>
                  <a:srgbClr val="002060"/>
                </a:solidFill>
              </a:rPr>
              <a:t> у Италији, у медицини.</a:t>
            </a:r>
            <a:endParaRPr lang="sr-Latn-R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6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9952" y="3212976"/>
            <a:ext cx="4564112" cy="2423346"/>
          </a:xfrm>
        </p:spPr>
        <p:txBody>
          <a:bodyPr/>
          <a:lstStyle/>
          <a:p>
            <a:pPr marL="0" indent="0">
              <a:buNone/>
            </a:pPr>
            <a:r>
              <a:rPr lang="sr-Cyrl-BA" sz="5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БОЛЕСНИКУ ЈЕ ПОТРЕБАН ХИРУРГ.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4" name="Picture 7" descr="C:\Users\Jorgic\Pictures\My Scans\scan00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7156" r="6977" b="4318"/>
          <a:stretch/>
        </p:blipFill>
        <p:spPr bwMode="auto">
          <a:xfrm rot="5400000">
            <a:off x="401719" y="614505"/>
            <a:ext cx="3384376" cy="3252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2060"/>
                </a:solidFill>
              </a:rPr>
              <a:t>Пројектна секција - </a:t>
            </a:r>
            <a:r>
              <a:rPr lang="sr-Cyrl-BA" dirty="0" err="1" smtClean="0">
                <a:solidFill>
                  <a:srgbClr val="002060"/>
                </a:solidFill>
              </a:rPr>
              <a:t>Бланка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r>
              <a:rPr lang="sr-Cyrl-BA" dirty="0" err="1" smtClean="0">
                <a:solidFill>
                  <a:srgbClr val="002060"/>
                </a:solidFill>
              </a:rPr>
              <a:t>Јоргић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3968" y="620688"/>
            <a:ext cx="4656483" cy="1793167"/>
          </a:xfrm>
        </p:spPr>
        <p:txBody>
          <a:bodyPr/>
          <a:lstStyle/>
          <a:p>
            <a:pPr marL="182880" indent="0">
              <a:buNone/>
            </a:pPr>
            <a:r>
              <a:rPr lang="sr-Cyrl-BA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БОЛЕСНИК ИМА ДИЈАРЕЈУ, ТЈ. ПРОЛИВ.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4" name="Picture 5" descr="C:\Users\Jorgic\Pictures\My Scans\scan00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" t="6111" r="6533" b="4993"/>
          <a:stretch/>
        </p:blipFill>
        <p:spPr bwMode="auto">
          <a:xfrm rot="5400000">
            <a:off x="709507" y="2538965"/>
            <a:ext cx="3565764" cy="4049690"/>
          </a:xfrm>
          <a:prstGeom prst="roundRect">
            <a:avLst>
              <a:gd name="adj" fmla="val 26379"/>
            </a:avLst>
          </a:prstGeom>
          <a:ln w="76200"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64088" y="6349735"/>
            <a:ext cx="3352801" cy="365125"/>
          </a:xfrm>
        </p:spPr>
        <p:txBody>
          <a:bodyPr/>
          <a:lstStyle/>
          <a:p>
            <a:r>
              <a:rPr lang="sr-Cyrl-BA" dirty="0" smtClean="0">
                <a:solidFill>
                  <a:srgbClr val="002060"/>
                </a:solidFill>
              </a:rPr>
              <a:t>Пројектна секција - </a:t>
            </a:r>
            <a:r>
              <a:rPr lang="sr-Cyrl-BA" dirty="0" err="1" smtClean="0">
                <a:solidFill>
                  <a:srgbClr val="002060"/>
                </a:solidFill>
              </a:rPr>
              <a:t>Бланка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r>
              <a:rPr lang="sr-Cyrl-BA" dirty="0" err="1" smtClean="0">
                <a:solidFill>
                  <a:srgbClr val="002060"/>
                </a:solidFill>
              </a:rPr>
              <a:t>Јоргић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9912" y="4005064"/>
            <a:ext cx="4507980" cy="2423346"/>
          </a:xfrm>
        </p:spPr>
        <p:txBody>
          <a:bodyPr/>
          <a:lstStyle/>
          <a:p>
            <a:pPr marL="0" indent="0">
              <a:buNone/>
            </a:pPr>
            <a:r>
              <a:rPr lang="sr-Cyrl-BA" sz="5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БОЛЕСНИКУ ТРЕБА ДАТИ ВИНО.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5" name="Picture 4" descr="C:\Users\Jorgic\Pictures\My Scans\scan00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" t="5161" r="5701" b="5161"/>
          <a:stretch/>
        </p:blipFill>
        <p:spPr bwMode="auto">
          <a:xfrm rot="6513118">
            <a:off x="812550" y="257168"/>
            <a:ext cx="2916684" cy="3281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2060"/>
                </a:solidFill>
              </a:rPr>
              <a:t>Пројектна секција - </a:t>
            </a:r>
            <a:r>
              <a:rPr lang="sr-Cyrl-BA" dirty="0" err="1" smtClean="0">
                <a:solidFill>
                  <a:srgbClr val="002060"/>
                </a:solidFill>
              </a:rPr>
              <a:t>Бланка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r>
              <a:rPr lang="sr-Cyrl-BA" dirty="0" err="1" smtClean="0">
                <a:solidFill>
                  <a:srgbClr val="002060"/>
                </a:solidFill>
              </a:rPr>
              <a:t>Јоргић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9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16" y="548680"/>
            <a:ext cx="4978555" cy="1793167"/>
          </a:xfrm>
        </p:spPr>
        <p:txBody>
          <a:bodyPr/>
          <a:lstStyle/>
          <a:p>
            <a:pPr marL="182880" indent="0">
              <a:buNone/>
            </a:pPr>
            <a:r>
              <a:rPr lang="sr-Cyrl-BA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БОЛЕСНИК ЈЕ УЗЕО „МЕДИЦИНУ“ И ТРЕБА МУ ДАТИ РИЈЕТКУ СУПУ.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4" name="Picture 6" descr="C:\Users\Jorgic\Pictures\My Scans\scan00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8547" r="11845" b="6833"/>
          <a:stretch/>
        </p:blipFill>
        <p:spPr bwMode="auto">
          <a:xfrm rot="6297094">
            <a:off x="5300284" y="2591807"/>
            <a:ext cx="3016707" cy="3079124"/>
          </a:xfrm>
          <a:prstGeom prst="roundRect">
            <a:avLst>
              <a:gd name="adj" fmla="val 9885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2060"/>
                </a:solidFill>
              </a:rPr>
              <a:t>Пројектна секција - </a:t>
            </a:r>
            <a:r>
              <a:rPr lang="sr-Cyrl-BA" dirty="0" err="1" smtClean="0">
                <a:solidFill>
                  <a:srgbClr val="002060"/>
                </a:solidFill>
              </a:rPr>
              <a:t>Бланка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r>
              <a:rPr lang="sr-Cyrl-BA" dirty="0" err="1" smtClean="0">
                <a:solidFill>
                  <a:srgbClr val="002060"/>
                </a:solidFill>
              </a:rPr>
              <a:t>Јоргић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2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924944"/>
            <a:ext cx="8208912" cy="949824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pPr marL="182880" indent="0" algn="ctr">
              <a:buNone/>
            </a:pPr>
            <a:r>
              <a:rPr lang="sr-Cyrl-BA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istral" pitchFamily="66" charset="0"/>
              </a:rPr>
              <a:t>ХВАЛА НА ПАЖЊИ! </a:t>
            </a:r>
            <a:endParaRPr lang="en-US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istral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2060"/>
                </a:solidFill>
              </a:rPr>
              <a:t>Пројектна секција - </a:t>
            </a:r>
            <a:r>
              <a:rPr lang="sr-Cyrl-BA" dirty="0" err="1" smtClean="0">
                <a:solidFill>
                  <a:srgbClr val="002060"/>
                </a:solidFill>
              </a:rPr>
              <a:t>Бланка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r>
              <a:rPr lang="sr-Cyrl-BA" dirty="0" err="1" smtClean="0">
                <a:solidFill>
                  <a:srgbClr val="002060"/>
                </a:solidFill>
              </a:rPr>
              <a:t>Јоргић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2060"/>
                </a:solidFill>
              </a:rPr>
              <a:t>Цртежи, са оваквим симболима, постављани су изнад кревета болеснику, као вид објашњења и терапијског праћења.</a:t>
            </a:r>
            <a:endParaRPr lang="sr-Latn-R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9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20072" y="2276872"/>
            <a:ext cx="3923928" cy="3470951"/>
          </a:xfrm>
        </p:spPr>
        <p:txBody>
          <a:bodyPr/>
          <a:lstStyle/>
          <a:p>
            <a:pPr marL="0" indent="0" algn="l">
              <a:buNone/>
            </a:pPr>
            <a:r>
              <a:rPr lang="sr-Cyrl-BA" sz="4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БОЛЕСНИКУ ТРЕБА ДАТИ ХРАНУ ТРЕЋЕ ВРСТЕ, ТЈ. ЖУМАНЦЕ ЗА РУЧАК И ВЕЧЕРУ.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1027" name="Picture 3" descr="C:\Users\Jorgic\Pictures\My Scans\scan00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4207" r="8786" b="8976"/>
          <a:stretch/>
        </p:blipFill>
        <p:spPr bwMode="auto">
          <a:xfrm rot="5400000">
            <a:off x="892098" y="393977"/>
            <a:ext cx="3137622" cy="3469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2060"/>
                </a:solidFill>
              </a:rPr>
              <a:t>Пројектна секција - </a:t>
            </a:r>
            <a:r>
              <a:rPr lang="sr-Cyrl-BA" dirty="0" err="1" smtClean="0">
                <a:solidFill>
                  <a:srgbClr val="002060"/>
                </a:solidFill>
              </a:rPr>
              <a:t>Бланка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r>
              <a:rPr lang="sr-Cyrl-BA" dirty="0" err="1" smtClean="0">
                <a:solidFill>
                  <a:srgbClr val="002060"/>
                </a:solidFill>
              </a:rPr>
              <a:t>Јоргић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62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460824"/>
            <a:ext cx="4752527" cy="2664296"/>
          </a:xfrm>
        </p:spPr>
        <p:txBody>
          <a:bodyPr/>
          <a:lstStyle/>
          <a:p>
            <a:pPr marL="182880" indent="0">
              <a:buNone/>
            </a:pPr>
            <a:r>
              <a:rPr lang="sr-Cyrl-BA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БОЛЕСНИКУ ТРЕБА ДАТИ МЕСО.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14" descr="C:\Users\Jorgic\Pictures\My Scans\scan00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t="7532" r="8756" b="5340"/>
          <a:stretch/>
        </p:blipFill>
        <p:spPr bwMode="auto">
          <a:xfrm rot="5597142">
            <a:off x="5176280" y="2007946"/>
            <a:ext cx="2987059" cy="388678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2060"/>
                </a:solidFill>
              </a:rPr>
              <a:t>Пројектна секција - </a:t>
            </a:r>
            <a:r>
              <a:rPr lang="sr-Cyrl-BA" dirty="0" err="1" smtClean="0">
                <a:solidFill>
                  <a:srgbClr val="002060"/>
                </a:solidFill>
              </a:rPr>
              <a:t>Бланка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r>
              <a:rPr lang="sr-Cyrl-BA" dirty="0" err="1" smtClean="0">
                <a:solidFill>
                  <a:srgbClr val="002060"/>
                </a:solidFill>
              </a:rPr>
              <a:t>Јоргић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9992" y="1484784"/>
            <a:ext cx="4320481" cy="2319122"/>
          </a:xfrm>
        </p:spPr>
        <p:txBody>
          <a:bodyPr/>
          <a:lstStyle/>
          <a:p>
            <a:pPr marL="0" indent="0">
              <a:buNone/>
            </a:pPr>
            <a:r>
              <a:rPr lang="sr-Cyrl-BA" sz="5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БОЛЕСНИК МОРА ДРЖАТИ ДИЈЕТУ.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4" name="Picture 13" descr="C:\Users\Jorgic\Pictures\My Scans\scan00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9932" r="5084" b="4625"/>
          <a:stretch/>
        </p:blipFill>
        <p:spPr bwMode="auto">
          <a:xfrm rot="5400000">
            <a:off x="1068994" y="2467513"/>
            <a:ext cx="3403878" cy="3886698"/>
          </a:xfrm>
          <a:prstGeom prst="roundRect">
            <a:avLst>
              <a:gd name="adj" fmla="val 16667"/>
            </a:avLst>
          </a:prstGeom>
          <a:ln w="76200"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2060"/>
                </a:solidFill>
              </a:rPr>
              <a:t>Пројектна секција - </a:t>
            </a:r>
            <a:r>
              <a:rPr lang="sr-Cyrl-BA" dirty="0" err="1" smtClean="0">
                <a:solidFill>
                  <a:srgbClr val="002060"/>
                </a:solidFill>
              </a:rPr>
              <a:t>Бланка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r>
              <a:rPr lang="sr-Cyrl-BA" dirty="0" err="1" smtClean="0">
                <a:solidFill>
                  <a:srgbClr val="002060"/>
                </a:solidFill>
              </a:rPr>
              <a:t>Јоргић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203785"/>
            <a:ext cx="4968552" cy="1793167"/>
          </a:xfrm>
        </p:spPr>
        <p:txBody>
          <a:bodyPr/>
          <a:lstStyle/>
          <a:p>
            <a:pPr marL="182880" indent="0">
              <a:buNone/>
            </a:pPr>
            <a:r>
              <a:rPr lang="sr-Cyrl-BA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БОЛЕСНИК НЕ СМИЈЕ ДОБИТИ ХЉЕБ.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5" name="Picture 12" descr="C:\Users\Jorgic\Pictures\My Scans\scan00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" t="6671" r="8625" b="8287"/>
          <a:stretch/>
        </p:blipFill>
        <p:spPr bwMode="auto">
          <a:xfrm rot="5400000">
            <a:off x="5230439" y="2842570"/>
            <a:ext cx="3175863" cy="3484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2060"/>
                </a:solidFill>
              </a:rPr>
              <a:t>Пројектна секција - </a:t>
            </a:r>
            <a:r>
              <a:rPr lang="sr-Cyrl-BA" dirty="0" err="1" smtClean="0">
                <a:solidFill>
                  <a:srgbClr val="002060"/>
                </a:solidFill>
              </a:rPr>
              <a:t>Бланка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r>
              <a:rPr lang="sr-Cyrl-BA" dirty="0" err="1" smtClean="0">
                <a:solidFill>
                  <a:srgbClr val="002060"/>
                </a:solidFill>
              </a:rPr>
              <a:t>Јоргић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47456" y="3717032"/>
            <a:ext cx="4896544" cy="2423346"/>
          </a:xfrm>
        </p:spPr>
        <p:txBody>
          <a:bodyPr/>
          <a:lstStyle/>
          <a:p>
            <a:pPr marL="0" indent="0" algn="l">
              <a:buNone/>
            </a:pPr>
            <a:r>
              <a:rPr lang="sr-Cyrl-BA" sz="4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БОЛЕСНИКУ ТРЕБА ДАТИ ХРАНУ ДРУГЕ ВРСТЕ</a:t>
            </a:r>
            <a:r>
              <a:rPr lang="sr-Latn-RS" sz="4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,</a:t>
            </a:r>
            <a:r>
              <a:rPr lang="sr-Cyrl-BA" sz="4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 Т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J</a:t>
            </a:r>
            <a:r>
              <a:rPr lang="sr-Cyrl-BA" sz="4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. ХРАНУ КОЈА СЕ КУВА ЗА БОЛЕСНИКЕ КОЈИ БОЛУЈУ ОД ТИХ И ТИХ БОЛЕСТИ.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4" name="Picture 11" descr="C:\Users\Jorgic\Pictures\My Scans\scan00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4460" b="4460"/>
          <a:stretch/>
        </p:blipFill>
        <p:spPr bwMode="auto">
          <a:xfrm rot="5400000">
            <a:off x="535389" y="-23306"/>
            <a:ext cx="3024421" cy="3304127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2060"/>
                </a:solidFill>
              </a:rPr>
              <a:t>Пројектна секција - </a:t>
            </a:r>
            <a:r>
              <a:rPr lang="sr-Cyrl-BA" dirty="0" err="1" smtClean="0">
                <a:solidFill>
                  <a:srgbClr val="002060"/>
                </a:solidFill>
              </a:rPr>
              <a:t>Бланка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r>
              <a:rPr lang="sr-Cyrl-BA" dirty="0" err="1" smtClean="0">
                <a:solidFill>
                  <a:srgbClr val="002060"/>
                </a:solidFill>
              </a:rPr>
              <a:t>Јоргић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20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7456" y="908720"/>
            <a:ext cx="4896544" cy="2959149"/>
          </a:xfrm>
        </p:spPr>
        <p:txBody>
          <a:bodyPr/>
          <a:lstStyle/>
          <a:p>
            <a:pPr marL="182880" indent="0">
              <a:buNone/>
            </a:pPr>
            <a:r>
              <a:rPr lang="sr-Cyrl-BA" sz="4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БОЛЕСНИКУ ТРЕБА ДАТИ СВ. УЉЕ</a:t>
            </a:r>
            <a:r>
              <a:rPr lang="sr-Latn-RS" sz="4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,</a:t>
            </a:r>
            <a:r>
              <a:rPr lang="sr-Cyrl-BA" sz="4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 ТЈ. ПОСЉЕДЊУ П</a:t>
            </a:r>
            <a:r>
              <a:rPr lang="sr-Cyrl-RS" sz="4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РИЧЕСТ</a:t>
            </a:r>
            <a:r>
              <a:rPr lang="sr-Cyrl-BA" sz="4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 ОДНОСНО ТРЕБА МУ ЗВАТИ СВЕШТЕНИКА КОЈИ ЋЕ ГА ПРИПРЕМИТИ ЗА СМРТ.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4" name="Picture 10" descr="C:\Users\Jorgic\Pictures\My Scans\scan00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5370" r="4828" b="4802"/>
          <a:stretch/>
        </p:blipFill>
        <p:spPr bwMode="auto">
          <a:xfrm rot="16200000">
            <a:off x="747898" y="-19705"/>
            <a:ext cx="2804654" cy="3077329"/>
          </a:xfrm>
          <a:prstGeom prst="rect">
            <a:avLst/>
          </a:prstGeom>
          <a:ln w="12700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2060"/>
                </a:solidFill>
              </a:rPr>
              <a:t>Пројектна секција - </a:t>
            </a:r>
            <a:r>
              <a:rPr lang="sr-Cyrl-BA" dirty="0" err="1" smtClean="0">
                <a:solidFill>
                  <a:srgbClr val="002060"/>
                </a:solidFill>
              </a:rPr>
              <a:t>Бланка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r>
              <a:rPr lang="sr-Cyrl-BA" dirty="0" err="1" smtClean="0">
                <a:solidFill>
                  <a:srgbClr val="002060"/>
                </a:solidFill>
              </a:rPr>
              <a:t>Јоргић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4968552" cy="2423346"/>
          </a:xfrm>
        </p:spPr>
        <p:txBody>
          <a:bodyPr/>
          <a:lstStyle/>
          <a:p>
            <a:pPr marL="0" indent="0" algn="ctr">
              <a:buNone/>
            </a:pPr>
            <a:r>
              <a:rPr lang="sr-Cyrl-BA" sz="5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БОЛЕСНИК МОРА ДОБИТИ СУПУ ОД ВИНА.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4" name="Picture 9" descr="C:\Users\Jorgic\Pictures\My Scans\scan00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" t="5675" r="6165" b="5675"/>
          <a:stretch/>
        </p:blipFill>
        <p:spPr bwMode="auto">
          <a:xfrm rot="5400000">
            <a:off x="5344825" y="3222220"/>
            <a:ext cx="2951404" cy="3344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2060"/>
                </a:solidFill>
              </a:rPr>
              <a:t>Пројектна секција - </a:t>
            </a:r>
            <a:r>
              <a:rPr lang="sr-Cyrl-BA" dirty="0" err="1" smtClean="0">
                <a:solidFill>
                  <a:srgbClr val="002060"/>
                </a:solidFill>
              </a:rPr>
              <a:t>Бланка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r>
              <a:rPr lang="sr-Cyrl-BA" dirty="0" err="1" smtClean="0">
                <a:solidFill>
                  <a:srgbClr val="002060"/>
                </a:solidFill>
              </a:rPr>
              <a:t>Јоргић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0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9289" y="3284984"/>
            <a:ext cx="5482611" cy="1793167"/>
          </a:xfrm>
        </p:spPr>
        <p:txBody>
          <a:bodyPr/>
          <a:lstStyle/>
          <a:p>
            <a:pPr marL="182880" indent="0">
              <a:buNone/>
            </a:pPr>
            <a:r>
              <a:rPr lang="sr-Cyrl-BA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БОЛЕСНИК МОЖЕ УСТАТИ И ЈЕСТИ ЗА СТОЛОМ.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4" name="Picture 8" descr="C:\Users\Jorgic\Pictures\My Scans\scan0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1276">
            <a:off x="768294" y="220515"/>
            <a:ext cx="2492859" cy="2744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2060"/>
                </a:solidFill>
              </a:rPr>
              <a:t>Пројектна секција - </a:t>
            </a:r>
            <a:r>
              <a:rPr lang="sr-Cyrl-BA" dirty="0" err="1" smtClean="0">
                <a:solidFill>
                  <a:srgbClr val="002060"/>
                </a:solidFill>
              </a:rPr>
              <a:t>Бланка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r>
              <a:rPr lang="sr-Cyrl-BA" dirty="0" err="1" smtClean="0">
                <a:solidFill>
                  <a:srgbClr val="002060"/>
                </a:solidFill>
              </a:rPr>
              <a:t>Јоргић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5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Custom 1">
      <a:dk1>
        <a:srgbClr val="000000"/>
      </a:dk1>
      <a:lt1>
        <a:srgbClr val="BBA4AB"/>
      </a:lt1>
      <a:dk2>
        <a:srgbClr val="46464A"/>
      </a:dk2>
      <a:lt2>
        <a:srgbClr val="618097"/>
      </a:lt2>
      <a:accent1>
        <a:srgbClr val="6F6F74"/>
      </a:accent1>
      <a:accent2>
        <a:srgbClr val="A7B789"/>
      </a:accent2>
      <a:accent3>
        <a:srgbClr val="FF0000"/>
      </a:accent3>
      <a:accent4>
        <a:srgbClr val="92A9B9"/>
      </a:accent4>
      <a:accent5>
        <a:srgbClr val="9C8463"/>
      </a:accent5>
      <a:accent6>
        <a:srgbClr val="7030A0"/>
      </a:accent6>
      <a:hlink>
        <a:srgbClr val="FFFF00"/>
      </a:hlink>
      <a:folHlink>
        <a:srgbClr val="0070C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</TotalTime>
  <Words>258</Words>
  <Application>Microsoft Office PowerPoint</Application>
  <PresentationFormat>On-screen Show (4:3)</PresentationFormat>
  <Paragraphs>32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Georgia</vt:lpstr>
      <vt:lpstr>Mistral</vt:lpstr>
      <vt:lpstr>Trebuchet MS</vt:lpstr>
      <vt:lpstr>Slipstream</vt:lpstr>
      <vt:lpstr>ДРЕВНИ ТЕРАПИЈСКИ ТЕРМИНИ У МЕДИЦИНИ</vt:lpstr>
      <vt:lpstr>БОЛЕСНИКУ ТРЕБА ДАТИ ХРАНУ ТРЕЋЕ ВРСТЕ, ТЈ. ЖУМАНЦЕ ЗА РУЧАК И ВЕЧЕРУ.</vt:lpstr>
      <vt:lpstr>БОЛЕСНИКУ ТРЕБА ДАТИ МЕСО.</vt:lpstr>
      <vt:lpstr>БОЛЕСНИК МОРА ДРЖАТИ ДИЈЕТУ.</vt:lpstr>
      <vt:lpstr>БОЛЕСНИК НЕ СМИЈЕ ДОБИТИ ХЉЕБ.</vt:lpstr>
      <vt:lpstr>БОЛЕСНИКУ ТРЕБА ДАТИ ХРАНУ ДРУГЕ ВРСТЕ, ТJ. ХРАНУ КОЈА СЕ КУВА ЗА БОЛЕСНИКЕ КОЈИ БОЛУЈУ ОД ТИХ И ТИХ БОЛЕСТИ.</vt:lpstr>
      <vt:lpstr>БОЛЕСНИКУ ТРЕБА ДАТИ СВ. УЉЕ, ТЈ. ПОСЉЕДЊУ ПРИЧЕСТ ОДНОСНО ТРЕБА МУ ЗВАТИ СВЕШТЕНИКА КОЈИ ЋЕ ГА ПРИПРЕМИТИ ЗА СМРТ.</vt:lpstr>
      <vt:lpstr>БОЛЕСНИК МОРА ДОБИТИ СУПУ ОД ВИНА.</vt:lpstr>
      <vt:lpstr>БОЛЕСНИК МОЖЕ УСТАТИ И ЈЕСТИ ЗА СТОЛОМ.</vt:lpstr>
      <vt:lpstr>БОЛЕСНИКУ ЈЕ ПОТРЕБАН ХИРУРГ.</vt:lpstr>
      <vt:lpstr>БОЛЕСНИК ИМА ДИЈАРЕЈУ, ТЈ. ПРОЛИВ.</vt:lpstr>
      <vt:lpstr>БОЛЕСНИКУ ТРЕБА ДАТИ ВИНО.</vt:lpstr>
      <vt:lpstr>БОЛЕСНИК ЈЕ УЗЕО „МЕДИЦИНУ“ И ТРЕБА МУ ДАТИ РИЈЕТКУ СУПУ.</vt:lpstr>
      <vt:lpstr>ХВАЛА НА ПАЖЊИ!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 ТЕРАПИЈСКИ ТЕРМИНИ У МЕДИЦИНИ</dc:title>
  <dc:creator>Jorgic</dc:creator>
  <cp:lastModifiedBy>Dragan</cp:lastModifiedBy>
  <cp:revision>19</cp:revision>
  <dcterms:created xsi:type="dcterms:W3CDTF">2012-12-21T19:16:54Z</dcterms:created>
  <dcterms:modified xsi:type="dcterms:W3CDTF">2020-04-03T11:22:51Z</dcterms:modified>
</cp:coreProperties>
</file>