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0F6EE-8C60-4575-A724-B991BD14B90D}" type="datetimeFigureOut">
              <a:rPr lang="sr-Latn-CS" smtClean="0"/>
              <a:pPr/>
              <a:t>22.3.2021.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AA04A-7459-4AF5-89E7-4FEEF108A261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AA04A-7459-4AF5-89E7-4FEEF108A261}" type="slidenum">
              <a:rPr lang="bs-Latn-BA" smtClean="0"/>
              <a:pPr/>
              <a:t>5</a:t>
            </a:fld>
            <a:endParaRPr lang="bs-Latn-B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BB3A-081E-403F-9E2F-DE9826C6283C}" type="datetimeFigureOut">
              <a:rPr lang="sr-Latn-CS" smtClean="0"/>
              <a:pPr/>
              <a:t>22.3.2021.</a:t>
            </a:fld>
            <a:endParaRPr lang="bs-Latn-BA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5072663-D23A-43EE-9F72-1DDCD765D81E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BB3A-081E-403F-9E2F-DE9826C6283C}" type="datetimeFigureOut">
              <a:rPr lang="sr-Latn-CS" smtClean="0"/>
              <a:pPr/>
              <a:t>22.3.2021.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2663-D23A-43EE-9F72-1DDCD765D81E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BB3A-081E-403F-9E2F-DE9826C6283C}" type="datetimeFigureOut">
              <a:rPr lang="sr-Latn-CS" smtClean="0"/>
              <a:pPr/>
              <a:t>22.3.2021.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2663-D23A-43EE-9F72-1DDCD765D81E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BB3A-081E-403F-9E2F-DE9826C6283C}" type="datetimeFigureOut">
              <a:rPr lang="sr-Latn-CS" smtClean="0"/>
              <a:pPr/>
              <a:t>22.3.2021.</a:t>
            </a:fld>
            <a:endParaRPr lang="bs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bs-Latn-B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5072663-D23A-43EE-9F72-1DDCD765D81E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BB3A-081E-403F-9E2F-DE9826C6283C}" type="datetimeFigureOut">
              <a:rPr lang="sr-Latn-CS" smtClean="0"/>
              <a:pPr/>
              <a:t>22.3.2021.</a:t>
            </a:fld>
            <a:endParaRPr lang="bs-Latn-B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2663-D23A-43EE-9F72-1DDCD765D81E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BB3A-081E-403F-9E2F-DE9826C6283C}" type="datetimeFigureOut">
              <a:rPr lang="sr-Latn-CS" smtClean="0"/>
              <a:pPr/>
              <a:t>22.3.2021.</a:t>
            </a:fld>
            <a:endParaRPr lang="bs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2663-D23A-43EE-9F72-1DDCD765D81E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BB3A-081E-403F-9E2F-DE9826C6283C}" type="datetimeFigureOut">
              <a:rPr lang="sr-Latn-CS" smtClean="0"/>
              <a:pPr/>
              <a:t>22.3.2021.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5072663-D23A-43EE-9F72-1DDCD765D81E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BB3A-081E-403F-9E2F-DE9826C6283C}" type="datetimeFigureOut">
              <a:rPr lang="sr-Latn-CS" smtClean="0"/>
              <a:pPr/>
              <a:t>22.3.2021.</a:t>
            </a:fld>
            <a:endParaRPr lang="bs-Latn-B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2663-D23A-43EE-9F72-1DDCD765D81E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BB3A-081E-403F-9E2F-DE9826C6283C}" type="datetimeFigureOut">
              <a:rPr lang="sr-Latn-CS" smtClean="0"/>
              <a:pPr/>
              <a:t>22.3.2021.</a:t>
            </a:fld>
            <a:endParaRPr lang="bs-Latn-B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2663-D23A-43EE-9F72-1DDCD765D81E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BB3A-081E-403F-9E2F-DE9826C6283C}" type="datetimeFigureOut">
              <a:rPr lang="sr-Latn-CS" smtClean="0"/>
              <a:pPr/>
              <a:t>22.3.2021.</a:t>
            </a:fld>
            <a:endParaRPr lang="bs-Latn-BA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2663-D23A-43EE-9F72-1DDCD765D81E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BB3A-081E-403F-9E2F-DE9826C6283C}" type="datetimeFigureOut">
              <a:rPr lang="sr-Latn-CS" smtClean="0"/>
              <a:pPr/>
              <a:t>22.3.2021.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2663-D23A-43EE-9F72-1DDCD765D81E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23BB3A-081E-403F-9E2F-DE9826C6283C}" type="datetimeFigureOut">
              <a:rPr lang="sr-Latn-CS" smtClean="0"/>
              <a:pPr/>
              <a:t>22.3.2021.</a:t>
            </a:fld>
            <a:endParaRPr lang="bs-Latn-B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072663-D23A-43EE-9F72-1DDCD765D81E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6050" y="5572140"/>
            <a:ext cx="6053150" cy="503646"/>
          </a:xfrm>
        </p:spPr>
        <p:txBody>
          <a:bodyPr>
            <a:normAutofit/>
          </a:bodyPr>
          <a:lstStyle/>
          <a:p>
            <a:r>
              <a:rPr lang="sr-Cyrl-RS" sz="2400" dirty="0">
                <a:latin typeface="Calibri" pitchFamily="34" charset="0"/>
                <a:cs typeface="Calibri" pitchFamily="34" charset="0"/>
              </a:rPr>
              <a:t>МИЛИЦА  Млађеновић хрицак, проф.</a:t>
            </a:r>
            <a:endParaRPr lang="bs-Latn-BA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dirty="0">
                <a:latin typeface="Calibri" pitchFamily="34" charset="0"/>
                <a:cs typeface="Calibri" pitchFamily="34" charset="0"/>
              </a:rPr>
              <a:t>ДРАМА И ДРАМСКА СТРУКТУРА</a:t>
            </a:r>
            <a:endParaRPr lang="bs-Latn-BA" sz="3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7" name="Picture 3" descr="C:\Users\Matija\Desktop\knjiga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61950"/>
            <a:ext cx="5143536" cy="34242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Calibri" pitchFamily="34" charset="0"/>
                <a:cs typeface="Calibri" pitchFamily="34" charset="0"/>
              </a:rPr>
              <a:t>ЦИЉеви и задаци:</a:t>
            </a:r>
            <a:endParaRPr lang="bs-Latn-BA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00174"/>
            <a:ext cx="8686800" cy="5357826"/>
          </a:xfrm>
        </p:spPr>
        <p:txBody>
          <a:bodyPr>
            <a:normAutofit/>
          </a:bodyPr>
          <a:lstStyle/>
          <a:p>
            <a:r>
              <a:rPr lang="sr-Cyrl-RS" sz="2400" dirty="0">
                <a:latin typeface="Calibri" pitchFamily="34" charset="0"/>
                <a:cs typeface="Calibri" pitchFamily="34" charset="0"/>
              </a:rPr>
              <a:t>развијање способности доживљавања и разумијевања драмског дјела,</a:t>
            </a:r>
          </a:p>
          <a:p>
            <a:r>
              <a:rPr lang="sr-Cyrl-RS" sz="2400" dirty="0">
                <a:latin typeface="Calibri" pitchFamily="34" charset="0"/>
                <a:cs typeface="Calibri" pitchFamily="34" charset="0"/>
              </a:rPr>
              <a:t>интерпретација драмског дјела,</a:t>
            </a:r>
          </a:p>
          <a:p>
            <a:r>
              <a:rPr lang="sr-Cyrl-RS" sz="2400" dirty="0">
                <a:latin typeface="Calibri" pitchFamily="34" charset="0"/>
                <a:cs typeface="Calibri" pitchFamily="34" charset="0"/>
              </a:rPr>
              <a:t>драмске врсте и структура драмског дјела,</a:t>
            </a:r>
          </a:p>
          <a:p>
            <a:r>
              <a:rPr lang="sr-Cyrl-RS" sz="2400" dirty="0">
                <a:latin typeface="Calibri" pitchFamily="34" charset="0"/>
                <a:cs typeface="Calibri" pitchFamily="34" charset="0"/>
              </a:rPr>
              <a:t>драмска радња, драмски лик, драмски језик,</a:t>
            </a:r>
          </a:p>
          <a:p>
            <a:r>
              <a:rPr lang="sr-Cyrl-RS" sz="2400" dirty="0">
                <a:latin typeface="Calibri" pitchFamily="34" charset="0"/>
                <a:cs typeface="Calibri" pitchFamily="34" charset="0"/>
              </a:rPr>
              <a:t>сценска изражајна средства,</a:t>
            </a:r>
          </a:p>
          <a:p>
            <a:r>
              <a:rPr lang="sr-Cyrl-RS" sz="2400" dirty="0">
                <a:latin typeface="Calibri" pitchFamily="34" charset="0"/>
                <a:cs typeface="Calibri" pitchFamily="34" charset="0"/>
              </a:rPr>
              <a:t>развијање интереса за драмску умјетност.</a:t>
            </a:r>
            <a:endParaRPr lang="bs-Latn-BA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 descr="C:\Users\Matija\Desktop\knjiga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572008"/>
            <a:ext cx="3643338" cy="2000240"/>
          </a:xfrm>
          <a:prstGeom prst="roundRect">
            <a:avLst>
              <a:gd name="adj" fmla="val 8594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dirty="0">
                <a:latin typeface="Calibri" pitchFamily="34" charset="0"/>
                <a:cs typeface="Calibri" pitchFamily="34" charset="0"/>
              </a:rPr>
              <a:t>ВРСТЕ ДРаМЕ</a:t>
            </a:r>
            <a:endParaRPr lang="bs-Latn-BA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endParaRPr lang="sr-Cyrl-RS" dirty="0"/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bs-Latn-BA" dirty="0"/>
          </a:p>
        </p:txBody>
      </p:sp>
      <p:sp>
        <p:nvSpPr>
          <p:cNvPr id="4" name="Oval 3"/>
          <p:cNvSpPr/>
          <p:nvPr/>
        </p:nvSpPr>
        <p:spPr>
          <a:xfrm>
            <a:off x="3000364" y="1643050"/>
            <a:ext cx="3071834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ТРАГЕДИЈА </a:t>
            </a:r>
            <a:endParaRPr lang="bs-Latn-BA" sz="2400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71472" y="3571876"/>
            <a:ext cx="2143140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400" dirty="0">
                <a:solidFill>
                  <a:schemeClr val="accent6">
                    <a:lumMod val="50000"/>
                  </a:schemeClr>
                </a:solidFill>
              </a:rPr>
              <a:t>Развила се из културног обреда богу Дионису, који је приказан као старац са јарећом брадом.</a:t>
            </a:r>
            <a:endParaRPr lang="bs-Latn-BA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572264" y="3571876"/>
            <a:ext cx="1928826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400" dirty="0">
                <a:solidFill>
                  <a:schemeClr val="accent6">
                    <a:lumMod val="50000"/>
                  </a:schemeClr>
                </a:solidFill>
              </a:rPr>
              <a:t>Најзначајнији класични трагичари: Софокле, Есхил, Еурипид.</a:t>
            </a:r>
            <a:endParaRPr lang="bs-Latn-BA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428992" y="3429000"/>
            <a:ext cx="2428892" cy="128588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400" dirty="0">
                <a:solidFill>
                  <a:schemeClr val="accent6">
                    <a:lumMod val="50000"/>
                  </a:schemeClr>
                </a:solidFill>
              </a:rPr>
              <a:t>Аристотел утврђује опште карактеристике: трагични јунак, трагична кривица, трагично исходиште, узвишени стил.</a:t>
            </a:r>
            <a:endParaRPr lang="bs-Latn-BA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428728" y="5000636"/>
            <a:ext cx="2214578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Највиши домет у каснијем развитку трагедије досегао </a:t>
            </a:r>
            <a:r>
              <a:rPr lang="sr-Cyrl-R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је </a:t>
            </a:r>
            <a:r>
              <a:rPr lang="sr-Cyrl-RS" sz="1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Виљем Шекспир .</a:t>
            </a:r>
            <a:endParaRPr lang="bs-Latn-BA" sz="1400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8" y="5000636"/>
            <a:ext cx="228601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Има за предмет трагичне догађаје и судбине.</a:t>
            </a:r>
            <a:endParaRPr lang="bs-Latn-BA" sz="1400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1785918" y="2928934"/>
            <a:ext cx="1785950" cy="500066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8" idx="0"/>
          </p:cNvCxnSpPr>
          <p:nvPr/>
        </p:nvCxnSpPr>
        <p:spPr>
          <a:xfrm rot="5400000">
            <a:off x="4464843" y="3250405"/>
            <a:ext cx="357190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572132" y="2928934"/>
            <a:ext cx="1643074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H="1">
            <a:off x="5072066" y="3286124"/>
            <a:ext cx="1857388" cy="12858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2357422" y="3286124"/>
            <a:ext cx="1785950" cy="135732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357166"/>
            <a:ext cx="8686800" cy="6500834"/>
          </a:xfrm>
        </p:spPr>
        <p:txBody>
          <a:bodyPr/>
          <a:lstStyle/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bs-Latn-BA" dirty="0"/>
          </a:p>
        </p:txBody>
      </p:sp>
      <p:sp>
        <p:nvSpPr>
          <p:cNvPr id="4" name="Oval 3"/>
          <p:cNvSpPr/>
          <p:nvPr/>
        </p:nvSpPr>
        <p:spPr>
          <a:xfrm>
            <a:off x="2857488" y="214290"/>
            <a:ext cx="3143272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КОМЕДИЈА</a:t>
            </a:r>
            <a:endParaRPr lang="bs-Latn-BA" sz="2800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00034" y="2143116"/>
            <a:ext cx="2428892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Настала из забавног дијела обреда посвећеног богу Дионису.</a:t>
            </a:r>
            <a:endParaRPr lang="bs-Latn-BA" sz="1600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86116" y="2143116"/>
            <a:ext cx="2286016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Назив долази од грчке ријечи </a:t>
            </a:r>
            <a:r>
              <a:rPr lang="sr-Latn-BA" sz="16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komos -</a:t>
            </a:r>
            <a:r>
              <a:rPr lang="sr-Cyrl-RS" sz="16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весели оход</a:t>
            </a:r>
            <a:r>
              <a:rPr lang="sr-Cyrl-RS" sz="16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и </a:t>
            </a:r>
            <a:r>
              <a:rPr lang="sr-Latn-BA" sz="16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oda – </a:t>
            </a:r>
            <a:r>
              <a:rPr lang="sr-Cyrl-RS" sz="16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пјесма</a:t>
            </a:r>
            <a:r>
              <a:rPr lang="sr-Cyrl-RS" sz="1600" i="1" dirty="0">
                <a:latin typeface="Calibri" pitchFamily="34" charset="0"/>
                <a:cs typeface="Calibri" pitchFamily="34" charset="0"/>
              </a:rPr>
              <a:t>.</a:t>
            </a:r>
            <a:endParaRPr lang="bs-Latn-BA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00760" y="2143116"/>
            <a:ext cx="2500330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Подврсте: комедија карактера,  комедија ситуације, комедија интриге.</a:t>
            </a:r>
            <a:endParaRPr lang="bs-Latn-BA" sz="1600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2000232" y="1142984"/>
            <a:ext cx="1214446" cy="9286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214810" y="1857364"/>
            <a:ext cx="429422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715008" y="1285860"/>
            <a:ext cx="1143008" cy="7858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643174" y="3500438"/>
            <a:ext cx="3643338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ДРАМА У УЖЕМ СМИСЛУ</a:t>
            </a:r>
            <a:endParaRPr lang="bs-Latn-BA" sz="2800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42910" y="5500702"/>
            <a:ext cx="214314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Доминанта драмска врста данас.</a:t>
            </a:r>
            <a:endParaRPr lang="bs-Latn-BA" sz="1600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286116" y="5500702"/>
            <a:ext cx="214314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Посједује елементе комедије и трагедије.</a:t>
            </a:r>
            <a:endParaRPr lang="bs-Latn-BA" sz="1600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000760" y="5500702"/>
            <a:ext cx="242889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Одликује је тематска и структурна разноврсност.</a:t>
            </a:r>
            <a:endParaRPr lang="bs-Latn-BA" sz="1600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10800000" flipV="1">
            <a:off x="1785918" y="4500570"/>
            <a:ext cx="928694" cy="8572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4250926" y="5178834"/>
            <a:ext cx="49927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072198" y="4572008"/>
            <a:ext cx="1000132" cy="7858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2400" dirty="0">
                <a:latin typeface="Calibri" pitchFamily="34" charset="0"/>
                <a:cs typeface="Calibri" pitchFamily="34" charset="0"/>
              </a:rPr>
              <a:t>Структура драмског текста је заснована на драмском сукобу!</a:t>
            </a:r>
            <a:endParaRPr lang="bs-Latn-BA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7"/>
          </a:xfrm>
        </p:spPr>
        <p:txBody>
          <a:bodyPr/>
          <a:lstStyle/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bs-Latn-BA" dirty="0"/>
          </a:p>
        </p:txBody>
      </p:sp>
      <p:sp>
        <p:nvSpPr>
          <p:cNvPr id="4" name="Oval 3"/>
          <p:cNvSpPr/>
          <p:nvPr/>
        </p:nvSpPr>
        <p:spPr>
          <a:xfrm>
            <a:off x="785786" y="1643050"/>
            <a:ext cx="2714644" cy="1343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Сукоб јединке с друштвом.</a:t>
            </a:r>
            <a:endParaRPr lang="bs-Latn-BA" sz="2000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286380" y="1785926"/>
            <a:ext cx="2857520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Сукоб између драмских јунака.</a:t>
            </a:r>
            <a:endParaRPr lang="bs-Latn-BA" sz="2000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214678" y="3214686"/>
            <a:ext cx="3000396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Сукоб унутар самог себе.</a:t>
            </a:r>
            <a:endParaRPr lang="bs-Latn-BA" sz="2000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357818" y="1071546"/>
            <a:ext cx="928694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3214682" y="1142984"/>
            <a:ext cx="785815" cy="62531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3715538" y="2142322"/>
            <a:ext cx="185738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500034" y="5000636"/>
            <a:ext cx="8358246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ДРАМСКИ ЈУНАК </a:t>
            </a:r>
            <a:r>
              <a:rPr lang="sr-Cyrl-RS" sz="16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који се у драми јавља као носилац дубљег смисла књижевног дјела, који заступа пишчев хуманистички поглед на свијет, назива се </a:t>
            </a:r>
            <a:r>
              <a:rPr lang="sr-Cyrl-RS" sz="16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ПРОТАГОНИСТ</a:t>
            </a:r>
            <a:r>
              <a:rPr lang="sr-Cyrl-RS" sz="16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а њему супротстављен негативан јунак – </a:t>
            </a:r>
            <a:r>
              <a:rPr lang="sr-Cyrl-RS" sz="16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АНТАГОНИСТ.</a:t>
            </a:r>
            <a:endParaRPr lang="bs-Latn-BA" sz="16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>
            <a:normAutofit fontScale="90000"/>
          </a:bodyPr>
          <a:lstStyle/>
          <a:p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291"/>
            <a:ext cx="8686800" cy="4429156"/>
          </a:xfrm>
        </p:spPr>
        <p:txBody>
          <a:bodyPr>
            <a:normAutofit fontScale="92500" lnSpcReduction="20000"/>
          </a:bodyPr>
          <a:lstStyle/>
          <a:p>
            <a:endParaRPr lang="sr-Cyrl-RS" sz="2000" dirty="0">
              <a:latin typeface="Calibri" pitchFamily="34" charset="0"/>
              <a:cs typeface="Calibri" pitchFamily="34" charset="0"/>
            </a:endParaRPr>
          </a:p>
          <a:p>
            <a:endParaRPr lang="sr-Cyrl-RS" sz="2000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sr-Cyrl-RS" sz="2000" dirty="0">
                <a:latin typeface="Calibri" pitchFamily="34" charset="0"/>
                <a:cs typeface="Calibri" pitchFamily="34" charset="0"/>
              </a:rPr>
              <a:t>Права тема драме увијек је нека радња или неко збивање, чији су актери лица у акцији. </a:t>
            </a:r>
          </a:p>
          <a:p>
            <a:pPr algn="just"/>
            <a:r>
              <a:rPr lang="sr-Cyrl-RS" sz="2000" dirty="0">
                <a:latin typeface="Calibri" pitchFamily="34" charset="0"/>
                <a:cs typeface="Calibri" pitchFamily="34" charset="0"/>
              </a:rPr>
              <a:t>У класичној теорији драме захтјева се поштовање начела три јединства – </a:t>
            </a:r>
            <a:r>
              <a:rPr lang="sr-Cyrl-RS" sz="2000" b="1" dirty="0">
                <a:latin typeface="Calibri" pitchFamily="34" charset="0"/>
                <a:cs typeface="Calibri" pitchFamily="34" charset="0"/>
              </a:rPr>
              <a:t>јединство радње, времена  и мјеста </a:t>
            </a:r>
            <a:r>
              <a:rPr lang="sr-Cyrl-RS" sz="2000" dirty="0">
                <a:latin typeface="Calibri" pitchFamily="34" charset="0"/>
                <a:cs typeface="Calibri" pitchFamily="34" charset="0"/>
              </a:rPr>
              <a:t>која су напуштена у 19. вијеку.</a:t>
            </a:r>
          </a:p>
          <a:p>
            <a:pPr algn="just"/>
            <a:r>
              <a:rPr lang="sr-Cyrl-RS" sz="2000" dirty="0">
                <a:latin typeface="Calibri" pitchFamily="34" charset="0"/>
                <a:cs typeface="Calibri" pitchFamily="34" charset="0"/>
              </a:rPr>
              <a:t>Драмска композиција се састоји од пет драмских етапа: </a:t>
            </a:r>
            <a:r>
              <a:rPr lang="sr-Cyrl-RS" sz="2000" b="1" dirty="0">
                <a:latin typeface="Calibri" pitchFamily="34" charset="0"/>
                <a:cs typeface="Calibri" pitchFamily="34" charset="0"/>
              </a:rPr>
              <a:t>експозиција, заплет, кулминација, перипетија </a:t>
            </a:r>
            <a:r>
              <a:rPr lang="sr-Cyrl-RS" sz="2000" dirty="0">
                <a:latin typeface="Calibri" pitchFamily="34" charset="0"/>
                <a:cs typeface="Calibri" pitchFamily="34" charset="0"/>
              </a:rPr>
              <a:t>и </a:t>
            </a:r>
            <a:r>
              <a:rPr lang="sr-Cyrl-RS" sz="2000" b="1" dirty="0">
                <a:latin typeface="Calibri" pitchFamily="34" charset="0"/>
                <a:cs typeface="Calibri" pitchFamily="34" charset="0"/>
              </a:rPr>
              <a:t>расплет.</a:t>
            </a:r>
          </a:p>
          <a:p>
            <a:pPr algn="just"/>
            <a:r>
              <a:rPr lang="sr-Cyrl-RS" sz="2000" dirty="0">
                <a:latin typeface="Calibri" pitchFamily="34" charset="0"/>
                <a:cs typeface="Calibri" pitchFamily="34" charset="0"/>
              </a:rPr>
              <a:t>Понекад драма може имати </a:t>
            </a:r>
            <a:r>
              <a:rPr lang="sr-Cyrl-RS" sz="2000" b="1" dirty="0">
                <a:latin typeface="Calibri" pitchFamily="34" charset="0"/>
                <a:cs typeface="Calibri" pitchFamily="34" charset="0"/>
              </a:rPr>
              <a:t>пролог </a:t>
            </a:r>
            <a:r>
              <a:rPr lang="sr-Cyrl-RS" sz="2000" dirty="0">
                <a:latin typeface="Calibri" pitchFamily="34" charset="0"/>
                <a:cs typeface="Calibri" pitchFamily="34" charset="0"/>
              </a:rPr>
              <a:t>(уводни дио) и </a:t>
            </a:r>
            <a:r>
              <a:rPr lang="sr-Cyrl-RS" sz="2000" b="1" dirty="0">
                <a:latin typeface="Calibri" pitchFamily="34" charset="0"/>
                <a:cs typeface="Calibri" pitchFamily="34" charset="0"/>
              </a:rPr>
              <a:t>епилог </a:t>
            </a:r>
            <a:r>
              <a:rPr lang="sr-Cyrl-RS" sz="2000" dirty="0">
                <a:latin typeface="Calibri" pitchFamily="34" charset="0"/>
                <a:cs typeface="Calibri" pitchFamily="34" charset="0"/>
              </a:rPr>
              <a:t>(завршни дио).</a:t>
            </a:r>
          </a:p>
          <a:p>
            <a:pPr algn="just"/>
            <a:r>
              <a:rPr lang="sr-Cyrl-RS" sz="2000" dirty="0">
                <a:latin typeface="Calibri" pitchFamily="34" charset="0"/>
                <a:cs typeface="Calibri" pitchFamily="34" charset="0"/>
              </a:rPr>
              <a:t>Средство изражавања у драми је </a:t>
            </a:r>
            <a:r>
              <a:rPr lang="sr-Cyrl-RS" sz="2000" b="1" dirty="0">
                <a:latin typeface="Calibri" pitchFamily="34" charset="0"/>
                <a:cs typeface="Calibri" pitchFamily="34" charset="0"/>
              </a:rPr>
              <a:t>драмски дијалог. </a:t>
            </a:r>
            <a:r>
              <a:rPr lang="sr-Cyrl-RS" sz="2000" dirty="0">
                <a:latin typeface="Calibri" pitchFamily="34" charset="0"/>
                <a:cs typeface="Calibri" pitchFamily="34" charset="0"/>
              </a:rPr>
              <a:t>Осим дијалога у драми се користи и </a:t>
            </a:r>
            <a:r>
              <a:rPr lang="sr-Cyrl-RS" sz="2000" b="1" dirty="0">
                <a:latin typeface="Calibri" pitchFamily="34" charset="0"/>
                <a:cs typeface="Calibri" pitchFamily="34" charset="0"/>
              </a:rPr>
              <a:t>монолог. </a:t>
            </a:r>
            <a:r>
              <a:rPr lang="sr-Cyrl-RS" sz="2000" dirty="0">
                <a:latin typeface="Calibri" pitchFamily="34" charset="0"/>
                <a:cs typeface="Calibri" pitchFamily="34" charset="0"/>
              </a:rPr>
              <a:t>Пишчев говор употријебљен је у </a:t>
            </a:r>
            <a:r>
              <a:rPr lang="sr-Cyrl-RS" sz="2000" b="1" dirty="0">
                <a:latin typeface="Calibri" pitchFamily="34" charset="0"/>
                <a:cs typeface="Calibri" pitchFamily="34" charset="0"/>
              </a:rPr>
              <a:t>дидаскалијама </a:t>
            </a:r>
            <a:r>
              <a:rPr lang="sr-Cyrl-RS" sz="2000" dirty="0">
                <a:latin typeface="Calibri" pitchFamily="34" charset="0"/>
                <a:cs typeface="Calibri" pitchFamily="34" charset="0"/>
              </a:rPr>
              <a:t>(ремаркама) којима се даје упутство глумцу или редитељу.</a:t>
            </a:r>
          </a:p>
          <a:p>
            <a:pPr algn="just"/>
            <a:r>
              <a:rPr lang="sr-Cyrl-RS" sz="2000" dirty="0">
                <a:latin typeface="Calibri" pitchFamily="34" charset="0"/>
                <a:cs typeface="Calibri" pitchFamily="34" charset="0"/>
              </a:rPr>
              <a:t>Драма је, прије свега, писана за извођење на позорници и стога је подређена другој умјетности – </a:t>
            </a:r>
            <a:r>
              <a:rPr lang="sr-Cyrl-RS" sz="2000" b="1" dirty="0">
                <a:latin typeface="Calibri" pitchFamily="34" charset="0"/>
                <a:cs typeface="Calibri" pitchFamily="34" charset="0"/>
              </a:rPr>
              <a:t>позоришна умјетност.</a:t>
            </a:r>
          </a:p>
          <a:p>
            <a:pPr algn="just"/>
            <a:r>
              <a:rPr lang="sr-Cyrl-RS" sz="2000" dirty="0">
                <a:latin typeface="Calibri" pitchFamily="34" charset="0"/>
                <a:cs typeface="Calibri" pitchFamily="34" charset="0"/>
              </a:rPr>
              <a:t>Дијели се на </a:t>
            </a:r>
            <a:r>
              <a:rPr lang="sr-Cyrl-RS" sz="2000" b="1" dirty="0">
                <a:latin typeface="Calibri" pitchFamily="34" charset="0"/>
                <a:cs typeface="Calibri" pitchFamily="34" charset="0"/>
              </a:rPr>
              <a:t>чинове </a:t>
            </a:r>
            <a:r>
              <a:rPr lang="sr-Cyrl-RS" sz="2000" dirty="0">
                <a:latin typeface="Calibri" pitchFamily="34" charset="0"/>
                <a:cs typeface="Calibri" pitchFamily="34" charset="0"/>
              </a:rPr>
              <a:t>(тематска цјелина), </a:t>
            </a:r>
            <a:r>
              <a:rPr lang="sr-Cyrl-RS" sz="2000" b="1" dirty="0">
                <a:latin typeface="Calibri" pitchFamily="34" charset="0"/>
                <a:cs typeface="Calibri" pitchFamily="34" charset="0"/>
              </a:rPr>
              <a:t>слике </a:t>
            </a:r>
            <a:r>
              <a:rPr lang="sr-Cyrl-RS" sz="2000" dirty="0">
                <a:latin typeface="Calibri" pitchFamily="34" charset="0"/>
                <a:cs typeface="Calibri" pitchFamily="34" charset="0"/>
              </a:rPr>
              <a:t>(измјена на позорници у оквиру чина) и </a:t>
            </a:r>
            <a:r>
              <a:rPr lang="sr-Cyrl-RS" sz="2000" b="1" dirty="0">
                <a:latin typeface="Calibri" pitchFamily="34" charset="0"/>
                <a:cs typeface="Calibri" pitchFamily="34" charset="0"/>
              </a:rPr>
              <a:t>појаве </a:t>
            </a:r>
            <a:r>
              <a:rPr lang="sr-Cyrl-RS" sz="2000" dirty="0">
                <a:latin typeface="Calibri" pitchFamily="34" charset="0"/>
                <a:cs typeface="Calibri" pitchFamily="34" charset="0"/>
              </a:rPr>
              <a:t>(улажење и излажење лица на позорници).</a:t>
            </a:r>
          </a:p>
          <a:p>
            <a:endParaRPr lang="sr-Cyrl-RS" sz="2000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bs-Latn-BA" dirty="0"/>
          </a:p>
        </p:txBody>
      </p:sp>
      <p:pic>
        <p:nvPicPr>
          <p:cNvPr id="4098" name="Picture 2" descr="C:\Users\Matija\Desktop\pozoriste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4714884"/>
            <a:ext cx="3714776" cy="178599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4651389"/>
          </a:xfrm>
        </p:spPr>
        <p:txBody>
          <a:bodyPr>
            <a:normAutofit/>
          </a:bodyPr>
          <a:lstStyle/>
          <a:p>
            <a:pPr>
              <a:buNone/>
            </a:pPr>
            <a:endParaRPr lang="sr-Cyrl-RS" sz="20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Cyrl-RS" sz="20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Cyrl-RS" sz="20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Cyrl-RS" sz="20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Cyrl-RS" sz="20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Cyrl-RS" sz="20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Cyrl-RS" sz="20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Cyrl-RS" sz="20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Cyrl-RS" sz="20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Cyrl-RS" sz="20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Cyrl-RS" sz="20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Cyrl-RS" sz="20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Cyrl-RS" sz="20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Cyrl-RS" sz="20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Cyrl-RS" sz="20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Cyrl-RS" sz="20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Cyrl-RS" sz="20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sr-Cyrl-RS" sz="20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bs-Latn-BA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857356" y="2428868"/>
            <a:ext cx="5286412" cy="2143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Успјешно сте савладали и овај дио градива!</a:t>
            </a:r>
          </a:p>
          <a:p>
            <a:pPr algn="ctr"/>
            <a:endParaRPr lang="sr-Cyrl-RS" sz="24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sr-Cyrl-RS" sz="24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ЧЕСТИТАМ!</a:t>
            </a:r>
            <a:endParaRPr lang="bs-Latn-BA" sz="24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2" name="Picture 2" descr="C:\Users\Matija\Desktop\mask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2466975" cy="1562098"/>
          </a:xfrm>
          <a:prstGeom prst="rect">
            <a:avLst/>
          </a:prstGeom>
          <a:noFill/>
        </p:spPr>
      </p:pic>
      <p:pic>
        <p:nvPicPr>
          <p:cNvPr id="5123" name="Picture 3" descr="C:\Users\Matija\Desktop\pozoriste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4786322"/>
            <a:ext cx="2543175" cy="165737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175</TotalTime>
  <Words>458</Words>
  <Application>Microsoft Office PowerPoint</Application>
  <PresentationFormat>Пројекција на екрану (4:3)</PresentationFormat>
  <Paragraphs>97</Paragraphs>
  <Slides>7</Slides>
  <Notes>1</Notes>
  <HiddenSlides>0</HiddenSlides>
  <MMClips>0</MMClips>
  <ScaleCrop>false</ScaleCrop>
  <HeadingPairs>
    <vt:vector size="6" baseType="variant">
      <vt:variant>
        <vt:lpstr>Коришћени фонтови</vt:lpstr>
      </vt:variant>
      <vt:variant>
        <vt:i4>4</vt:i4>
      </vt:variant>
      <vt:variant>
        <vt:lpstr>Тема</vt:lpstr>
      </vt:variant>
      <vt:variant>
        <vt:i4>1</vt:i4>
      </vt:variant>
      <vt:variant>
        <vt:lpstr>Наслови слајдова</vt:lpstr>
      </vt:variant>
      <vt:variant>
        <vt:i4>7</vt:i4>
      </vt:variant>
    </vt:vector>
  </HeadingPairs>
  <TitlesOfParts>
    <vt:vector size="12" baseType="lpstr">
      <vt:lpstr>Calibri</vt:lpstr>
      <vt:lpstr>Franklin Gothic Book</vt:lpstr>
      <vt:lpstr>Franklin Gothic Medium</vt:lpstr>
      <vt:lpstr>Wingdings 2</vt:lpstr>
      <vt:lpstr>Trek</vt:lpstr>
      <vt:lpstr>МИЛИЦА  Млађеновић хрицак, проф.</vt:lpstr>
      <vt:lpstr>ЦИЉеви и задаци:</vt:lpstr>
      <vt:lpstr>ВРСТЕ ДРаМЕ</vt:lpstr>
      <vt:lpstr>PowerPoint презентација</vt:lpstr>
      <vt:lpstr>Структура драмског текста је заснована на драмском сукобу!</vt:lpstr>
      <vt:lpstr>                           </vt:lpstr>
      <vt:lpstr>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МИЛИЦА  Млађеновић хрицак, проф.</dc:title>
  <dc:creator>Matija</dc:creator>
  <cp:lastModifiedBy>Sanja D</cp:lastModifiedBy>
  <cp:revision>25</cp:revision>
  <dcterms:created xsi:type="dcterms:W3CDTF">2020-05-01T11:49:16Z</dcterms:created>
  <dcterms:modified xsi:type="dcterms:W3CDTF">2021-03-22T20:02:11Z</dcterms:modified>
</cp:coreProperties>
</file>