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A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A2371A-7797-4AC2-A01C-1A493F50E3F0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8A968352-F41A-461E-A4B5-A83B9E018B36}">
      <dgm:prSet phldrT="[Text]" custT="1"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sr-Cyrl-RS" sz="2800" b="1" dirty="0" smtClean="0"/>
            <a:t>Жеља,</a:t>
          </a:r>
          <a:endParaRPr lang="sr-Cyrl-RS" sz="2800" b="1" dirty="0" smtClean="0"/>
        </a:p>
        <a:p>
          <a:r>
            <a:rPr lang="sr-Cyrl-RS" sz="2800" b="1" dirty="0" smtClean="0"/>
            <a:t>воља,</a:t>
          </a:r>
          <a:endParaRPr lang="sr-Cyrl-RS" sz="2800" b="1" dirty="0" smtClean="0"/>
        </a:p>
        <a:p>
          <a:r>
            <a:rPr lang="sr-Cyrl-RS" sz="2800" b="1" dirty="0" err="1" smtClean="0"/>
            <a:t>вјера</a:t>
          </a:r>
          <a:r>
            <a:rPr lang="sr-Cyrl-RS" sz="2800" b="1" dirty="0" smtClean="0"/>
            <a:t> </a:t>
          </a:r>
          <a:r>
            <a:rPr lang="sr-Cyrl-RS" sz="2800" b="1" dirty="0" smtClean="0"/>
            <a:t>у </a:t>
          </a:r>
          <a:r>
            <a:rPr lang="sr-Cyrl-RS" sz="2800" b="1" dirty="0" smtClean="0"/>
            <a:t>себе.</a:t>
          </a:r>
          <a:endParaRPr lang="en-US" sz="2800" b="1" dirty="0"/>
        </a:p>
      </dgm:t>
    </dgm:pt>
    <dgm:pt modelId="{59CE7272-D2CC-4C25-80AE-722347770D8C}" type="parTrans" cxnId="{639DA4F9-C342-4179-9F3D-74E56602971D}">
      <dgm:prSet/>
      <dgm:spPr/>
      <dgm:t>
        <a:bodyPr/>
        <a:lstStyle/>
        <a:p>
          <a:endParaRPr lang="en-US"/>
        </a:p>
      </dgm:t>
    </dgm:pt>
    <dgm:pt modelId="{27758DFD-D369-4819-A214-B61B627452A9}" type="sibTrans" cxnId="{639DA4F9-C342-4179-9F3D-74E56602971D}">
      <dgm:prSet/>
      <dgm:spPr/>
      <dgm:t>
        <a:bodyPr/>
        <a:lstStyle/>
        <a:p>
          <a:endParaRPr lang="en-US"/>
        </a:p>
      </dgm:t>
    </dgm:pt>
    <dgm:pt modelId="{8636E273-77D0-4487-88D4-24710E0AB47A}">
      <dgm:prSet phldrT="[Text]" custT="1"/>
      <dgm:spPr/>
      <dgm:t>
        <a:bodyPr/>
        <a:lstStyle/>
        <a:p>
          <a:r>
            <a:rPr lang="sr-Cyrl-RS" sz="2800" b="1" dirty="0" smtClean="0"/>
            <a:t>Машта,</a:t>
          </a:r>
        </a:p>
        <a:p>
          <a:r>
            <a:rPr lang="sr-Cyrl-RS" sz="2800" b="1" dirty="0" smtClean="0"/>
            <a:t>нада, храброст.</a:t>
          </a:r>
          <a:endParaRPr lang="en-US" sz="2800" b="1" dirty="0"/>
        </a:p>
      </dgm:t>
    </dgm:pt>
    <dgm:pt modelId="{29DDF9AC-747E-46BF-B506-0F493CD5988F}" type="parTrans" cxnId="{147DC696-1CE8-4309-ADF6-A328CE255777}">
      <dgm:prSet/>
      <dgm:spPr/>
      <dgm:t>
        <a:bodyPr/>
        <a:lstStyle/>
        <a:p>
          <a:endParaRPr lang="en-US"/>
        </a:p>
      </dgm:t>
    </dgm:pt>
    <dgm:pt modelId="{93252F7A-D8F5-47C1-B15F-706CB452868E}" type="sibTrans" cxnId="{147DC696-1CE8-4309-ADF6-A328CE255777}">
      <dgm:prSet/>
      <dgm:spPr/>
      <dgm:t>
        <a:bodyPr/>
        <a:lstStyle/>
        <a:p>
          <a:endParaRPr lang="en-US"/>
        </a:p>
      </dgm:t>
    </dgm:pt>
    <dgm:pt modelId="{19E059BB-1F41-40A5-A09F-41D0A7D4ACE4}">
      <dgm:prSet phldrT="[Text]" custT="1"/>
      <dgm:spPr/>
      <dgm:t>
        <a:bodyPr/>
        <a:lstStyle/>
        <a:p>
          <a:r>
            <a:rPr lang="sr-Cyrl-RS" sz="2800" dirty="0" smtClean="0"/>
            <a:t>Успјех,</a:t>
          </a:r>
        </a:p>
        <a:p>
          <a:r>
            <a:rPr lang="sr-Cyrl-RS" sz="2800" dirty="0" smtClean="0"/>
            <a:t>срећа!</a:t>
          </a:r>
          <a:endParaRPr lang="en-US" sz="2800" dirty="0"/>
        </a:p>
      </dgm:t>
    </dgm:pt>
    <dgm:pt modelId="{D984253A-EC2C-4115-9B17-8E721FE1357B}" type="parTrans" cxnId="{EE5CD2D4-7855-4C0C-B293-7B603BD88312}">
      <dgm:prSet/>
      <dgm:spPr/>
      <dgm:t>
        <a:bodyPr/>
        <a:lstStyle/>
        <a:p>
          <a:endParaRPr lang="en-US"/>
        </a:p>
      </dgm:t>
    </dgm:pt>
    <dgm:pt modelId="{F591833A-4A57-4552-8530-195F08262E98}" type="sibTrans" cxnId="{EE5CD2D4-7855-4C0C-B293-7B603BD88312}">
      <dgm:prSet/>
      <dgm:spPr/>
      <dgm:t>
        <a:bodyPr/>
        <a:lstStyle/>
        <a:p>
          <a:endParaRPr lang="en-US"/>
        </a:p>
      </dgm:t>
    </dgm:pt>
    <dgm:pt modelId="{35281A76-4D1E-4F63-B980-7C65F2717B38}" type="pres">
      <dgm:prSet presAssocID="{3DA2371A-7797-4AC2-A01C-1A493F50E3F0}" presName="linearFlow" presStyleCnt="0">
        <dgm:presLayoutVars>
          <dgm:dir/>
          <dgm:resizeHandles val="exact"/>
        </dgm:presLayoutVars>
      </dgm:prSet>
      <dgm:spPr/>
    </dgm:pt>
    <dgm:pt modelId="{701E132E-8A4E-4D06-A410-EBC99678AD6D}" type="pres">
      <dgm:prSet presAssocID="{8A968352-F41A-461E-A4B5-A83B9E018B36}" presName="node" presStyleLbl="node1" presStyleIdx="0" presStyleCnt="3" custScaleX="113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0437D9-D372-48C6-ACBD-7D40E32C8CC3}" type="pres">
      <dgm:prSet presAssocID="{27758DFD-D369-4819-A214-B61B627452A9}" presName="spacerL" presStyleCnt="0"/>
      <dgm:spPr/>
    </dgm:pt>
    <dgm:pt modelId="{760D392D-2C38-4B14-8EAF-8B5AC354F558}" type="pres">
      <dgm:prSet presAssocID="{27758DFD-D369-4819-A214-B61B627452A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D7093A2-BAFD-48F3-B0BB-AA4B439D58A3}" type="pres">
      <dgm:prSet presAssocID="{27758DFD-D369-4819-A214-B61B627452A9}" presName="spacerR" presStyleCnt="0"/>
      <dgm:spPr/>
    </dgm:pt>
    <dgm:pt modelId="{FACE07FA-7701-4D9A-8C52-00FE16134AD5}" type="pres">
      <dgm:prSet presAssocID="{8636E273-77D0-4487-88D4-24710E0AB47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210B64-599D-4ACC-BF23-5E02B58CF286}" type="pres">
      <dgm:prSet presAssocID="{93252F7A-D8F5-47C1-B15F-706CB452868E}" presName="spacerL" presStyleCnt="0"/>
      <dgm:spPr/>
    </dgm:pt>
    <dgm:pt modelId="{E0C9A22E-A7B4-49A0-8EE8-5CCCC9A7321C}" type="pres">
      <dgm:prSet presAssocID="{93252F7A-D8F5-47C1-B15F-706CB452868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48A6BD1-BEAD-45F1-8ABA-71289B8F9177}" type="pres">
      <dgm:prSet presAssocID="{93252F7A-D8F5-47C1-B15F-706CB452868E}" presName="spacerR" presStyleCnt="0"/>
      <dgm:spPr/>
    </dgm:pt>
    <dgm:pt modelId="{38BB8D1B-878D-41FA-A9E9-4E9712D342C2}" type="pres">
      <dgm:prSet presAssocID="{19E059BB-1F41-40A5-A09F-41D0A7D4ACE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6A7BE6-0D64-415F-AF80-C942C82CAB1B}" type="presOf" srcId="{19E059BB-1F41-40A5-A09F-41D0A7D4ACE4}" destId="{38BB8D1B-878D-41FA-A9E9-4E9712D342C2}" srcOrd="0" destOrd="0" presId="urn:microsoft.com/office/officeart/2005/8/layout/equation1"/>
    <dgm:cxn modelId="{9B44EBAF-BB45-4868-90EB-4BBE9B224118}" type="presOf" srcId="{8636E273-77D0-4487-88D4-24710E0AB47A}" destId="{FACE07FA-7701-4D9A-8C52-00FE16134AD5}" srcOrd="0" destOrd="0" presId="urn:microsoft.com/office/officeart/2005/8/layout/equation1"/>
    <dgm:cxn modelId="{920853A8-7A4A-4866-ABDA-FE9FD9DAAB78}" type="presOf" srcId="{93252F7A-D8F5-47C1-B15F-706CB452868E}" destId="{E0C9A22E-A7B4-49A0-8EE8-5CCCC9A7321C}" srcOrd="0" destOrd="0" presId="urn:microsoft.com/office/officeart/2005/8/layout/equation1"/>
    <dgm:cxn modelId="{EE5CD2D4-7855-4C0C-B293-7B603BD88312}" srcId="{3DA2371A-7797-4AC2-A01C-1A493F50E3F0}" destId="{19E059BB-1F41-40A5-A09F-41D0A7D4ACE4}" srcOrd="2" destOrd="0" parTransId="{D984253A-EC2C-4115-9B17-8E721FE1357B}" sibTransId="{F591833A-4A57-4552-8530-195F08262E98}"/>
    <dgm:cxn modelId="{147DC696-1CE8-4309-ADF6-A328CE255777}" srcId="{3DA2371A-7797-4AC2-A01C-1A493F50E3F0}" destId="{8636E273-77D0-4487-88D4-24710E0AB47A}" srcOrd="1" destOrd="0" parTransId="{29DDF9AC-747E-46BF-B506-0F493CD5988F}" sibTransId="{93252F7A-D8F5-47C1-B15F-706CB452868E}"/>
    <dgm:cxn modelId="{AA88B273-443D-4642-B006-939B5C182E70}" type="presOf" srcId="{27758DFD-D369-4819-A214-B61B627452A9}" destId="{760D392D-2C38-4B14-8EAF-8B5AC354F558}" srcOrd="0" destOrd="0" presId="urn:microsoft.com/office/officeart/2005/8/layout/equation1"/>
    <dgm:cxn modelId="{031E3780-B6DC-40DA-AF1B-694BBD9A48A1}" type="presOf" srcId="{3DA2371A-7797-4AC2-A01C-1A493F50E3F0}" destId="{35281A76-4D1E-4F63-B980-7C65F2717B38}" srcOrd="0" destOrd="0" presId="urn:microsoft.com/office/officeart/2005/8/layout/equation1"/>
    <dgm:cxn modelId="{4DF909DF-9010-4A24-914F-29EE5E6B8635}" type="presOf" srcId="{8A968352-F41A-461E-A4B5-A83B9E018B36}" destId="{701E132E-8A4E-4D06-A410-EBC99678AD6D}" srcOrd="0" destOrd="0" presId="urn:microsoft.com/office/officeart/2005/8/layout/equation1"/>
    <dgm:cxn modelId="{639DA4F9-C342-4179-9F3D-74E56602971D}" srcId="{3DA2371A-7797-4AC2-A01C-1A493F50E3F0}" destId="{8A968352-F41A-461E-A4B5-A83B9E018B36}" srcOrd="0" destOrd="0" parTransId="{59CE7272-D2CC-4C25-80AE-722347770D8C}" sibTransId="{27758DFD-D369-4819-A214-B61B627452A9}"/>
    <dgm:cxn modelId="{69A6676A-91BC-4B31-BC73-A86A8FF0D480}" type="presParOf" srcId="{35281A76-4D1E-4F63-B980-7C65F2717B38}" destId="{701E132E-8A4E-4D06-A410-EBC99678AD6D}" srcOrd="0" destOrd="0" presId="urn:microsoft.com/office/officeart/2005/8/layout/equation1"/>
    <dgm:cxn modelId="{FBA8BBAE-B8A9-4728-B146-A1FE99193B72}" type="presParOf" srcId="{35281A76-4D1E-4F63-B980-7C65F2717B38}" destId="{120437D9-D372-48C6-ACBD-7D40E32C8CC3}" srcOrd="1" destOrd="0" presId="urn:microsoft.com/office/officeart/2005/8/layout/equation1"/>
    <dgm:cxn modelId="{BCB20A99-29A4-45E3-B48D-32218CA231D8}" type="presParOf" srcId="{35281A76-4D1E-4F63-B980-7C65F2717B38}" destId="{760D392D-2C38-4B14-8EAF-8B5AC354F558}" srcOrd="2" destOrd="0" presId="urn:microsoft.com/office/officeart/2005/8/layout/equation1"/>
    <dgm:cxn modelId="{FB3B023F-A854-478B-B21B-C8E632550C52}" type="presParOf" srcId="{35281A76-4D1E-4F63-B980-7C65F2717B38}" destId="{ED7093A2-BAFD-48F3-B0BB-AA4B439D58A3}" srcOrd="3" destOrd="0" presId="urn:microsoft.com/office/officeart/2005/8/layout/equation1"/>
    <dgm:cxn modelId="{96260D48-447B-4E57-8ADA-CEA9D7501919}" type="presParOf" srcId="{35281A76-4D1E-4F63-B980-7C65F2717B38}" destId="{FACE07FA-7701-4D9A-8C52-00FE16134AD5}" srcOrd="4" destOrd="0" presId="urn:microsoft.com/office/officeart/2005/8/layout/equation1"/>
    <dgm:cxn modelId="{42B7EEB4-1B89-4538-B6F6-C0853355A78F}" type="presParOf" srcId="{35281A76-4D1E-4F63-B980-7C65F2717B38}" destId="{CA210B64-599D-4ACC-BF23-5E02B58CF286}" srcOrd="5" destOrd="0" presId="urn:microsoft.com/office/officeart/2005/8/layout/equation1"/>
    <dgm:cxn modelId="{82D63EFF-0DFE-4ADD-98F8-E92740148D6C}" type="presParOf" srcId="{35281A76-4D1E-4F63-B980-7C65F2717B38}" destId="{E0C9A22E-A7B4-49A0-8EE8-5CCCC9A7321C}" srcOrd="6" destOrd="0" presId="urn:microsoft.com/office/officeart/2005/8/layout/equation1"/>
    <dgm:cxn modelId="{41065955-37A1-4844-A5A4-D9D3D51EE8A0}" type="presParOf" srcId="{35281A76-4D1E-4F63-B980-7C65F2717B38}" destId="{248A6BD1-BEAD-45F1-8ABA-71289B8F9177}" srcOrd="7" destOrd="0" presId="urn:microsoft.com/office/officeart/2005/8/layout/equation1"/>
    <dgm:cxn modelId="{EB54D319-2338-4DAD-AF14-1685A01B000B}" type="presParOf" srcId="{35281A76-4D1E-4F63-B980-7C65F2717B38}" destId="{38BB8D1B-878D-41FA-A9E9-4E9712D342C2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E132E-8A4E-4D06-A410-EBC99678AD6D}">
      <dsp:nvSpPr>
        <dsp:cNvPr id="0" name=""/>
        <dsp:cNvSpPr/>
      </dsp:nvSpPr>
      <dsp:spPr>
        <a:xfrm>
          <a:off x="991" y="1597961"/>
          <a:ext cx="2668338" cy="2346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b="1" kern="1200" dirty="0" smtClean="0"/>
            <a:t>Жеља,</a:t>
          </a:r>
          <a:endParaRPr lang="sr-Cyrl-RS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b="1" kern="1200" dirty="0" smtClean="0"/>
            <a:t>воља,</a:t>
          </a:r>
          <a:endParaRPr lang="sr-Cyrl-RS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b="1" kern="1200" dirty="0" err="1" smtClean="0"/>
            <a:t>вјера</a:t>
          </a:r>
          <a:r>
            <a:rPr lang="sr-Cyrl-RS" sz="2800" b="1" kern="1200" dirty="0" smtClean="0"/>
            <a:t> </a:t>
          </a:r>
          <a:r>
            <a:rPr lang="sr-Cyrl-RS" sz="2800" b="1" kern="1200" dirty="0" smtClean="0"/>
            <a:t>у </a:t>
          </a:r>
          <a:r>
            <a:rPr lang="sr-Cyrl-RS" sz="2800" b="1" kern="1200" dirty="0" smtClean="0"/>
            <a:t>себе.</a:t>
          </a:r>
          <a:endParaRPr lang="en-US" sz="2800" b="1" kern="1200" dirty="0"/>
        </a:p>
      </dsp:txBody>
      <dsp:txXfrm>
        <a:off x="391760" y="1941530"/>
        <a:ext cx="1886800" cy="1658901"/>
      </dsp:txXfrm>
    </dsp:sp>
    <dsp:sp modelId="{760D392D-2C38-4B14-8EAF-8B5AC354F558}">
      <dsp:nvSpPr>
        <dsp:cNvPr id="0" name=""/>
        <dsp:cNvSpPr/>
      </dsp:nvSpPr>
      <dsp:spPr>
        <a:xfrm>
          <a:off x="2859828" y="2090629"/>
          <a:ext cx="1360703" cy="1360703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3040189" y="2610962"/>
        <a:ext cx="999981" cy="320037"/>
      </dsp:txXfrm>
    </dsp:sp>
    <dsp:sp modelId="{FACE07FA-7701-4D9A-8C52-00FE16134AD5}">
      <dsp:nvSpPr>
        <dsp:cNvPr id="0" name=""/>
        <dsp:cNvSpPr/>
      </dsp:nvSpPr>
      <dsp:spPr>
        <a:xfrm>
          <a:off x="4411029" y="1597961"/>
          <a:ext cx="2346039" cy="2346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b="1" kern="1200" dirty="0" smtClean="0"/>
            <a:t>Машта,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b="1" kern="1200" dirty="0" smtClean="0"/>
            <a:t>нада, храброст.</a:t>
          </a:r>
          <a:endParaRPr lang="en-US" sz="2800" b="1" kern="1200" dirty="0"/>
        </a:p>
      </dsp:txBody>
      <dsp:txXfrm>
        <a:off x="4754598" y="1941530"/>
        <a:ext cx="1658901" cy="1658901"/>
      </dsp:txXfrm>
    </dsp:sp>
    <dsp:sp modelId="{E0C9A22E-A7B4-49A0-8EE8-5CCCC9A7321C}">
      <dsp:nvSpPr>
        <dsp:cNvPr id="0" name=""/>
        <dsp:cNvSpPr/>
      </dsp:nvSpPr>
      <dsp:spPr>
        <a:xfrm>
          <a:off x="6947567" y="2090629"/>
          <a:ext cx="1360703" cy="1360703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500" kern="1200"/>
        </a:p>
      </dsp:txBody>
      <dsp:txXfrm>
        <a:off x="7127928" y="2370934"/>
        <a:ext cx="999981" cy="800093"/>
      </dsp:txXfrm>
    </dsp:sp>
    <dsp:sp modelId="{38BB8D1B-878D-41FA-A9E9-4E9712D342C2}">
      <dsp:nvSpPr>
        <dsp:cNvPr id="0" name=""/>
        <dsp:cNvSpPr/>
      </dsp:nvSpPr>
      <dsp:spPr>
        <a:xfrm>
          <a:off x="8498769" y="1597961"/>
          <a:ext cx="2346039" cy="2346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Успјех,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срећа!</a:t>
          </a:r>
          <a:endParaRPr lang="en-US" sz="2800" kern="1200" dirty="0"/>
        </a:p>
      </dsp:txBody>
      <dsp:txXfrm>
        <a:off x="8842338" y="1941530"/>
        <a:ext cx="1658901" cy="1658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EBCDA75-E2AB-4CC7-8E26-237A86AF43C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B86E8FBE-445C-4D0E-B10F-F5679E6613C5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9579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DA75-E2AB-4CC7-8E26-237A86AF43C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8FBE-445C-4D0E-B10F-F5679E661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8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EBCDA75-E2AB-4CC7-8E26-237A86AF43C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B86E8FBE-445C-4D0E-B10F-F5679E6613C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71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DA75-E2AB-4CC7-8E26-237A86AF43C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8FBE-445C-4D0E-B10F-F5679E661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4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EBCDA75-E2AB-4CC7-8E26-237A86AF43C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6E8FBE-445C-4D0E-B10F-F5679E6613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020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DA75-E2AB-4CC7-8E26-237A86AF43C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8FBE-445C-4D0E-B10F-F5679E661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DA75-E2AB-4CC7-8E26-237A86AF43C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8FBE-445C-4D0E-B10F-F5679E661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DA75-E2AB-4CC7-8E26-237A86AF43C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8FBE-445C-4D0E-B10F-F5679E661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0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DA75-E2AB-4CC7-8E26-237A86AF43C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8FBE-445C-4D0E-B10F-F5679E661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364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EBCDA75-E2AB-4CC7-8E26-237A86AF43C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B86E8FBE-445C-4D0E-B10F-F5679E661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001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EBCDA75-E2AB-4CC7-8E26-237A86AF43C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B86E8FBE-445C-4D0E-B10F-F5679E661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EBCDA75-E2AB-4CC7-8E26-237A86AF43C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86E8FBE-445C-4D0E-B10F-F5679E6613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54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b="1" i="1" dirty="0" smtClean="0">
                <a:solidFill>
                  <a:srgbClr val="E0AE20"/>
                </a:solidFill>
                <a:latin typeface="Algerian" panose="04020705040A02060702" pitchFamily="82" charset="0"/>
              </a:rPr>
              <a:t>Дон Кихот у контексту савременог доба </a:t>
            </a:r>
            <a:br>
              <a:rPr lang="sr-Cyrl-RS" b="1" i="1" dirty="0" smtClean="0">
                <a:solidFill>
                  <a:srgbClr val="E0AE20"/>
                </a:solidFill>
                <a:latin typeface="Algerian" panose="04020705040A02060702" pitchFamily="82" charset="0"/>
              </a:rPr>
            </a:br>
            <a:r>
              <a:rPr lang="sr-Cyrl-RS" b="1" i="1" dirty="0" smtClean="0">
                <a:solidFill>
                  <a:srgbClr val="E0AE20"/>
                </a:solidFill>
                <a:latin typeface="Algerian" panose="04020705040A02060702" pitchFamily="82" charset="0"/>
              </a:rPr>
              <a:t>-закључак-</a:t>
            </a:r>
            <a:endParaRPr lang="en-US" b="1" i="1" dirty="0">
              <a:solidFill>
                <a:srgbClr val="E0AE2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5000" y="4945377"/>
            <a:ext cx="4729430" cy="103776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sr-Cyrl-RS" sz="2800" i="1" dirty="0"/>
              <a:t>у</a:t>
            </a:r>
            <a:r>
              <a:rPr lang="sr-Cyrl-RS" sz="2800" i="1" dirty="0" smtClean="0"/>
              <a:t>ченик: </a:t>
            </a:r>
            <a:r>
              <a:rPr lang="sr-Cyrl-RS" sz="2800" i="1" dirty="0" smtClean="0"/>
              <a:t>Андреа </a:t>
            </a:r>
            <a:r>
              <a:rPr lang="sr-Cyrl-RS" sz="2800" i="1" dirty="0" err="1" smtClean="0"/>
              <a:t>Кременовић</a:t>
            </a:r>
            <a:r>
              <a:rPr lang="sr-Cyrl-RS" sz="2800" i="1" smtClean="0"/>
              <a:t>, </a:t>
            </a:r>
            <a:r>
              <a:rPr lang="sr-Latn-RS" sz="2800" i="1" smtClean="0"/>
              <a:t>I7</a:t>
            </a:r>
            <a:endParaRPr lang="sr-Cyrl-RS" sz="2800" i="1" dirty="0" smtClean="0"/>
          </a:p>
          <a:p>
            <a:pPr algn="r"/>
            <a:r>
              <a:rPr lang="sr-Cyrl-RS" sz="2800" i="1" dirty="0"/>
              <a:t>м</a:t>
            </a:r>
            <a:r>
              <a:rPr lang="sr-Cyrl-RS" sz="2800" i="1" dirty="0" smtClean="0"/>
              <a:t>ентор: мр Сања Ђурић, проф.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65824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3058662"/>
          </a:xfrm>
        </p:spPr>
        <p:txBody>
          <a:bodyPr/>
          <a:lstStyle/>
          <a:p>
            <a:r>
              <a:rPr lang="sr-Cyrl-RS" dirty="0"/>
              <a:t/>
            </a:r>
            <a:br>
              <a:rPr lang="sr-Cyrl-R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8926" y="1679510"/>
            <a:ext cx="4566474" cy="3526972"/>
          </a:xfrm>
        </p:spPr>
        <p:txBody>
          <a:bodyPr>
            <a:normAutofit/>
          </a:bodyPr>
          <a:lstStyle/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r>
              <a:rPr lang="sr-Cyrl-RS" sz="4000" b="1" dirty="0" smtClean="0">
                <a:solidFill>
                  <a:srgbClr val="FFC000"/>
                </a:solidFill>
              </a:rPr>
              <a:t>Хвала на пажњи!</a:t>
            </a:r>
          </a:p>
        </p:txBody>
      </p:sp>
    </p:spTree>
    <p:extLst>
      <p:ext uri="{BB962C8B-B14F-4D97-AF65-F5344CB8AC3E}">
        <p14:creationId xmlns:p14="http://schemas.microsoft.com/office/powerpoint/2010/main" val="8578361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434" y="568345"/>
            <a:ext cx="10901838" cy="5907100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Д - доброћудно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b="1" dirty="0" smtClean="0">
                <a:solidFill>
                  <a:srgbClr val="FFC000"/>
                </a:solidFill>
              </a:rPr>
              <a:t>О - оличење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b="1" dirty="0" smtClean="0">
                <a:solidFill>
                  <a:srgbClr val="002060"/>
                </a:solidFill>
              </a:rPr>
              <a:t>Н - наизглед ненормалних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b="1" dirty="0" smtClean="0">
                <a:solidFill>
                  <a:srgbClr val="00B050"/>
                </a:solidFill>
              </a:rPr>
              <a:t>К - креативних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b="1" dirty="0" smtClean="0">
                <a:solidFill>
                  <a:srgbClr val="FF0000"/>
                </a:solidFill>
              </a:rPr>
              <a:t>И – идеја </a:t>
            </a:r>
            <a:br>
              <a:rPr lang="sr-Cyrl-RS" b="1" dirty="0" smtClean="0">
                <a:solidFill>
                  <a:srgbClr val="FF0000"/>
                </a:solidFill>
              </a:rPr>
            </a:br>
            <a:r>
              <a:rPr lang="sr-Cyrl-RS" b="1" dirty="0" smtClean="0">
                <a:solidFill>
                  <a:srgbClr val="FF0000"/>
                </a:solidFill>
              </a:rPr>
              <a:t>које се супротставља</a:t>
            </a:r>
            <a:r>
              <a:rPr lang="sr-Cyrl-RS" dirty="0" smtClean="0">
                <a:solidFill>
                  <a:srgbClr val="FF0000"/>
                </a:solidFill>
              </a:rPr>
              <a:t/>
            </a:r>
            <a:br>
              <a:rPr lang="sr-Cyrl-RS" dirty="0" smtClean="0">
                <a:solidFill>
                  <a:srgbClr val="FF0000"/>
                </a:solidFill>
              </a:rPr>
            </a:br>
            <a:r>
              <a:rPr lang="sr-Cyrl-RS" b="1" dirty="0" smtClean="0">
                <a:solidFill>
                  <a:srgbClr val="00B0F0"/>
                </a:solidFill>
              </a:rPr>
              <a:t>Х - хаотичним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 - оковима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b="1" dirty="0" smtClean="0">
                <a:solidFill>
                  <a:srgbClr val="7030A0"/>
                </a:solidFill>
              </a:rPr>
              <a:t>Т - тадашњице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5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102" y="858416"/>
            <a:ext cx="4056011" cy="4571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3" r="13183"/>
          <a:stretch>
            <a:fillRect/>
          </a:stretch>
        </p:blipFill>
        <p:spPr>
          <a:xfrm>
            <a:off x="895739" y="858416"/>
            <a:ext cx="5952930" cy="50198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02500" y="904135"/>
            <a:ext cx="4404613" cy="5191865"/>
          </a:xfrm>
        </p:spPr>
        <p:txBody>
          <a:bodyPr>
            <a:normAutofit/>
          </a:bodyPr>
          <a:lstStyle/>
          <a:p>
            <a:r>
              <a:rPr lang="sr-Latn-RS" sz="3600" b="1" i="1" dirty="0" smtClean="0">
                <a:solidFill>
                  <a:srgbClr val="002060"/>
                </a:solidFill>
                <a:cs typeface="Aharoni" panose="02010803020104030203" pitchFamily="2" charset="-79"/>
              </a:rPr>
              <a:t> - </a:t>
            </a:r>
            <a:r>
              <a:rPr lang="sr-Cyrl-RS" sz="3600" b="1" i="1" dirty="0" smtClean="0">
                <a:solidFill>
                  <a:srgbClr val="002060"/>
                </a:solidFill>
                <a:cs typeface="Aharoni" panose="02010803020104030203" pitchFamily="2" charset="-79"/>
              </a:rPr>
              <a:t>Дон Кихот је </a:t>
            </a:r>
            <a:r>
              <a:rPr lang="sr-Cyrl-RS" sz="3600" b="1" i="1" dirty="0" smtClean="0">
                <a:solidFill>
                  <a:srgbClr val="002060"/>
                </a:solidFill>
                <a:cs typeface="Aharoni" panose="02010803020104030203" pitchFamily="2" charset="-79"/>
              </a:rPr>
              <a:t>лик, </a:t>
            </a:r>
            <a:r>
              <a:rPr lang="sr-Cyrl-RS" sz="3600" b="1" i="1" dirty="0" smtClean="0">
                <a:solidFill>
                  <a:srgbClr val="002060"/>
                </a:solidFill>
                <a:cs typeface="Aharoni" panose="02010803020104030203" pitchFamily="2" charset="-79"/>
              </a:rPr>
              <a:t>који живи свој живот онако како он жели</a:t>
            </a:r>
            <a:r>
              <a:rPr lang="sr-Cyrl-RS" sz="3600" b="1" i="1" dirty="0" smtClean="0">
                <a:solidFill>
                  <a:srgbClr val="002060"/>
                </a:solidFill>
                <a:cs typeface="Aharoni" panose="02010803020104030203" pitchFamily="2" charset="-79"/>
              </a:rPr>
              <a:t>. Он </a:t>
            </a:r>
            <a:r>
              <a:rPr lang="sr-Cyrl-RS" sz="3600" b="1" i="1" dirty="0" smtClean="0">
                <a:solidFill>
                  <a:srgbClr val="002060"/>
                </a:solidFill>
                <a:cs typeface="Aharoni" panose="02010803020104030203" pitchFamily="2" charset="-79"/>
              </a:rPr>
              <a:t>лети крилима </a:t>
            </a:r>
            <a:r>
              <a:rPr lang="sr-Cyrl-RS" sz="3600" b="1" i="1" dirty="0" smtClean="0">
                <a:solidFill>
                  <a:srgbClr val="002060"/>
                </a:solidFill>
                <a:cs typeface="Aharoni" panose="02010803020104030203" pitchFamily="2" charset="-79"/>
              </a:rPr>
              <a:t>маште, дише </a:t>
            </a:r>
            <a:r>
              <a:rPr lang="sr-Cyrl-RS" sz="3600" b="1" i="1" dirty="0" smtClean="0">
                <a:solidFill>
                  <a:srgbClr val="002060"/>
                </a:solidFill>
                <a:cs typeface="Aharoni" panose="02010803020104030203" pitchFamily="2" charset="-79"/>
              </a:rPr>
              <a:t>пуним плућима и бори се за правду</a:t>
            </a:r>
            <a:r>
              <a:rPr lang="sr-Cyrl-RS" sz="3600" b="1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825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063" y="354563"/>
            <a:ext cx="11286153" cy="6960637"/>
          </a:xfrm>
        </p:spPr>
        <p:txBody>
          <a:bodyPr>
            <a:noAutofit/>
          </a:bodyPr>
          <a:lstStyle/>
          <a:p>
            <a:r>
              <a:rPr lang="sr-Latn-RS" sz="4000" b="1" i="1" dirty="0">
                <a:solidFill>
                  <a:srgbClr val="002060"/>
                </a:solidFill>
              </a:rPr>
              <a:t> </a:t>
            </a:r>
            <a:r>
              <a:rPr lang="sr-Latn-RS" sz="3600" b="1" i="1" dirty="0" smtClean="0">
                <a:solidFill>
                  <a:srgbClr val="002060"/>
                </a:solidFill>
              </a:rPr>
              <a:t>-  </a:t>
            </a:r>
            <a:r>
              <a:rPr lang="sr-Cyrl-RS" sz="3600" b="1" i="1" dirty="0" smtClean="0">
                <a:solidFill>
                  <a:srgbClr val="002060"/>
                </a:solidFill>
              </a:rPr>
              <a:t>Вјетрењаче нису биле једине са којима се он </a:t>
            </a:r>
            <a:r>
              <a:rPr lang="sr-Cyrl-RS" sz="3600" b="1" i="1" dirty="0" smtClean="0">
                <a:solidFill>
                  <a:srgbClr val="002060"/>
                </a:solidFill>
              </a:rPr>
              <a:t>борио, </a:t>
            </a:r>
            <a:r>
              <a:rPr lang="sr-Cyrl-RS" sz="3600" b="1" i="1" dirty="0" smtClean="0">
                <a:solidFill>
                  <a:srgbClr val="002060"/>
                </a:solidFill>
              </a:rPr>
              <a:t>борио се са језицима злих </a:t>
            </a:r>
            <a:r>
              <a:rPr lang="sr-Cyrl-RS" sz="3600" b="1" i="1" dirty="0" smtClean="0">
                <a:solidFill>
                  <a:srgbClr val="002060"/>
                </a:solidFill>
              </a:rPr>
              <a:t>људи</a:t>
            </a:r>
            <a:r>
              <a:rPr lang="sr-Latn-RS" sz="3600" b="1" i="1" dirty="0" smtClean="0">
                <a:solidFill>
                  <a:srgbClr val="002060"/>
                </a:solidFill>
              </a:rPr>
              <a:t>.</a:t>
            </a:r>
            <a:r>
              <a:rPr lang="sr-Latn-RS" sz="3600" b="1" i="1" dirty="0" smtClean="0">
                <a:solidFill>
                  <a:srgbClr val="002060"/>
                </a:solidFill>
              </a:rPr>
              <a:t/>
            </a:r>
            <a:br>
              <a:rPr lang="sr-Latn-RS" sz="3600" b="1" i="1" dirty="0" smtClean="0">
                <a:solidFill>
                  <a:srgbClr val="002060"/>
                </a:solidFill>
              </a:rPr>
            </a:br>
            <a:r>
              <a:rPr lang="sr-Latn-RS" sz="3600" b="1" i="1" dirty="0" smtClean="0">
                <a:solidFill>
                  <a:srgbClr val="002060"/>
                </a:solidFill>
              </a:rPr>
              <a:t/>
            </a:r>
            <a:br>
              <a:rPr lang="sr-Latn-RS" sz="3600" b="1" i="1" dirty="0" smtClean="0">
                <a:solidFill>
                  <a:srgbClr val="002060"/>
                </a:solidFill>
              </a:rPr>
            </a:br>
            <a:r>
              <a:rPr lang="sr-Latn-RS" sz="3600" b="1" i="1" dirty="0" smtClean="0">
                <a:solidFill>
                  <a:srgbClr val="002060"/>
                </a:solidFill>
              </a:rPr>
              <a:t>- </a:t>
            </a:r>
            <a:r>
              <a:rPr lang="sr-Cyrl-RS" sz="3600" b="1" i="1" dirty="0" smtClean="0">
                <a:solidFill>
                  <a:srgbClr val="002060"/>
                </a:solidFill>
              </a:rPr>
              <a:t>Стајали су му на пут говорећи му да је </a:t>
            </a:r>
            <a:r>
              <a:rPr lang="sr-Cyrl-RS" sz="3600" b="1" i="1" dirty="0" smtClean="0">
                <a:solidFill>
                  <a:srgbClr val="002060"/>
                </a:solidFill>
              </a:rPr>
              <a:t>луд, одбацујући </a:t>
            </a:r>
            <a:r>
              <a:rPr lang="sr-Cyrl-RS" sz="3600" b="1" i="1" dirty="0" smtClean="0">
                <a:solidFill>
                  <a:srgbClr val="002060"/>
                </a:solidFill>
              </a:rPr>
              <a:t>га од себе само зато што је био спреман да себе и свој живот промјени на </a:t>
            </a:r>
            <a:r>
              <a:rPr lang="sr-Cyrl-RS" sz="3600" b="1" i="1" dirty="0" err="1" smtClean="0">
                <a:solidFill>
                  <a:srgbClr val="002060"/>
                </a:solidFill>
              </a:rPr>
              <a:t>боље,али</a:t>
            </a:r>
            <a:r>
              <a:rPr lang="sr-Cyrl-RS" sz="3600" b="1" i="1" dirty="0" smtClean="0">
                <a:solidFill>
                  <a:srgbClr val="002060"/>
                </a:solidFill>
              </a:rPr>
              <a:t> упркос </a:t>
            </a:r>
            <a:r>
              <a:rPr lang="sr-Cyrl-RS" sz="3600" b="1" i="1" dirty="0" smtClean="0">
                <a:solidFill>
                  <a:srgbClr val="002060"/>
                </a:solidFill>
              </a:rPr>
              <a:t>сваком физичком и психичком нападу који га је </a:t>
            </a:r>
            <a:r>
              <a:rPr lang="sr-Cyrl-RS" sz="3600" b="1" i="1" dirty="0" smtClean="0">
                <a:solidFill>
                  <a:srgbClr val="002060"/>
                </a:solidFill>
              </a:rPr>
              <a:t>дочекао, уз </a:t>
            </a:r>
            <a:r>
              <a:rPr lang="sr-Cyrl-RS" sz="3600" b="1" i="1" dirty="0" smtClean="0">
                <a:solidFill>
                  <a:srgbClr val="002060"/>
                </a:solidFill>
              </a:rPr>
              <a:t>себе је имао најјачи и најчвршћи </a:t>
            </a:r>
            <a:r>
              <a:rPr lang="sr-Cyrl-RS" sz="3600" b="1" i="1" dirty="0" smtClean="0">
                <a:solidFill>
                  <a:srgbClr val="002060"/>
                </a:solidFill>
              </a:rPr>
              <a:t>штит, </a:t>
            </a:r>
            <a:r>
              <a:rPr lang="sr-Cyrl-RS" sz="3600" b="1" i="1" u="sng" dirty="0" smtClean="0">
                <a:solidFill>
                  <a:srgbClr val="FF0000"/>
                </a:solidFill>
              </a:rPr>
              <a:t>своје </a:t>
            </a:r>
            <a:r>
              <a:rPr lang="sr-Cyrl-RS" sz="3600" b="1" i="1" u="sng" dirty="0" smtClean="0">
                <a:solidFill>
                  <a:srgbClr val="FF0000"/>
                </a:solidFill>
              </a:rPr>
              <a:t>мишљење.</a:t>
            </a:r>
            <a:endParaRPr lang="en-US" sz="36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323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H="1">
            <a:off x="11704271" y="568345"/>
            <a:ext cx="45719" cy="14078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541982"/>
              </p:ext>
            </p:extLst>
          </p:nvPr>
        </p:nvGraphicFramePr>
        <p:xfrm>
          <a:off x="858838" y="709613"/>
          <a:ext cx="10845800" cy="5541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823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54" y="568345"/>
            <a:ext cx="11200418" cy="57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nip Diagonal Corner Rectangle 2"/>
          <p:cNvSpPr/>
          <p:nvPr/>
        </p:nvSpPr>
        <p:spPr>
          <a:xfrm>
            <a:off x="1642188" y="1324947"/>
            <a:ext cx="8192277" cy="371358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i="1" dirty="0" smtClean="0">
                <a:solidFill>
                  <a:srgbClr val="FFC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</a:rPr>
              <a:t>АКО ЧОВЈЕК НЕ ДРЖИ И НЕ СТОЈИ ЧВРСТО  ИЗА СВОГ </a:t>
            </a:r>
            <a:r>
              <a:rPr lang="sr-Cyrl-RS" sz="3200" b="1" i="1" dirty="0" smtClean="0">
                <a:solidFill>
                  <a:srgbClr val="FFC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</a:rPr>
              <a:t>МИШЉЕЊА, СВОЈИХ </a:t>
            </a:r>
            <a:r>
              <a:rPr lang="sr-Cyrl-RS" sz="3200" b="1" i="1" dirty="0" smtClean="0">
                <a:solidFill>
                  <a:srgbClr val="FFC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</a:rPr>
              <a:t>СТАВОВА И </a:t>
            </a:r>
            <a:r>
              <a:rPr lang="sr-Cyrl-RS" sz="3200" b="1" i="1" dirty="0" smtClean="0">
                <a:solidFill>
                  <a:srgbClr val="FFC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</a:rPr>
              <a:t>ИДЕАЛА, ОН </a:t>
            </a:r>
            <a:r>
              <a:rPr lang="sr-Cyrl-RS" sz="3200" b="1" i="1" dirty="0" smtClean="0">
                <a:solidFill>
                  <a:srgbClr val="FFC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</a:rPr>
              <a:t>ГУБИ </a:t>
            </a:r>
            <a:r>
              <a:rPr lang="sr-Cyrl-RS" sz="3200" b="1" i="1" dirty="0" smtClean="0">
                <a:solidFill>
                  <a:srgbClr val="FFC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</a:rPr>
              <a:t>СЕБЕ. ПОСТАЈЕ </a:t>
            </a:r>
            <a:r>
              <a:rPr lang="sr-Cyrl-RS" sz="3200" b="1" i="1" dirty="0" smtClean="0">
                <a:solidFill>
                  <a:srgbClr val="FFC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</a:rPr>
              <a:t>РОБ ТУЂИХ РИЈЕЧИ И УПАДА У ДУБОК </a:t>
            </a:r>
            <a:r>
              <a:rPr lang="sr-Cyrl-RS" sz="3200" b="1" i="1" dirty="0" smtClean="0">
                <a:solidFill>
                  <a:srgbClr val="FFC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</a:rPr>
              <a:t>ВИР, КОЈИ </a:t>
            </a:r>
            <a:r>
              <a:rPr lang="sr-Cyrl-RS" sz="3200" b="1" i="1" dirty="0" smtClean="0">
                <a:solidFill>
                  <a:srgbClr val="FFC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</a:rPr>
              <a:t>СЕ ДАНАС  КРЕЋЕ БРЖЕ НЕГО </a:t>
            </a:r>
            <a:r>
              <a:rPr lang="sr-Cyrl-RS" sz="3200" b="1" i="1" dirty="0" smtClean="0">
                <a:solidFill>
                  <a:srgbClr val="FFC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</a:rPr>
              <a:t>ИКАДА. 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51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54" y="568345"/>
            <a:ext cx="11200418" cy="5963084"/>
          </a:xfrm>
        </p:spPr>
        <p:txBody>
          <a:bodyPr>
            <a:normAutofit/>
          </a:bodyPr>
          <a:lstStyle/>
          <a:p>
            <a:pPr algn="ctr"/>
            <a:r>
              <a:rPr lang="sr-Cyrl-RS" sz="4000" dirty="0" smtClean="0"/>
              <a:t> </a:t>
            </a:r>
            <a:br>
              <a:rPr lang="sr-Cyrl-RS" sz="4000" dirty="0" smtClean="0"/>
            </a:br>
            <a:r>
              <a:rPr lang="sr-Cyrl-RS" sz="4000" dirty="0"/>
              <a:t/>
            </a:r>
            <a:br>
              <a:rPr lang="sr-Cyrl-RS" sz="4000" dirty="0"/>
            </a:br>
            <a:r>
              <a:rPr lang="sr-Cyrl-RS" sz="4000" dirty="0" smtClean="0"/>
              <a:t/>
            </a:r>
            <a:br>
              <a:rPr lang="sr-Cyrl-RS" sz="4000" dirty="0" smtClean="0"/>
            </a:br>
            <a:r>
              <a:rPr lang="sr-Cyrl-RS" sz="4000" i="1" dirty="0" smtClean="0">
                <a:solidFill>
                  <a:schemeClr val="accent1">
                    <a:lumMod val="50000"/>
                  </a:schemeClr>
                </a:solidFill>
              </a:rPr>
              <a:t>Дон Кихот није само лик из истоименог Сервантесовог </a:t>
            </a:r>
            <a:r>
              <a:rPr lang="sr-Cyrl-RS" sz="4000" i="1" dirty="0" smtClean="0">
                <a:solidFill>
                  <a:schemeClr val="accent1">
                    <a:lumMod val="50000"/>
                  </a:schemeClr>
                </a:solidFill>
              </a:rPr>
              <a:t>романа, ОН </a:t>
            </a:r>
            <a:r>
              <a:rPr lang="sr-Cyrl-RS" sz="4000" i="1" dirty="0" smtClean="0">
                <a:solidFill>
                  <a:schemeClr val="accent1">
                    <a:lumMod val="50000"/>
                  </a:schemeClr>
                </a:solidFill>
              </a:rPr>
              <a:t>СЕ НАЛАЗИ У СВАКОМЕ ОД </a:t>
            </a:r>
            <a:r>
              <a:rPr lang="sr-Cyrl-RS" sz="4000" i="1" dirty="0" smtClean="0">
                <a:solidFill>
                  <a:schemeClr val="accent1">
                    <a:lumMod val="50000"/>
                  </a:schemeClr>
                </a:solidFill>
              </a:rPr>
              <a:t>НАС!</a:t>
            </a:r>
            <a:endParaRPr lang="en-US" sz="40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85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53" y="317241"/>
            <a:ext cx="11275063" cy="6232849"/>
          </a:xfrm>
        </p:spPr>
        <p:txBody>
          <a:bodyPr>
            <a:normAutofit/>
          </a:bodyPr>
          <a:lstStyle/>
          <a:p>
            <a:r>
              <a:rPr lang="sr-Cyrl-RS" sz="3600" b="1" i="1" dirty="0" smtClean="0">
                <a:solidFill>
                  <a:srgbClr val="002060"/>
                </a:solidFill>
              </a:rPr>
              <a:t>- Сваки </a:t>
            </a:r>
            <a:r>
              <a:rPr lang="sr-Cyrl-RS" sz="3600" b="1" i="1" dirty="0" err="1" smtClean="0">
                <a:solidFill>
                  <a:srgbClr val="002060"/>
                </a:solidFill>
              </a:rPr>
              <a:t>човјек</a:t>
            </a:r>
            <a:r>
              <a:rPr lang="sr-Cyrl-RS" sz="3600" b="1" i="1" dirty="0" smtClean="0">
                <a:solidFill>
                  <a:srgbClr val="002060"/>
                </a:solidFill>
              </a:rPr>
              <a:t>, </a:t>
            </a:r>
            <a:r>
              <a:rPr lang="sr-Cyrl-RS" sz="3600" b="1" i="1" dirty="0" smtClean="0">
                <a:solidFill>
                  <a:srgbClr val="002060"/>
                </a:solidFill>
              </a:rPr>
              <a:t>који тежи да се у својој кожи осјећа најбоље што може</a:t>
            </a:r>
            <a:r>
              <a:rPr lang="sr-Cyrl-RS" sz="3600" b="1" i="1" dirty="0" smtClean="0">
                <a:solidFill>
                  <a:srgbClr val="002060"/>
                </a:solidFill>
              </a:rPr>
              <a:t>, који </a:t>
            </a:r>
            <a:r>
              <a:rPr lang="sr-Cyrl-RS" sz="3600" b="1" i="1" u="sng" dirty="0" smtClean="0">
                <a:solidFill>
                  <a:srgbClr val="002060"/>
                </a:solidFill>
              </a:rPr>
              <a:t>зна да савршенство не </a:t>
            </a:r>
            <a:r>
              <a:rPr lang="sr-Cyrl-RS" sz="3600" b="1" i="1" u="sng" dirty="0" smtClean="0">
                <a:solidFill>
                  <a:srgbClr val="002060"/>
                </a:solidFill>
              </a:rPr>
              <a:t>постоји, али </a:t>
            </a:r>
            <a:r>
              <a:rPr lang="sr-Cyrl-RS" sz="3600" b="1" i="1" u="sng" dirty="0" smtClean="0">
                <a:solidFill>
                  <a:srgbClr val="002060"/>
                </a:solidFill>
              </a:rPr>
              <a:t>жели да од свог живота створи нешто налик њему </a:t>
            </a:r>
            <a:r>
              <a:rPr lang="sr-Cyrl-RS" sz="3600" b="1" i="1" dirty="0" smtClean="0">
                <a:solidFill>
                  <a:srgbClr val="002060"/>
                </a:solidFill>
              </a:rPr>
              <a:t> и </a:t>
            </a:r>
            <a:r>
              <a:rPr lang="sr-Cyrl-RS" sz="3600" b="1" i="1" dirty="0" smtClean="0">
                <a:solidFill>
                  <a:srgbClr val="002060"/>
                </a:solidFill>
              </a:rPr>
              <a:t>који, </a:t>
            </a:r>
            <a:r>
              <a:rPr lang="sr-Cyrl-RS" sz="3600" b="1" i="1" dirty="0" smtClean="0">
                <a:solidFill>
                  <a:srgbClr val="002060"/>
                </a:solidFill>
              </a:rPr>
              <a:t>иако је свјестан нелогичности </a:t>
            </a:r>
            <a:r>
              <a:rPr lang="sr-Cyrl-RS" sz="3600" b="1" i="1" dirty="0" smtClean="0">
                <a:solidFill>
                  <a:srgbClr val="002060"/>
                </a:solidFill>
              </a:rPr>
              <a:t>универзума, наставља </a:t>
            </a:r>
            <a:r>
              <a:rPr lang="sr-Cyrl-RS" sz="3600" b="1" i="1" dirty="0" smtClean="0">
                <a:solidFill>
                  <a:srgbClr val="002060"/>
                </a:solidFill>
              </a:rPr>
              <a:t>да иде </a:t>
            </a:r>
            <a:r>
              <a:rPr lang="sr-Cyrl-RS" sz="3600" b="1" i="1" dirty="0" smtClean="0">
                <a:solidFill>
                  <a:srgbClr val="002060"/>
                </a:solidFill>
              </a:rPr>
              <a:t>даље, не </a:t>
            </a:r>
            <a:r>
              <a:rPr lang="sr-Cyrl-RS" sz="3600" b="1" i="1" dirty="0" smtClean="0">
                <a:solidFill>
                  <a:srgbClr val="002060"/>
                </a:solidFill>
              </a:rPr>
              <a:t>обазирући се на животне </a:t>
            </a:r>
            <a:r>
              <a:rPr lang="sr-Cyrl-RS" sz="3600" b="1" i="1" dirty="0" smtClean="0">
                <a:solidFill>
                  <a:srgbClr val="002060"/>
                </a:solidFill>
              </a:rPr>
              <a:t>препреке, заправо </a:t>
            </a:r>
            <a:r>
              <a:rPr lang="sr-Cyrl-RS" sz="3600" b="1" i="1" dirty="0" smtClean="0">
                <a:solidFill>
                  <a:srgbClr val="002060"/>
                </a:solidFill>
              </a:rPr>
              <a:t>је </a:t>
            </a:r>
            <a:r>
              <a:rPr lang="sr-Cyrl-RS" sz="3600" b="1" u="sng" dirty="0" smtClean="0">
                <a:solidFill>
                  <a:srgbClr val="FF0000"/>
                </a:solidFill>
              </a:rPr>
              <a:t>Дон Кихот.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0" y="568344"/>
            <a:ext cx="11107112" cy="57764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loud 2"/>
          <p:cNvSpPr/>
          <p:nvPr/>
        </p:nvSpPr>
        <p:spPr>
          <a:xfrm>
            <a:off x="802432" y="955975"/>
            <a:ext cx="3396343" cy="2500604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i="1" dirty="0" smtClean="0">
                <a:solidFill>
                  <a:srgbClr val="FF0000"/>
                </a:solidFill>
              </a:rPr>
              <a:t>МИ</a:t>
            </a:r>
            <a:r>
              <a:rPr lang="sr-Cyrl-RS" sz="2400" i="1" dirty="0" smtClean="0">
                <a:solidFill>
                  <a:schemeClr val="accent4">
                    <a:lumMod val="50000"/>
                  </a:schemeClr>
                </a:solidFill>
              </a:rPr>
              <a:t> одлучујемо да ли ћемо да пробудимо Дон Кихота у </a:t>
            </a:r>
            <a:r>
              <a:rPr lang="sr-Cyrl-RS" sz="2400" i="1" dirty="0" smtClean="0">
                <a:solidFill>
                  <a:schemeClr val="accent4">
                    <a:lumMod val="50000"/>
                  </a:schemeClr>
                </a:solidFill>
              </a:rPr>
              <a:t>себи.</a:t>
            </a:r>
            <a:endParaRPr lang="sr-Cyrl-RS" sz="2400" i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4758613" y="846134"/>
            <a:ext cx="3676261" cy="2085805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i="1" dirty="0" smtClean="0">
                <a:solidFill>
                  <a:srgbClr val="FF0000"/>
                </a:solidFill>
              </a:rPr>
              <a:t>МИ </a:t>
            </a:r>
            <a:r>
              <a:rPr lang="sr-Cyrl-RS" sz="2400" i="1" dirty="0" smtClean="0">
                <a:solidFill>
                  <a:schemeClr val="accent1">
                    <a:lumMod val="50000"/>
                  </a:schemeClr>
                </a:solidFill>
              </a:rPr>
              <a:t>одлучујемо каквим ћемо очима да гледамо свијет.</a:t>
            </a:r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7688425" y="2500604"/>
            <a:ext cx="3340359" cy="3415004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i="1" dirty="0" smtClean="0">
                <a:solidFill>
                  <a:srgbClr val="FF0000"/>
                </a:solidFill>
              </a:rPr>
              <a:t>МИ</a:t>
            </a:r>
            <a:r>
              <a:rPr lang="sr-Cyrl-RS" sz="2400" i="1" dirty="0" smtClean="0">
                <a:solidFill>
                  <a:schemeClr val="accent2">
                    <a:lumMod val="50000"/>
                  </a:schemeClr>
                </a:solidFill>
              </a:rPr>
              <a:t> одлучујемо да ли ћемо</a:t>
            </a:r>
            <a:r>
              <a:rPr lang="sr-Cyrl-RS" sz="2400" i="1" u="sng" dirty="0" smtClean="0">
                <a:solidFill>
                  <a:schemeClr val="accent2">
                    <a:lumMod val="50000"/>
                  </a:schemeClr>
                </a:solidFill>
              </a:rPr>
              <a:t> да сањамо свој живот</a:t>
            </a:r>
            <a:r>
              <a:rPr lang="sr-Cyrl-RS" sz="2400" i="1" dirty="0" smtClean="0">
                <a:solidFill>
                  <a:schemeClr val="accent2">
                    <a:lumMod val="50000"/>
                  </a:schemeClr>
                </a:solidFill>
              </a:rPr>
              <a:t> или ћемо да </a:t>
            </a:r>
            <a:r>
              <a:rPr lang="sr-Cyrl-RS" sz="2400" i="1" u="sng" dirty="0" smtClean="0">
                <a:solidFill>
                  <a:schemeClr val="accent2">
                    <a:lumMod val="50000"/>
                  </a:schemeClr>
                </a:solidFill>
              </a:rPr>
              <a:t>живимо свој сан.</a:t>
            </a:r>
            <a:endParaRPr lang="en-US" sz="2400" i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1287624" y="3456578"/>
            <a:ext cx="5523723" cy="2459029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i="1" dirty="0" smtClean="0">
                <a:solidFill>
                  <a:srgbClr val="FF0000"/>
                </a:solidFill>
              </a:rPr>
              <a:t>МИ</a:t>
            </a:r>
            <a:r>
              <a:rPr lang="sr-Cyrl-RS" sz="24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Cyrl-RS" sz="2400" i="1" u="sng" dirty="0" smtClean="0">
                <a:solidFill>
                  <a:srgbClr val="FF0000"/>
                </a:solidFill>
              </a:rPr>
              <a:t>одлучујемо да</a:t>
            </a:r>
            <a:r>
              <a:rPr lang="sr-Latn-RS" sz="2400" i="1" u="sng" dirty="0" smtClean="0">
                <a:solidFill>
                  <a:srgbClr val="FF0000"/>
                </a:solidFill>
              </a:rPr>
              <a:t> </a:t>
            </a:r>
            <a:r>
              <a:rPr lang="sr-Cyrl-RS" sz="2400" i="1" u="sng" dirty="0" smtClean="0">
                <a:solidFill>
                  <a:srgbClr val="FF0000"/>
                </a:solidFill>
              </a:rPr>
              <a:t>ли ћемо да вјерујемо да појединац може да претвори свијет у боље </a:t>
            </a:r>
            <a:r>
              <a:rPr lang="sr-Cyrl-RS" sz="2400" i="1" u="sng" dirty="0" err="1" smtClean="0">
                <a:solidFill>
                  <a:srgbClr val="FF0000"/>
                </a:solidFill>
              </a:rPr>
              <a:t>мјесто</a:t>
            </a:r>
            <a:r>
              <a:rPr lang="sr-Cyrl-RS" sz="2400" i="1" u="sng" dirty="0" smtClean="0">
                <a:solidFill>
                  <a:srgbClr val="FF0000"/>
                </a:solidFill>
              </a:rPr>
              <a:t>.</a:t>
            </a:r>
            <a:endParaRPr lang="en-US" sz="24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068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175</TotalTime>
  <Words>247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Aharoni</vt:lpstr>
      <vt:lpstr>Algerian</vt:lpstr>
      <vt:lpstr>Calibri</vt:lpstr>
      <vt:lpstr>Century Schoolbook</vt:lpstr>
      <vt:lpstr>Corbel</vt:lpstr>
      <vt:lpstr>Feathered</vt:lpstr>
      <vt:lpstr>Дон Кихот у контексту савременог доба  -закључак-</vt:lpstr>
      <vt:lpstr>Д - доброћудно О - оличење Н - наизглед ненормалних К - креативних И – идеја  које се супротставља Х - хаотичним О - оковима Т - тадашњице</vt:lpstr>
      <vt:lpstr>PowerPoint Presentation</vt:lpstr>
      <vt:lpstr> -  Вјетрењаче нису биле једине са којима се он борио, борио се са језицима злих људи.  - Стајали су му на пут говорећи му да је луд, одбацујући га од себе само зато што је био спреман да себе и свој живот промјени на боље,али упркос сваком физичком и психичком нападу који га је дочекао, уз себе је имао најјачи и најчвршћи штит, своје мишљење.</vt:lpstr>
      <vt:lpstr>PowerPoint Presentation</vt:lpstr>
      <vt:lpstr>PowerPoint Presentation</vt:lpstr>
      <vt:lpstr>    Дон Кихот није само лик из истоименог Сервантесовог романа, ОН СЕ НАЛАЗИ У СВАКОМЕ ОД НАС!</vt:lpstr>
      <vt:lpstr>- Сваки човјек, који тежи да се у својој кожи осјећа најбоље што може, који зна да савршенство не постоји, али жели да од свог живота створи нешто налик њему  и који, иако је свјестан нелогичности универзума, наставља да иде даље, не обазирући се на животне препреке, заправо је Дон Кихот.</vt:lpstr>
      <vt:lpstr>PowerPoint Presentation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Дон Кихот у контексту савременог доба  -закључак-</dc:title>
  <dc:creator>SAMSUNG</dc:creator>
  <cp:lastModifiedBy>Dragan</cp:lastModifiedBy>
  <cp:revision>27</cp:revision>
  <dcterms:created xsi:type="dcterms:W3CDTF">2020-05-27T16:23:43Z</dcterms:created>
  <dcterms:modified xsi:type="dcterms:W3CDTF">2020-06-08T17:32:34Z</dcterms:modified>
</cp:coreProperties>
</file>