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sldIdLst>
    <p:sldId id="261" r:id="rId2"/>
    <p:sldId id="259" r:id="rId3"/>
    <p:sldId id="260" r:id="rId4"/>
    <p:sldId id="262" r:id="rId5"/>
    <p:sldId id="263" r:id="rId6"/>
    <p:sldId id="264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81" d="100"/>
          <a:sy n="81" d="100"/>
        </p:scale>
        <p:origin x="148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6F060-36C0-41BA-B8EF-8A9971B1B126}" type="datetimeFigureOut">
              <a:rPr lang="sr-Latn-RS" smtClean="0"/>
              <a:t>9.2.2022.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F4819-E615-4DF2-ACE0-93D87843319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7807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4819-E615-4DF2-ACE0-93D87843319D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0117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6" name="Picture 94" descr="D:\My Documents\My Webs\soniacoleman\PowerPoint Templates\Templates11\Black Rainbow\blackrainbow_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778000"/>
            <a:ext cx="6096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en-US" altLang="sr-Latn-R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92350" y="46863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sr-Latn-R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DCA7981-C5E2-4CFD-B2E1-2FAFA7F680E3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0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E9043B-60F8-4121-AC08-FCE2E4651A4D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0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533400"/>
            <a:ext cx="17907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533400"/>
            <a:ext cx="52197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ACAB6-CBB1-4BB8-A34A-E331EF5C7F5A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9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CB3A94-FC0B-429E-8D5E-239AB668B41D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7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1A82C-9BD9-4112-BE25-5BB6BEB5AE1B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1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2514600"/>
            <a:ext cx="3505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2514600"/>
            <a:ext cx="3505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142E-FE43-46D1-B356-65F3E57047BA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3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5E4B-8497-4F99-822E-9101C3B3E633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8B401-7E3B-4DF4-AF05-25B49AD8E997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0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C8BFA-B698-4E2C-9A8A-6B5CA6476310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5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00A7AD-1540-493A-BC74-C64A87158E28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2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89AB2-B911-485A-A051-F9EB3F069821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1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533400"/>
            <a:ext cx="716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2514600"/>
            <a:ext cx="7162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4438" y="6248400"/>
            <a:ext cx="175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B957"/>
                </a:solidFill>
              </a:defRPr>
            </a:lvl1pPr>
          </a:lstStyle>
          <a:p>
            <a:fld id="{FF241070-8BF6-4233-A931-DF69BF99025E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2213" y="6248400"/>
            <a:ext cx="2668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B957"/>
                </a:solidFill>
              </a:defRPr>
            </a:lvl1pPr>
          </a:lstStyle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1838" y="6248400"/>
            <a:ext cx="175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B957"/>
                </a:solidFill>
              </a:defRPr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  <p:sp>
        <p:nvSpPr>
          <p:cNvPr id="1044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858838" y="1701800"/>
            <a:ext cx="1087438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r-Latn-RS" altLang="sr-Latn-RS">
              <a:solidFill>
                <a:srgbClr val="00B9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7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B957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957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00B95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00B95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00B957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00B957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00B9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980728"/>
            <a:ext cx="6984776" cy="1512168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sr-Cyrl-RS" sz="4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ДОМИНО - ФОНЕТИКА</a:t>
            </a:r>
            <a:br>
              <a:rPr lang="sr-Cyrl-RS" sz="4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C218-F826-424A-95DC-8D3FF569E294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/>
              <a:t>Мр Сања Ђурић,проф.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7704" y="2996952"/>
            <a:ext cx="6264696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Надам се да ћете се забавити у игри домино, склапање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ријечи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 и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вјежбање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 гласовних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промјена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. Уживајте!</a:t>
            </a:r>
            <a:br>
              <a:rPr lang="sr-Cyrl-R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</a:br>
            <a:endParaRPr lang="sr-Latn-R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2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5696" y="1412777"/>
            <a:ext cx="1728191" cy="46166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r">
              <a:buNone/>
            </a:pPr>
            <a:r>
              <a:rPr lang="sr-Cyrl-R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ДАС-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>
                <a:solidFill>
                  <a:srgbClr val="002060"/>
                </a:solidFill>
              </a:rPr>
              <a:t>Мр Сања Ђурић,проф.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86-BBB7-441C-AFE5-2BA6077ED6F6}" type="datetime1">
              <a:rPr lang="sr-Cyrl-RS" smtClean="0"/>
              <a:t>09.02.2022.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63887" y="1412777"/>
            <a:ext cx="165618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FFFF00"/>
                </a:solidFill>
              </a:rPr>
              <a:t>ЧИЦА</a:t>
            </a:r>
            <a:endParaRPr lang="sr-Latn-RS" sz="2400" b="1" dirty="0">
              <a:solidFill>
                <a:srgbClr val="FFFF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436096" y="1505333"/>
            <a:ext cx="792088" cy="276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5989444" y="1391425"/>
            <a:ext cx="266429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ДАШЧИЦА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2060848"/>
            <a:ext cx="165618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sr-Cyrl-RS" sz="2400" b="1" dirty="0">
                <a:solidFill>
                  <a:srgbClr val="FFFF00"/>
                </a:solidFill>
              </a:rPr>
              <a:t>МАС -</a:t>
            </a:r>
            <a:endParaRPr lang="sr-Latn-RS" dirty="0"/>
          </a:p>
        </p:txBody>
      </p:sp>
      <p:sp>
        <p:nvSpPr>
          <p:cNvPr id="10" name="TextBox 9"/>
          <p:cNvSpPr txBox="1"/>
          <p:nvPr/>
        </p:nvSpPr>
        <p:spPr>
          <a:xfrm>
            <a:off x="3491879" y="2105497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ЋУ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403033" y="2155939"/>
            <a:ext cx="792088" cy="271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Rectangle 12"/>
          <p:cNvSpPr/>
          <p:nvPr/>
        </p:nvSpPr>
        <p:spPr>
          <a:xfrm>
            <a:off x="6228184" y="2052004"/>
            <a:ext cx="1641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МАШЋУ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9712" y="2996952"/>
            <a:ext cx="1584175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sr-Cyrl-RS" sz="2000" b="1" dirty="0">
                <a:solidFill>
                  <a:srgbClr val="FFFF00"/>
                </a:solidFill>
              </a:rPr>
              <a:t>ЧЕЗ - </a:t>
            </a:r>
            <a:endParaRPr lang="sr-Latn-RS" sz="20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1" y="2996952"/>
            <a:ext cx="1501957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rgbClr val="FFFF00"/>
                </a:solidFill>
              </a:rPr>
              <a:t>ЊА</a:t>
            </a:r>
            <a:endParaRPr lang="sr-Latn-RS" sz="2000" b="1" dirty="0">
              <a:solidFill>
                <a:srgbClr val="FFFF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220071" y="3046965"/>
            <a:ext cx="864097" cy="300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8" name="Rectangle 17"/>
          <p:cNvSpPr/>
          <p:nvPr/>
        </p:nvSpPr>
        <p:spPr>
          <a:xfrm>
            <a:off x="6170984" y="2918157"/>
            <a:ext cx="16401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ЧЕЖЊА</a:t>
            </a:r>
            <a:endParaRPr 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3560" y="3894547"/>
            <a:ext cx="1536477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sr-Cyrl-RS" sz="2000" b="1" dirty="0">
                <a:solidFill>
                  <a:srgbClr val="FFFF00"/>
                </a:solidFill>
              </a:rPr>
              <a:t>ПАЗ -</a:t>
            </a:r>
            <a:r>
              <a:rPr lang="sr-Cyrl-RS" b="1" dirty="0">
                <a:solidFill>
                  <a:srgbClr val="FFFF00"/>
                </a:solidFill>
              </a:rPr>
              <a:t> 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40037" y="3894547"/>
            <a:ext cx="1341325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rgbClr val="FFFF00"/>
                </a:solidFill>
              </a:rPr>
              <a:t>ЉИВ</a:t>
            </a:r>
            <a:endParaRPr lang="sr-Latn-RS" sz="2000" b="1" dirty="0">
              <a:solidFill>
                <a:srgbClr val="FFFF00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220071" y="3919185"/>
            <a:ext cx="864097" cy="242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21"/>
          <p:cNvSpPr txBox="1"/>
          <p:nvPr/>
        </p:nvSpPr>
        <p:spPr>
          <a:xfrm>
            <a:off x="6228184" y="3894547"/>
            <a:ext cx="145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sp>
        <p:nvSpPr>
          <p:cNvPr id="23" name="Rectangle 22"/>
          <p:cNvSpPr/>
          <p:nvPr/>
        </p:nvSpPr>
        <p:spPr>
          <a:xfrm>
            <a:off x="6228184" y="3720329"/>
            <a:ext cx="21868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ПАЖЉИВ</a:t>
            </a:r>
            <a:endParaRPr lang="en-US" sz="32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11795" y="4435574"/>
            <a:ext cx="73234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>
                <a:solidFill>
                  <a:srgbClr val="FFFF00"/>
                </a:solidFill>
              </a:rPr>
              <a:t>Поступак </a:t>
            </a:r>
            <a:r>
              <a:rPr lang="sr-Cyrl-RS" b="1" u="sng" dirty="0" err="1">
                <a:solidFill>
                  <a:srgbClr val="FFFF00"/>
                </a:solidFill>
              </a:rPr>
              <a:t>промјене</a:t>
            </a:r>
            <a:r>
              <a:rPr lang="sr-Cyrl-RS" dirty="0">
                <a:solidFill>
                  <a:srgbClr val="FFFF00"/>
                </a:solidFill>
              </a:rPr>
              <a:t>:</a:t>
            </a:r>
          </a:p>
          <a:p>
            <a:r>
              <a:rPr lang="sr-Cyrl-RS" dirty="0" err="1">
                <a:solidFill>
                  <a:srgbClr val="FFFF00"/>
                </a:solidFill>
              </a:rPr>
              <a:t>даск+ица</a:t>
            </a:r>
            <a:r>
              <a:rPr lang="sr-Cyrl-RS" dirty="0">
                <a:solidFill>
                  <a:srgbClr val="FFFF00"/>
                </a:solidFill>
              </a:rPr>
              <a:t>=</a:t>
            </a:r>
            <a:r>
              <a:rPr lang="sr-Cyrl-RS" dirty="0" err="1">
                <a:solidFill>
                  <a:srgbClr val="FFFF00"/>
                </a:solidFill>
              </a:rPr>
              <a:t>даскица</a:t>
            </a:r>
            <a:r>
              <a:rPr lang="sr-Cyrl-RS" dirty="0">
                <a:solidFill>
                  <a:srgbClr val="FFFF00"/>
                </a:solidFill>
              </a:rPr>
              <a:t>=</a:t>
            </a:r>
            <a:r>
              <a:rPr lang="sr-Cyrl-RS" dirty="0" err="1">
                <a:solidFill>
                  <a:srgbClr val="FFFF00"/>
                </a:solidFill>
              </a:rPr>
              <a:t>дасчица</a:t>
            </a:r>
            <a:r>
              <a:rPr lang="sr-Cyrl-RS" dirty="0">
                <a:solidFill>
                  <a:srgbClr val="FFFF00"/>
                </a:solidFill>
              </a:rPr>
              <a:t>=дашчица-------</a:t>
            </a:r>
            <a:r>
              <a:rPr lang="sr-Cyrl-RS" dirty="0" err="1">
                <a:solidFill>
                  <a:srgbClr val="FFFF00"/>
                </a:solidFill>
              </a:rPr>
              <a:t>палатализација,једначење</a:t>
            </a:r>
            <a:r>
              <a:rPr lang="sr-Cyrl-RS" dirty="0">
                <a:solidFill>
                  <a:srgbClr val="FFFF00"/>
                </a:solidFill>
              </a:rPr>
              <a:t> по </a:t>
            </a:r>
            <a:r>
              <a:rPr lang="sr-Cyrl-RS" dirty="0" err="1">
                <a:solidFill>
                  <a:srgbClr val="FFFF00"/>
                </a:solidFill>
              </a:rPr>
              <a:t>мјесту</a:t>
            </a:r>
            <a:r>
              <a:rPr lang="sr-Cyrl-RS" dirty="0">
                <a:solidFill>
                  <a:srgbClr val="FFFF00"/>
                </a:solidFill>
              </a:rPr>
              <a:t> творбе;</a:t>
            </a:r>
          </a:p>
          <a:p>
            <a:r>
              <a:rPr lang="sr-Cyrl-RS" dirty="0" err="1">
                <a:solidFill>
                  <a:srgbClr val="FFFF00"/>
                </a:solidFill>
              </a:rPr>
              <a:t>маст+ју</a:t>
            </a:r>
            <a:r>
              <a:rPr lang="sr-Cyrl-RS" dirty="0">
                <a:solidFill>
                  <a:srgbClr val="FFFF00"/>
                </a:solidFill>
              </a:rPr>
              <a:t> =</a:t>
            </a:r>
            <a:r>
              <a:rPr lang="sr-Cyrl-RS" dirty="0" err="1">
                <a:solidFill>
                  <a:srgbClr val="FFFF00"/>
                </a:solidFill>
              </a:rPr>
              <a:t>масћу</a:t>
            </a:r>
            <a:r>
              <a:rPr lang="sr-Cyrl-RS" dirty="0">
                <a:solidFill>
                  <a:srgbClr val="FFFF00"/>
                </a:solidFill>
              </a:rPr>
              <a:t>=машћу --------јотовање, једначење по </a:t>
            </a:r>
            <a:r>
              <a:rPr lang="sr-Cyrl-RS" dirty="0" err="1">
                <a:solidFill>
                  <a:srgbClr val="FFFF00"/>
                </a:solidFill>
              </a:rPr>
              <a:t>мјесту</a:t>
            </a:r>
            <a:r>
              <a:rPr lang="sr-Cyrl-RS" dirty="0">
                <a:solidFill>
                  <a:srgbClr val="FFFF00"/>
                </a:solidFill>
              </a:rPr>
              <a:t> творбе;</a:t>
            </a:r>
          </a:p>
          <a:p>
            <a:r>
              <a:rPr lang="sr-Cyrl-RS" dirty="0" err="1">
                <a:solidFill>
                  <a:srgbClr val="FFFF00"/>
                </a:solidFill>
              </a:rPr>
              <a:t>чезн</a:t>
            </a:r>
            <a:r>
              <a:rPr lang="sr-Cyrl-RS" dirty="0">
                <a:solidFill>
                  <a:srgbClr val="FFFF00"/>
                </a:solidFill>
              </a:rPr>
              <a:t> + ја= </a:t>
            </a:r>
            <a:r>
              <a:rPr lang="sr-Cyrl-RS" dirty="0" err="1">
                <a:solidFill>
                  <a:srgbClr val="FFFF00"/>
                </a:solidFill>
              </a:rPr>
              <a:t>чезња</a:t>
            </a:r>
            <a:r>
              <a:rPr lang="sr-Cyrl-RS" dirty="0">
                <a:solidFill>
                  <a:srgbClr val="FFFF00"/>
                </a:solidFill>
              </a:rPr>
              <a:t> =чежња------јотовање, једначење по </a:t>
            </a:r>
            <a:r>
              <a:rPr lang="sr-Cyrl-RS" dirty="0" err="1">
                <a:solidFill>
                  <a:srgbClr val="FFFF00"/>
                </a:solidFill>
              </a:rPr>
              <a:t>мјесту</a:t>
            </a:r>
            <a:r>
              <a:rPr lang="sr-Cyrl-RS" dirty="0">
                <a:solidFill>
                  <a:srgbClr val="FFFF00"/>
                </a:solidFill>
              </a:rPr>
              <a:t> творбе;</a:t>
            </a:r>
          </a:p>
          <a:p>
            <a:r>
              <a:rPr lang="sr-Cyrl-RS" dirty="0" err="1">
                <a:solidFill>
                  <a:srgbClr val="FFFF00"/>
                </a:solidFill>
              </a:rPr>
              <a:t>паз</a:t>
            </a:r>
            <a:r>
              <a:rPr lang="sr-Cyrl-RS" dirty="0">
                <a:solidFill>
                  <a:srgbClr val="FFFF00"/>
                </a:solidFill>
              </a:rPr>
              <a:t> + </a:t>
            </a:r>
            <a:r>
              <a:rPr lang="sr-Cyrl-RS" dirty="0" err="1">
                <a:solidFill>
                  <a:srgbClr val="FFFF00"/>
                </a:solidFill>
              </a:rPr>
              <a:t>љив</a:t>
            </a:r>
            <a:r>
              <a:rPr lang="sr-Cyrl-RS" dirty="0">
                <a:solidFill>
                  <a:srgbClr val="FFFF00"/>
                </a:solidFill>
              </a:rPr>
              <a:t> =</a:t>
            </a:r>
            <a:r>
              <a:rPr lang="sr-Cyrl-RS" dirty="0" err="1">
                <a:solidFill>
                  <a:srgbClr val="FFFF00"/>
                </a:solidFill>
              </a:rPr>
              <a:t>пазљив</a:t>
            </a:r>
            <a:r>
              <a:rPr lang="sr-Cyrl-RS" dirty="0">
                <a:solidFill>
                  <a:srgbClr val="FFFF00"/>
                </a:solidFill>
              </a:rPr>
              <a:t>=пажљив----једначење по </a:t>
            </a:r>
            <a:r>
              <a:rPr lang="sr-Cyrl-RS" dirty="0" err="1">
                <a:solidFill>
                  <a:srgbClr val="FFFF00"/>
                </a:solidFill>
              </a:rPr>
              <a:t>мјесту</a:t>
            </a:r>
            <a:r>
              <a:rPr lang="sr-Cyrl-RS" dirty="0">
                <a:solidFill>
                  <a:srgbClr val="FFFF00"/>
                </a:solidFill>
              </a:rPr>
              <a:t> творбе.</a:t>
            </a:r>
          </a:p>
          <a:p>
            <a:endParaRPr lang="sr-Latn-R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9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0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0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80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3" grpId="0"/>
      <p:bldP spid="14" grpId="0" animBg="1"/>
      <p:bldP spid="15" grpId="0" animBg="1"/>
      <p:bldP spid="16" grpId="0" animBg="1"/>
      <p:bldP spid="18" grpId="0"/>
      <p:bldP spid="19" grpId="0" animBg="1"/>
      <p:bldP spid="20" grpId="0" animBg="1"/>
      <p:bldP spid="21" grpId="0" animBg="1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791200" y="6440538"/>
            <a:ext cx="3352800" cy="365125"/>
          </a:xfrm>
        </p:spPr>
        <p:txBody>
          <a:bodyPr/>
          <a:lstStyle/>
          <a:p>
            <a:r>
              <a:rPr lang="sr-Cyrl-BA" sz="1600" b="1" dirty="0">
                <a:solidFill>
                  <a:srgbClr val="FFFF00"/>
                </a:solidFill>
              </a:rPr>
              <a:t>Мр Сања Ђурић, проф.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2420888"/>
            <a:ext cx="151216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sr-Cyrl-RS" sz="2400" b="1" dirty="0">
                <a:solidFill>
                  <a:srgbClr val="FFFF00"/>
                </a:solidFill>
              </a:rPr>
              <a:t>ЗЕЛЕН - </a:t>
            </a:r>
            <a:endParaRPr lang="sr-Latn-RS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5448" y="2456385"/>
            <a:ext cx="1360648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rgbClr val="FFFF00"/>
                </a:solidFill>
              </a:rPr>
              <a:t>БАЋ</a:t>
            </a:r>
            <a:endParaRPr lang="sr-Latn-RS" sz="2000" b="1" dirty="0">
              <a:solidFill>
                <a:srgbClr val="FFFF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508104" y="2567831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5940152" y="2469969"/>
            <a:ext cx="1944216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FFFF00"/>
                </a:solidFill>
              </a:rPr>
              <a:t>ЗЕЛЕМБАЋ</a:t>
            </a:r>
            <a:endParaRPr lang="sr-Latn-RS" sz="24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5776" y="3140968"/>
            <a:ext cx="1368152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sr-Cyrl-RS" sz="2000" b="1" dirty="0">
                <a:solidFill>
                  <a:srgbClr val="FFFF00"/>
                </a:solidFill>
              </a:rPr>
              <a:t>ГИБ-</a:t>
            </a:r>
            <a:endParaRPr lang="sr-Latn-RS" sz="2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3140968"/>
            <a:ext cx="687828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rgbClr val="FFFF00"/>
                </a:solidFill>
              </a:rPr>
              <a:t>КА</a:t>
            </a:r>
            <a:endParaRPr lang="sr-Latn-RS" sz="2000" b="1" dirty="0">
              <a:solidFill>
                <a:srgbClr val="FFFF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788024" y="3247946"/>
            <a:ext cx="504056" cy="18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5460031" y="3079413"/>
            <a:ext cx="136815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800" b="1" dirty="0">
                <a:solidFill>
                  <a:srgbClr val="FFFF00"/>
                </a:solidFill>
              </a:rPr>
              <a:t>гипка</a:t>
            </a:r>
            <a:endParaRPr lang="sr-Latn-RS" sz="28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7784" y="3823158"/>
            <a:ext cx="1224136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rgbClr val="FFFF00"/>
                </a:solidFill>
              </a:rPr>
              <a:t>ХЉЕБ-</a:t>
            </a:r>
            <a:endParaRPr lang="sr-Latn-RS" sz="20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1920" y="3799493"/>
            <a:ext cx="1080120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rgbClr val="FFFF00"/>
                </a:solidFill>
              </a:rPr>
              <a:t>ЧИЋ</a:t>
            </a:r>
            <a:endParaRPr lang="sr-Latn-RS" sz="2000" b="1" dirty="0">
              <a:solidFill>
                <a:srgbClr val="FFFF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076056" y="3867893"/>
            <a:ext cx="432048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8" name="TextBox 17"/>
          <p:cNvSpPr txBox="1"/>
          <p:nvPr/>
        </p:nvSpPr>
        <p:spPr>
          <a:xfrm>
            <a:off x="5652120" y="3764939"/>
            <a:ext cx="1536103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ХЉЕПЧИЋ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4869160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>
                <a:solidFill>
                  <a:srgbClr val="FFFF00"/>
                </a:solidFill>
              </a:rPr>
              <a:t>Поступци:</a:t>
            </a:r>
          </a:p>
          <a:p>
            <a:r>
              <a:rPr lang="sr-Cyrl-RS" dirty="0">
                <a:solidFill>
                  <a:srgbClr val="FFFF00"/>
                </a:solidFill>
              </a:rPr>
              <a:t>зелен +</a:t>
            </a:r>
            <a:r>
              <a:rPr lang="sr-Cyrl-RS" dirty="0" err="1">
                <a:solidFill>
                  <a:srgbClr val="FFFF00"/>
                </a:solidFill>
              </a:rPr>
              <a:t>баћ</a:t>
            </a:r>
            <a:r>
              <a:rPr lang="sr-Cyrl-RS" dirty="0">
                <a:solidFill>
                  <a:srgbClr val="FFFF00"/>
                </a:solidFill>
              </a:rPr>
              <a:t>=зеленбаћ = зелембаћ; једначење </a:t>
            </a:r>
            <a:r>
              <a:rPr lang="sr-Cyrl-RS" dirty="0" err="1">
                <a:solidFill>
                  <a:srgbClr val="FFFF00"/>
                </a:solidFill>
              </a:rPr>
              <a:t>сугл</a:t>
            </a:r>
            <a:r>
              <a:rPr lang="sr-Cyrl-RS" dirty="0">
                <a:solidFill>
                  <a:srgbClr val="FFFF00"/>
                </a:solidFill>
              </a:rPr>
              <a:t>. по </a:t>
            </a:r>
            <a:r>
              <a:rPr lang="sr-Cyrl-RS" dirty="0" err="1">
                <a:solidFill>
                  <a:srgbClr val="FFFF00"/>
                </a:solidFill>
              </a:rPr>
              <a:t>мјесту</a:t>
            </a:r>
            <a:r>
              <a:rPr lang="sr-Cyrl-RS" dirty="0">
                <a:solidFill>
                  <a:srgbClr val="FFFF00"/>
                </a:solidFill>
              </a:rPr>
              <a:t> творбе;</a:t>
            </a:r>
          </a:p>
          <a:p>
            <a:r>
              <a:rPr lang="sr-Cyrl-RS" dirty="0">
                <a:solidFill>
                  <a:srgbClr val="FFFF00"/>
                </a:solidFill>
              </a:rPr>
              <a:t>гиб + ка =</a:t>
            </a:r>
            <a:r>
              <a:rPr lang="sr-Cyrl-RS" dirty="0" err="1">
                <a:solidFill>
                  <a:srgbClr val="FFFF00"/>
                </a:solidFill>
              </a:rPr>
              <a:t>гибка</a:t>
            </a:r>
            <a:r>
              <a:rPr lang="sr-Cyrl-RS" dirty="0">
                <a:solidFill>
                  <a:srgbClr val="FFFF00"/>
                </a:solidFill>
              </a:rPr>
              <a:t> = гипка; једначење </a:t>
            </a:r>
            <a:r>
              <a:rPr lang="sr-Cyrl-RS" dirty="0" err="1">
                <a:solidFill>
                  <a:srgbClr val="FFFF00"/>
                </a:solidFill>
              </a:rPr>
              <a:t>сугл</a:t>
            </a:r>
            <a:r>
              <a:rPr lang="sr-Cyrl-RS" dirty="0">
                <a:solidFill>
                  <a:srgbClr val="FFFF00"/>
                </a:solidFill>
              </a:rPr>
              <a:t>. по звучности;</a:t>
            </a:r>
          </a:p>
          <a:p>
            <a:r>
              <a:rPr lang="sr-Cyrl-RS" dirty="0" err="1">
                <a:solidFill>
                  <a:srgbClr val="FFFF00"/>
                </a:solidFill>
              </a:rPr>
              <a:t>хљеб</a:t>
            </a:r>
            <a:r>
              <a:rPr lang="sr-Cyrl-RS" dirty="0">
                <a:solidFill>
                  <a:srgbClr val="FFFF00"/>
                </a:solidFill>
              </a:rPr>
              <a:t> + </a:t>
            </a:r>
            <a:r>
              <a:rPr lang="sr-Cyrl-RS" dirty="0" err="1">
                <a:solidFill>
                  <a:srgbClr val="FFFF00"/>
                </a:solidFill>
              </a:rPr>
              <a:t>чић</a:t>
            </a:r>
            <a:r>
              <a:rPr lang="sr-Cyrl-RS" dirty="0">
                <a:solidFill>
                  <a:srgbClr val="FFFF00"/>
                </a:solidFill>
              </a:rPr>
              <a:t> =</a:t>
            </a:r>
            <a:r>
              <a:rPr lang="sr-Cyrl-RS" dirty="0" err="1">
                <a:solidFill>
                  <a:srgbClr val="FFFF00"/>
                </a:solidFill>
              </a:rPr>
              <a:t>хљебчић</a:t>
            </a:r>
            <a:r>
              <a:rPr lang="sr-Cyrl-RS" dirty="0">
                <a:solidFill>
                  <a:srgbClr val="FFFF00"/>
                </a:solidFill>
              </a:rPr>
              <a:t> = </a:t>
            </a:r>
            <a:r>
              <a:rPr lang="sr-Cyrl-RS" dirty="0" err="1">
                <a:solidFill>
                  <a:srgbClr val="FFFF00"/>
                </a:solidFill>
              </a:rPr>
              <a:t>хљепчић</a:t>
            </a:r>
            <a:r>
              <a:rPr lang="sr-Cyrl-RS" dirty="0">
                <a:solidFill>
                  <a:srgbClr val="FFFF00"/>
                </a:solidFill>
              </a:rPr>
              <a:t>; једначење </a:t>
            </a:r>
            <a:r>
              <a:rPr lang="sr-Cyrl-RS" dirty="0" err="1">
                <a:solidFill>
                  <a:srgbClr val="FFFF00"/>
                </a:solidFill>
              </a:rPr>
              <a:t>сугл</a:t>
            </a:r>
            <a:r>
              <a:rPr lang="sr-Cyrl-RS" dirty="0">
                <a:solidFill>
                  <a:srgbClr val="FFFF00"/>
                </a:solidFill>
              </a:rPr>
              <a:t>. по звучности.</a:t>
            </a:r>
            <a:endParaRPr lang="sr-Latn-R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44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0"/>
                            </p:stCondLst>
                            <p:childTnLst>
                              <p:par>
                                <p:cTn id="7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791200" y="6492875"/>
            <a:ext cx="3352800" cy="365125"/>
          </a:xfrm>
        </p:spPr>
        <p:txBody>
          <a:bodyPr/>
          <a:lstStyle/>
          <a:p>
            <a:r>
              <a:rPr lang="sr-Cyrl-BA" b="1" dirty="0">
                <a:solidFill>
                  <a:srgbClr val="FFFF00"/>
                </a:solidFill>
              </a:rPr>
              <a:t>Мр Сања Ђурић, проф.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2204864"/>
            <a:ext cx="129614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sr-Cyrl-RS" b="1" dirty="0">
                <a:solidFill>
                  <a:srgbClr val="FFFF00"/>
                </a:solidFill>
              </a:rPr>
              <a:t>БЕЗ-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2204864"/>
            <a:ext cx="134340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ЗАКОЊЕ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64088" y="2240868"/>
            <a:ext cx="360040" cy="297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5791200" y="2240868"/>
            <a:ext cx="1928936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rgbClr val="FFFF00"/>
                </a:solidFill>
              </a:rPr>
              <a:t>БЕЗАКОЊЕ</a:t>
            </a:r>
            <a:endParaRPr lang="sr-Latn-RS" sz="20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3768" y="2852936"/>
            <a:ext cx="115212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sr-Cyrl-RS" b="1" dirty="0">
                <a:solidFill>
                  <a:srgbClr val="FFFF00"/>
                </a:solidFill>
              </a:rPr>
              <a:t>БЕЗ-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896" y="2868215"/>
            <a:ext cx="134340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ЗВУЧАН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076056" y="2905175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5791200" y="2852936"/>
            <a:ext cx="151710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БЕЗВУЧАН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3768" y="3429000"/>
            <a:ext cx="10081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sr-Cyrl-RS" b="1" dirty="0">
                <a:solidFill>
                  <a:srgbClr val="FFFF00"/>
                </a:solidFill>
              </a:rPr>
              <a:t>ОД-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2901" y="3429000"/>
            <a:ext cx="12477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ДУЖИТИ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896036" y="3465004"/>
            <a:ext cx="576064" cy="297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5560640" y="3465004"/>
            <a:ext cx="140415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ОДУЖИТИ</a:t>
            </a:r>
            <a:endParaRPr lang="sr-Latn-RS" dirty="0"/>
          </a:p>
        </p:txBody>
      </p:sp>
      <p:sp>
        <p:nvSpPr>
          <p:cNvPr id="18" name="TextBox 17"/>
          <p:cNvSpPr txBox="1"/>
          <p:nvPr/>
        </p:nvSpPr>
        <p:spPr>
          <a:xfrm>
            <a:off x="2483768" y="3988829"/>
            <a:ext cx="100811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СРЕЗ -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82786" y="3988754"/>
            <a:ext cx="10081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СКИ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4626125" y="4005064"/>
            <a:ext cx="521939" cy="281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1" name="TextBox 20"/>
          <p:cNvSpPr txBox="1"/>
          <p:nvPr/>
        </p:nvSpPr>
        <p:spPr>
          <a:xfrm>
            <a:off x="5272608" y="3960942"/>
            <a:ext cx="131561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СРЕСКИ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3688" y="4725144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>
                <a:solidFill>
                  <a:srgbClr val="FFFF00"/>
                </a:solidFill>
              </a:rPr>
              <a:t>Поступци</a:t>
            </a:r>
            <a:r>
              <a:rPr lang="sr-Cyrl-RS" dirty="0">
                <a:solidFill>
                  <a:srgbClr val="FFFF00"/>
                </a:solidFill>
              </a:rPr>
              <a:t>:</a:t>
            </a:r>
          </a:p>
          <a:p>
            <a:r>
              <a:rPr lang="sr-Cyrl-RS" dirty="0">
                <a:solidFill>
                  <a:srgbClr val="FFFF00"/>
                </a:solidFill>
              </a:rPr>
              <a:t>без +</a:t>
            </a:r>
            <a:r>
              <a:rPr lang="sr-Cyrl-RS" dirty="0" err="1">
                <a:solidFill>
                  <a:srgbClr val="FFFF00"/>
                </a:solidFill>
              </a:rPr>
              <a:t>закоње</a:t>
            </a:r>
            <a:r>
              <a:rPr lang="sr-Cyrl-RS" dirty="0">
                <a:solidFill>
                  <a:srgbClr val="FFFF00"/>
                </a:solidFill>
              </a:rPr>
              <a:t> =</a:t>
            </a:r>
            <a:r>
              <a:rPr lang="sr-Cyrl-RS" dirty="0" err="1">
                <a:solidFill>
                  <a:srgbClr val="FFFF00"/>
                </a:solidFill>
              </a:rPr>
              <a:t>беззакоње</a:t>
            </a:r>
            <a:r>
              <a:rPr lang="sr-Cyrl-RS" dirty="0">
                <a:solidFill>
                  <a:srgbClr val="FFFF00"/>
                </a:solidFill>
              </a:rPr>
              <a:t> =безакоње;</a:t>
            </a:r>
          </a:p>
          <a:p>
            <a:r>
              <a:rPr lang="sr-Cyrl-RS" dirty="0">
                <a:solidFill>
                  <a:srgbClr val="FFFF00"/>
                </a:solidFill>
              </a:rPr>
              <a:t>без + звучан =беззвучан =безвучан;       губљење сугласника</a:t>
            </a:r>
          </a:p>
          <a:p>
            <a:r>
              <a:rPr lang="sr-Cyrl-RS" dirty="0">
                <a:solidFill>
                  <a:srgbClr val="FFFF00"/>
                </a:solidFill>
              </a:rPr>
              <a:t>од + дужити =</a:t>
            </a:r>
            <a:r>
              <a:rPr lang="sr-Cyrl-RS" dirty="0" err="1">
                <a:solidFill>
                  <a:srgbClr val="FFFF00"/>
                </a:solidFill>
              </a:rPr>
              <a:t>оддужити</a:t>
            </a:r>
            <a:r>
              <a:rPr lang="sr-Cyrl-RS" dirty="0">
                <a:solidFill>
                  <a:srgbClr val="FFFF00"/>
                </a:solidFill>
              </a:rPr>
              <a:t> =одужити;</a:t>
            </a:r>
          </a:p>
          <a:p>
            <a:r>
              <a:rPr lang="sr-Cyrl-RS" dirty="0">
                <a:solidFill>
                  <a:srgbClr val="FFFF00"/>
                </a:solidFill>
              </a:rPr>
              <a:t>срез + </a:t>
            </a:r>
            <a:r>
              <a:rPr lang="sr-Cyrl-RS" dirty="0" err="1">
                <a:solidFill>
                  <a:srgbClr val="FFFF00"/>
                </a:solidFill>
              </a:rPr>
              <a:t>ски</a:t>
            </a:r>
            <a:r>
              <a:rPr lang="sr-Cyrl-RS" dirty="0">
                <a:solidFill>
                  <a:srgbClr val="FFFF00"/>
                </a:solidFill>
              </a:rPr>
              <a:t> =</a:t>
            </a:r>
            <a:r>
              <a:rPr lang="sr-Cyrl-RS" dirty="0" err="1">
                <a:solidFill>
                  <a:srgbClr val="FFFF00"/>
                </a:solidFill>
              </a:rPr>
              <a:t>срезски</a:t>
            </a:r>
            <a:r>
              <a:rPr lang="sr-Cyrl-RS" dirty="0">
                <a:solidFill>
                  <a:srgbClr val="FFFF00"/>
                </a:solidFill>
              </a:rPr>
              <a:t> =</a:t>
            </a:r>
            <a:r>
              <a:rPr lang="sr-Cyrl-RS" dirty="0" err="1">
                <a:solidFill>
                  <a:srgbClr val="FFFF00"/>
                </a:solidFill>
              </a:rPr>
              <a:t>сресски</a:t>
            </a:r>
            <a:r>
              <a:rPr lang="sr-Cyrl-RS" dirty="0">
                <a:solidFill>
                  <a:srgbClr val="FFFF00"/>
                </a:solidFill>
              </a:rPr>
              <a:t>=срески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23" name="Right Bracket 22"/>
          <p:cNvSpPr/>
          <p:nvPr/>
        </p:nvSpPr>
        <p:spPr>
          <a:xfrm>
            <a:off x="5724128" y="4941168"/>
            <a:ext cx="144016" cy="115212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1885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7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0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1000"/>
                            </p:stCondLst>
                            <p:childTnLst>
                              <p:par>
                                <p:cTn id="9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84168" y="6314661"/>
            <a:ext cx="2668587" cy="457200"/>
          </a:xfrm>
        </p:spPr>
        <p:txBody>
          <a:bodyPr/>
          <a:lstStyle/>
          <a:p>
            <a:r>
              <a:rPr lang="sr-Cyrl-BA" b="1" dirty="0">
                <a:solidFill>
                  <a:srgbClr val="FFFF00"/>
                </a:solidFill>
              </a:rPr>
              <a:t>Мр Сања Ђурић, проф.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EC0B-B3A5-4C1D-90E4-3E7BA9467D11}" type="datetime1">
              <a:rPr lang="sr-Cyrl-RS" smtClean="0"/>
              <a:t>09.02.2022.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1340768"/>
            <a:ext cx="108012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МОМК -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340768"/>
            <a:ext cx="37606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419872" y="1433101"/>
            <a:ext cx="5040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4123928" y="1340768"/>
            <a:ext cx="108012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МОМЧЕ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1988840"/>
            <a:ext cx="129614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ВОДНИК -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1988840"/>
            <a:ext cx="37606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419872" y="2081173"/>
            <a:ext cx="5040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4051920" y="1988840"/>
            <a:ext cx="138417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ВОДНИЧЕ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5696" y="2780928"/>
            <a:ext cx="120811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ИСПЕК -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47764" y="2780928"/>
            <a:ext cx="24807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295836" y="2873261"/>
            <a:ext cx="5040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3923928" y="2780928"/>
            <a:ext cx="115212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ИСПЕЧЕ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35696" y="3501008"/>
            <a:ext cx="120811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РЕКОХ - 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3808" y="3501008"/>
            <a:ext cx="31602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347864" y="3537012"/>
            <a:ext cx="504056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1" name="TextBox 20"/>
          <p:cNvSpPr txBox="1"/>
          <p:nvPr/>
        </p:nvSpPr>
        <p:spPr>
          <a:xfrm>
            <a:off x="3927917" y="3491716"/>
            <a:ext cx="138417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РЕКОШЕ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35696" y="4221088"/>
            <a:ext cx="69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>
                <a:solidFill>
                  <a:srgbClr val="FFFF00"/>
                </a:solidFill>
              </a:rPr>
              <a:t>Поступци:</a:t>
            </a:r>
          </a:p>
          <a:p>
            <a:r>
              <a:rPr lang="sr-Cyrl-RS" dirty="0" err="1">
                <a:solidFill>
                  <a:srgbClr val="FFFF00"/>
                </a:solidFill>
              </a:rPr>
              <a:t>момк</a:t>
            </a:r>
            <a:r>
              <a:rPr lang="sr-Cyrl-RS" dirty="0">
                <a:solidFill>
                  <a:srgbClr val="FFFF00"/>
                </a:solidFill>
              </a:rPr>
              <a:t> + е =момке =момче;</a:t>
            </a:r>
          </a:p>
          <a:p>
            <a:r>
              <a:rPr lang="sr-Cyrl-RS" dirty="0">
                <a:solidFill>
                  <a:srgbClr val="FFFF00"/>
                </a:solidFill>
              </a:rPr>
              <a:t>водник + е= воднике =водниче;          палатализација</a:t>
            </a:r>
          </a:p>
          <a:p>
            <a:r>
              <a:rPr lang="sr-Cyrl-RS" dirty="0">
                <a:solidFill>
                  <a:srgbClr val="FFFF00"/>
                </a:solidFill>
              </a:rPr>
              <a:t>испек + е =испеке =испече;</a:t>
            </a:r>
          </a:p>
          <a:p>
            <a:r>
              <a:rPr lang="sr-Cyrl-RS" dirty="0">
                <a:solidFill>
                  <a:srgbClr val="FFFF00"/>
                </a:solidFill>
              </a:rPr>
              <a:t>рекох + е =</a:t>
            </a:r>
            <a:r>
              <a:rPr lang="sr-Cyrl-RS" dirty="0" err="1">
                <a:solidFill>
                  <a:srgbClr val="FFFF00"/>
                </a:solidFill>
              </a:rPr>
              <a:t>рекохе</a:t>
            </a:r>
            <a:r>
              <a:rPr lang="sr-Cyrl-RS" dirty="0">
                <a:solidFill>
                  <a:srgbClr val="FFFF00"/>
                </a:solidFill>
              </a:rPr>
              <a:t> =рекоше;</a:t>
            </a:r>
          </a:p>
          <a:p>
            <a:endParaRPr lang="sr-Cyrl-RS" dirty="0">
              <a:solidFill>
                <a:srgbClr val="FFFF00"/>
              </a:solidFill>
            </a:endParaRPr>
          </a:p>
          <a:p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23" name="Right Bracket 22"/>
          <p:cNvSpPr/>
          <p:nvPr/>
        </p:nvSpPr>
        <p:spPr>
          <a:xfrm>
            <a:off x="5204048" y="4620724"/>
            <a:ext cx="216090" cy="109120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9520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0"/>
                            </p:stCondLst>
                            <p:childTnLst>
                              <p:par>
                                <p:cTn id="71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0"/>
                            </p:stCondLst>
                            <p:childTnLst>
                              <p:par>
                                <p:cTn id="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90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1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83768" y="2348880"/>
            <a:ext cx="100811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НИЦ-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2348880"/>
            <a:ext cx="50405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ЈЕ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283968" y="2441213"/>
            <a:ext cx="43204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5018247" y="2348880"/>
            <a:ext cx="100811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НИЧЕ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3768" y="2996952"/>
            <a:ext cx="100811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МАХ -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2996952"/>
            <a:ext cx="72008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ЈЕМ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456888" y="3089285"/>
            <a:ext cx="518255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5043940" y="2996952"/>
            <a:ext cx="136815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МАШЕМ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8589" y="3623185"/>
            <a:ext cx="973291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ГРАН </a:t>
            </a:r>
            <a:r>
              <a:rPr lang="sr-Cyrl-RS" dirty="0">
                <a:solidFill>
                  <a:srgbClr val="FFFF00"/>
                </a:solidFill>
              </a:rPr>
              <a:t>-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87110" y="3623185"/>
            <a:ext cx="709533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ЈЕ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361722" y="3737357"/>
            <a:ext cx="475151" cy="1628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5001952" y="3645024"/>
            <a:ext cx="1209937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ГРАЊЕ</a:t>
            </a:r>
            <a:endParaRPr lang="sr-Latn-RS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1680" y="4571836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>
                <a:solidFill>
                  <a:srgbClr val="FFFF00"/>
                </a:solidFill>
              </a:rPr>
              <a:t>Поступци:</a:t>
            </a:r>
          </a:p>
          <a:p>
            <a:r>
              <a:rPr lang="sr-Cyrl-RS" dirty="0" err="1">
                <a:solidFill>
                  <a:srgbClr val="FFFF00"/>
                </a:solidFill>
              </a:rPr>
              <a:t>ниц</a:t>
            </a:r>
            <a:r>
              <a:rPr lang="sr-Cyrl-RS" dirty="0">
                <a:solidFill>
                  <a:srgbClr val="FFFF00"/>
                </a:solidFill>
              </a:rPr>
              <a:t> + је = </a:t>
            </a:r>
            <a:r>
              <a:rPr lang="sr-Cyrl-RS" dirty="0" err="1">
                <a:solidFill>
                  <a:srgbClr val="FFFF00"/>
                </a:solidFill>
              </a:rPr>
              <a:t>ницје</a:t>
            </a:r>
            <a:r>
              <a:rPr lang="sr-Cyrl-RS" dirty="0">
                <a:solidFill>
                  <a:srgbClr val="FFFF00"/>
                </a:solidFill>
              </a:rPr>
              <a:t> =ниче;</a:t>
            </a:r>
          </a:p>
          <a:p>
            <a:r>
              <a:rPr lang="sr-Cyrl-RS" dirty="0">
                <a:solidFill>
                  <a:srgbClr val="FFFF00"/>
                </a:solidFill>
              </a:rPr>
              <a:t>мах + </a:t>
            </a:r>
            <a:r>
              <a:rPr lang="sr-Cyrl-RS" dirty="0" err="1">
                <a:solidFill>
                  <a:srgbClr val="FFFF00"/>
                </a:solidFill>
              </a:rPr>
              <a:t>јем</a:t>
            </a:r>
            <a:r>
              <a:rPr lang="sr-Cyrl-RS" dirty="0">
                <a:solidFill>
                  <a:srgbClr val="FFFF00"/>
                </a:solidFill>
              </a:rPr>
              <a:t> = </a:t>
            </a:r>
            <a:r>
              <a:rPr lang="sr-Cyrl-RS" dirty="0" err="1">
                <a:solidFill>
                  <a:srgbClr val="FFFF00"/>
                </a:solidFill>
              </a:rPr>
              <a:t>махјем</a:t>
            </a:r>
            <a:r>
              <a:rPr lang="sr-Cyrl-RS" dirty="0">
                <a:solidFill>
                  <a:srgbClr val="FFFF00"/>
                </a:solidFill>
              </a:rPr>
              <a:t> = машем;           јотовање</a:t>
            </a:r>
          </a:p>
          <a:p>
            <a:r>
              <a:rPr lang="sr-Cyrl-RS" dirty="0" err="1">
                <a:solidFill>
                  <a:srgbClr val="FFFF00"/>
                </a:solidFill>
              </a:rPr>
              <a:t>гран</a:t>
            </a:r>
            <a:r>
              <a:rPr lang="sr-Cyrl-RS" dirty="0">
                <a:solidFill>
                  <a:srgbClr val="FFFF00"/>
                </a:solidFill>
              </a:rPr>
              <a:t> + је =</a:t>
            </a:r>
            <a:r>
              <a:rPr lang="sr-Cyrl-RS" dirty="0" err="1">
                <a:solidFill>
                  <a:srgbClr val="FFFF00"/>
                </a:solidFill>
              </a:rPr>
              <a:t>гранје</a:t>
            </a:r>
            <a:r>
              <a:rPr lang="sr-Cyrl-RS" dirty="0">
                <a:solidFill>
                  <a:srgbClr val="FFFF00"/>
                </a:solidFill>
              </a:rPr>
              <a:t> = грање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4836873" y="4653136"/>
            <a:ext cx="383199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2685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2276872"/>
            <a:ext cx="4978555" cy="1793167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sr-Cyrl-RS" sz="2200" b="1" dirty="0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Надам се да сте се забавили склапајући  </a:t>
            </a:r>
            <a:r>
              <a:rPr lang="sr-Cyrl-RS" sz="2200" b="1" dirty="0" err="1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ријечи</a:t>
            </a:r>
            <a:r>
              <a:rPr lang="sr-Cyrl-RS" sz="2200" b="1" dirty="0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 и играјући домино.</a:t>
            </a:r>
            <a:br>
              <a:rPr lang="sr-Cyrl-RS" sz="2200" b="1" dirty="0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</a:br>
            <a:r>
              <a:rPr lang="sr-Cyrl-RS" sz="2200" b="1" dirty="0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Циљ нам је да тај поступак склапања буде као да склапамо </a:t>
            </a:r>
            <a:r>
              <a:rPr lang="sr-Cyrl-RS" sz="2200" b="1" dirty="0" err="1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ријечи</a:t>
            </a:r>
            <a:r>
              <a:rPr lang="sr-Cyrl-RS" sz="2200" b="1" dirty="0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 у нашој глави учећи гласовне поступке.</a:t>
            </a:r>
            <a:br>
              <a:rPr lang="sr-Cyrl-RS" sz="2200" b="1" dirty="0">
                <a:solidFill>
                  <a:srgbClr val="FFC000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</a:rPr>
            </a:br>
            <a:endParaRPr lang="en-US" sz="1800" b="1" dirty="0">
              <a:solidFill>
                <a:srgbClr val="FFC000"/>
              </a:solidFill>
              <a:latin typeface="Times New Roman" panose="02020603050405020304" pitchFamily="18" charset="0"/>
              <a:ea typeface="Microsoft JhengHei UI Light" panose="020B03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580112" y="6482666"/>
            <a:ext cx="3352800" cy="365125"/>
          </a:xfrm>
        </p:spPr>
        <p:txBody>
          <a:bodyPr/>
          <a:lstStyle/>
          <a:p>
            <a:r>
              <a:rPr lang="sr-Cyrl-BA" b="1" dirty="0">
                <a:solidFill>
                  <a:srgbClr val="FFFF00"/>
                </a:solidFill>
              </a:rPr>
              <a:t>Мр Сања </a:t>
            </a:r>
            <a:r>
              <a:rPr lang="sr-Cyrl-BA" b="1" dirty="0" err="1">
                <a:solidFill>
                  <a:srgbClr val="FFFF00"/>
                </a:solidFill>
              </a:rPr>
              <a:t>Ђурић,проф</a:t>
            </a:r>
            <a:r>
              <a:rPr lang="sr-Cyrl-BA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583855"/>
            <a:ext cx="3456384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FFFF00"/>
                </a:solidFill>
              </a:rPr>
              <a:t>ХВАЛА НА ПАЖЊИ!</a:t>
            </a:r>
            <a:endParaRPr lang="sr-Latn-R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42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theme/theme1.xml><?xml version="1.0" encoding="utf-8"?>
<a:theme xmlns:a="http://schemas.openxmlformats.org/drawingml/2006/main" name="Black Rainbow">
  <a:themeElements>
    <a:clrScheme name="Office Them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Rainbow</Template>
  <TotalTime>352</TotalTime>
  <Words>372</Words>
  <Application>Microsoft Office PowerPoint</Application>
  <PresentationFormat>Пројекција на екрану (4:3)</PresentationFormat>
  <Paragraphs>91</Paragraphs>
  <Slides>7</Slides>
  <Notes>1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3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Black Rainbow</vt:lpstr>
      <vt:lpstr>ДОМИНО - ФОНЕТИКА </vt:lpstr>
      <vt:lpstr>ДАС-               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Надам се да сте се забавили склапајући  ријечи и играјући домино. Циљ нам је да тај поступак склапања буде као да склапамо ријечи у нашој глави учећи гласовне поступке.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 ТЕРАПИЈСКИ ТЕРМИНИ У МЕДИЦИНИ</dc:title>
  <dc:creator>Сања</dc:creator>
  <cp:lastModifiedBy>Sanja D</cp:lastModifiedBy>
  <cp:revision>50</cp:revision>
  <dcterms:created xsi:type="dcterms:W3CDTF">2012-12-21T19:16:54Z</dcterms:created>
  <dcterms:modified xsi:type="dcterms:W3CDTF">2022-02-09T19:49:40Z</dcterms:modified>
</cp:coreProperties>
</file>