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59" r:id="rId4"/>
    <p:sldId id="257" r:id="rId5"/>
    <p:sldId id="261" r:id="rId6"/>
    <p:sldId id="262" r:id="rId7"/>
    <p:sldId id="263" r:id="rId8"/>
    <p:sldId id="264" r:id="rId9"/>
    <p:sldId id="260" r:id="rId10"/>
    <p:sldId id="266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F660"/>
    <a:srgbClr val="00FF00"/>
    <a:srgbClr val="D3C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5CFB5786-CC21-497B-85F4-D23D771154D3}" type="datetimeFigureOut">
              <a:rPr lang="sr-Latn-CS" smtClean="0"/>
              <a:t>3.2.2022.</a:t>
            </a:fld>
            <a:endParaRPr lang="sr-Latn-B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76FF704-44F9-4C9C-A9FC-18A00320A1DF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sr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5786-CC21-497B-85F4-D23D771154D3}" type="datetimeFigureOut">
              <a:rPr lang="sr-Latn-CS" smtClean="0"/>
              <a:t>3.2.2022.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F704-44F9-4C9C-A9FC-18A00320A1DF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5786-CC21-497B-85F4-D23D771154D3}" type="datetimeFigureOut">
              <a:rPr lang="sr-Latn-CS" smtClean="0"/>
              <a:t>3.2.2022.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F704-44F9-4C9C-A9FC-18A00320A1DF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5786-CC21-497B-85F4-D23D771154D3}" type="datetimeFigureOut">
              <a:rPr lang="sr-Latn-CS" smtClean="0"/>
              <a:t>3.2.2022.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F704-44F9-4C9C-A9FC-18A00320A1DF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5CFB5786-CC21-497B-85F4-D23D771154D3}" type="datetimeFigureOut">
              <a:rPr lang="sr-Latn-CS" smtClean="0"/>
              <a:t>3.2.2022.</a:t>
            </a:fld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76FF704-44F9-4C9C-A9FC-18A00320A1DF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sr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5786-CC21-497B-85F4-D23D771154D3}" type="datetimeFigureOut">
              <a:rPr lang="sr-Latn-CS" smtClean="0"/>
              <a:t>3.2.2022.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F76FF704-44F9-4C9C-A9FC-18A00320A1DF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5786-CC21-497B-85F4-D23D771154D3}" type="datetimeFigureOut">
              <a:rPr lang="sr-Latn-CS" smtClean="0"/>
              <a:t>3.2.2022.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F76FF704-44F9-4C9C-A9FC-18A00320A1DF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5786-CC21-497B-85F4-D23D771154D3}" type="datetimeFigureOut">
              <a:rPr lang="sr-Latn-CS" smtClean="0"/>
              <a:t>3.2.2022.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F704-44F9-4C9C-A9FC-18A00320A1DF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5786-CC21-497B-85F4-D23D771154D3}" type="datetimeFigureOut">
              <a:rPr lang="sr-Latn-CS" smtClean="0"/>
              <a:t>3.2.2022.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FF704-44F9-4C9C-A9FC-18A00320A1DF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5CFB5786-CC21-497B-85F4-D23D771154D3}" type="datetimeFigureOut">
              <a:rPr lang="sr-Latn-CS" smtClean="0"/>
              <a:t>3.2.2022.</a:t>
            </a:fld>
            <a:endParaRPr lang="sr-Latn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76FF704-44F9-4C9C-A9FC-18A00320A1DF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5CFB5786-CC21-497B-85F4-D23D771154D3}" type="datetimeFigureOut">
              <a:rPr lang="sr-Latn-CS" smtClean="0"/>
              <a:t>3.2.2022.</a:t>
            </a:fld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76FF704-44F9-4C9C-A9FC-18A00320A1DF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sr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sr-Latn-BA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CFB5786-CC21-497B-85F4-D23D771154D3}" type="datetimeFigureOut">
              <a:rPr lang="sr-Latn-CS" smtClean="0"/>
              <a:t>3.2.2022.</a:t>
            </a:fld>
            <a:endParaRPr lang="sr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76FF704-44F9-4C9C-A9FC-18A00320A1DF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214291"/>
            <a:ext cx="8229600" cy="2071701"/>
          </a:xfrm>
        </p:spPr>
        <p:txBody>
          <a:bodyPr>
            <a:normAutofit/>
          </a:bodyPr>
          <a:lstStyle/>
          <a:p>
            <a:pPr algn="ctr"/>
            <a:r>
              <a:rPr lang="sr-Cyrl-RS" sz="4000" dirty="0">
                <a:solidFill>
                  <a:schemeClr val="tx1"/>
                </a:solidFill>
              </a:rPr>
              <a:t>ДЈЕЛОТВОРНА И НЕДЈЕЛОТВОРНА КОМУНИКАЦИЈА</a:t>
            </a:r>
            <a:endParaRPr lang="sr-Latn-BA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4546" y="5981700"/>
            <a:ext cx="6560234" cy="1752600"/>
          </a:xfrm>
        </p:spPr>
        <p:txBody>
          <a:bodyPr/>
          <a:lstStyle/>
          <a:p>
            <a:r>
              <a:rPr lang="sr-Cyrl-RS" dirty="0">
                <a:solidFill>
                  <a:srgbClr val="00B050"/>
                </a:solidFill>
              </a:rPr>
              <a:t>Вуковић Стојан</a:t>
            </a:r>
            <a:endParaRPr lang="sr-Latn-BA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071678"/>
            <a:ext cx="67866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8000" dirty="0">
                <a:solidFill>
                  <a:srgbClr val="04F660"/>
                </a:solidFill>
              </a:rPr>
              <a:t>ХВАЛА НА ПАЖЊИ!!!</a:t>
            </a:r>
            <a:endParaRPr lang="sr-Latn-BA" sz="8000" dirty="0">
              <a:solidFill>
                <a:srgbClr val="04F660"/>
              </a:solidFill>
            </a:endParaRPr>
          </a:p>
        </p:txBody>
      </p:sp>
    </p:spTree>
  </p:cSld>
  <p:clrMapOvr>
    <a:masterClrMapping/>
  </p:clrMapOvr>
  <p:transition spd="med"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r-Cyrl-RS" sz="6000" dirty="0">
                <a:solidFill>
                  <a:srgbClr val="FFC000"/>
                </a:solidFill>
              </a:rPr>
              <a:t>САДРЖАЈ</a:t>
            </a:r>
            <a:endParaRPr lang="sr-Latn-BA" sz="60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000" dirty="0">
                <a:solidFill>
                  <a:srgbClr val="04F660"/>
                </a:solidFill>
                <a:hlinkClick r:id="rId2" action="ppaction://hlinksldjump"/>
              </a:rPr>
              <a:t>Дјелотворна комуникација</a:t>
            </a:r>
            <a:endParaRPr lang="sr-Cyrl-RS" sz="2000" dirty="0">
              <a:solidFill>
                <a:srgbClr val="04F660"/>
              </a:solidFill>
            </a:endParaRPr>
          </a:p>
          <a:p>
            <a:pPr marL="514350" indent="-51435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000" dirty="0">
                <a:solidFill>
                  <a:srgbClr val="04F660"/>
                </a:solidFill>
                <a:hlinkClick r:id="rId3" action="ppaction://hlinksldjump"/>
              </a:rPr>
              <a:t>Показатељи добре комуникације</a:t>
            </a:r>
            <a:endParaRPr lang="sr-Cyrl-RS" sz="2000" dirty="0">
              <a:solidFill>
                <a:srgbClr val="04F660"/>
              </a:solidFill>
            </a:endParaRPr>
          </a:p>
          <a:p>
            <a:pPr marL="514350" indent="-51435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000" dirty="0">
                <a:solidFill>
                  <a:srgbClr val="04F660"/>
                </a:solidFill>
                <a:hlinkClick r:id="rId4" action="ppaction://hlinksldjump"/>
              </a:rPr>
              <a:t>Недјелотворна комуникација</a:t>
            </a:r>
            <a:endParaRPr lang="sr-Cyrl-RS" sz="2000" dirty="0">
              <a:solidFill>
                <a:srgbClr val="04F660"/>
              </a:solidFill>
            </a:endParaRPr>
          </a:p>
          <a:p>
            <a:pPr marL="514350" indent="-51435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000" dirty="0">
                <a:solidFill>
                  <a:srgbClr val="04F660"/>
                </a:solidFill>
                <a:hlinkClick r:id="rId5" action="ppaction://hlinksldjump"/>
              </a:rPr>
              <a:t>Баријере – сметње у комуникацији</a:t>
            </a:r>
            <a:endParaRPr lang="sr-Cyrl-RS" sz="2000" dirty="0">
              <a:solidFill>
                <a:srgbClr val="04F660"/>
              </a:solidFill>
            </a:endParaRPr>
          </a:p>
          <a:p>
            <a:pPr marL="514350" indent="-51435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000" dirty="0">
                <a:solidFill>
                  <a:srgbClr val="04F660"/>
                </a:solidFill>
                <a:hlinkClick r:id="rId6" action="ppaction://hlinksldjump"/>
              </a:rPr>
              <a:t>Баријере – сметње у комуникацији (2)</a:t>
            </a:r>
            <a:endParaRPr lang="sr-Cyrl-RS" sz="2000" dirty="0">
              <a:solidFill>
                <a:srgbClr val="04F660"/>
              </a:solidFill>
            </a:endParaRPr>
          </a:p>
          <a:p>
            <a:pPr marL="514350" indent="-51435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000" dirty="0">
                <a:solidFill>
                  <a:srgbClr val="04F660"/>
                </a:solidFill>
                <a:hlinkClick r:id="rId7" action="ppaction://hlinksldjump"/>
              </a:rPr>
              <a:t>Стилови неискрене комуникације</a:t>
            </a:r>
            <a:endParaRPr lang="sr-Cyrl-RS" sz="2000" dirty="0">
              <a:solidFill>
                <a:srgbClr val="04F660"/>
              </a:solidFill>
            </a:endParaRPr>
          </a:p>
          <a:p>
            <a:pPr marL="514350" indent="-51435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000" dirty="0">
                <a:solidFill>
                  <a:srgbClr val="04F660"/>
                </a:solidFill>
                <a:hlinkClick r:id="rId8" action="ppaction://hlinksldjump"/>
              </a:rPr>
              <a:t>Циљеви комуникације</a:t>
            </a:r>
            <a:endParaRPr lang="sr-Cyrl-RS" sz="2000" dirty="0">
              <a:solidFill>
                <a:srgbClr val="04F660"/>
              </a:solidFill>
            </a:endParaRPr>
          </a:p>
          <a:p>
            <a:pPr marL="514350" indent="-514350">
              <a:buClr>
                <a:srgbClr val="FF0000"/>
              </a:buClr>
              <a:buSzPct val="100000"/>
              <a:buFont typeface="+mj-lt"/>
              <a:buAutoNum type="arabicParenR"/>
            </a:pPr>
            <a:endParaRPr lang="sr-Cyrl-RS" sz="2000" dirty="0">
              <a:solidFill>
                <a:srgbClr val="04F660"/>
              </a:solidFill>
            </a:endParaRPr>
          </a:p>
          <a:p>
            <a:pPr marL="514350" indent="-514350">
              <a:buClr>
                <a:srgbClr val="FF0000"/>
              </a:buClr>
              <a:buSzPct val="100000"/>
              <a:buFont typeface="+mj-lt"/>
              <a:buAutoNum type="arabicParenR"/>
            </a:pPr>
            <a:endParaRPr lang="sr-Cyrl-RS" sz="2000" dirty="0"/>
          </a:p>
          <a:p>
            <a:pPr marL="514350" indent="-514350">
              <a:buClr>
                <a:srgbClr val="FF0000"/>
              </a:buClr>
              <a:buSzPct val="100000"/>
              <a:buFont typeface="+mj-lt"/>
              <a:buAutoNum type="arabicParenR"/>
            </a:pPr>
            <a:endParaRPr lang="sr-Latn-BA" sz="2000" dirty="0"/>
          </a:p>
        </p:txBody>
      </p:sp>
    </p:spTree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89448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>
                <a:solidFill>
                  <a:srgbClr val="FFC000"/>
                </a:solidFill>
              </a:rPr>
              <a:t>ДЈЕЛОТВОРНА КОМУНИКАЦИЈА</a:t>
            </a:r>
            <a:endParaRPr lang="sr-Latn-BA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628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sr-Cyrl-RS" sz="2000" dirty="0">
                <a:solidFill>
                  <a:srgbClr val="04F660"/>
                </a:solidFill>
              </a:rPr>
              <a:t>Да би комуникација била дјелотворна потребно је поштовати нека правила као што су</a:t>
            </a:r>
            <a:r>
              <a:rPr lang="en-US" sz="2000" dirty="0">
                <a:solidFill>
                  <a:srgbClr val="04F660"/>
                </a:solidFill>
              </a:rPr>
              <a:t>:</a:t>
            </a:r>
            <a:endParaRPr lang="sr-Cyrl-RS" sz="2000" dirty="0">
              <a:solidFill>
                <a:srgbClr val="04F660"/>
              </a:solidFill>
            </a:endParaRP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000" dirty="0">
                <a:solidFill>
                  <a:srgbClr val="04F660"/>
                </a:solidFill>
              </a:rPr>
              <a:t>Једноставност</a:t>
            </a:r>
            <a:r>
              <a:rPr lang="en-US" sz="2000" dirty="0">
                <a:solidFill>
                  <a:srgbClr val="04F660"/>
                </a:solidFill>
              </a:rPr>
              <a:t>;</a:t>
            </a:r>
            <a:endParaRPr lang="sr-Cyrl-RS" sz="2000" dirty="0">
              <a:solidFill>
                <a:srgbClr val="04F660"/>
              </a:solidFill>
            </a:endParaRP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000" dirty="0">
                <a:solidFill>
                  <a:srgbClr val="04F660"/>
                </a:solidFill>
              </a:rPr>
              <a:t>Визуализација (Слика говори 1000 ријечи)</a:t>
            </a:r>
            <a:r>
              <a:rPr lang="en-US" sz="2000" dirty="0">
                <a:solidFill>
                  <a:srgbClr val="04F660"/>
                </a:solidFill>
              </a:rPr>
              <a:t>;</a:t>
            </a:r>
            <a:endParaRPr lang="sr-Cyrl-RS" sz="2000" dirty="0">
              <a:solidFill>
                <a:srgbClr val="04F660"/>
              </a:solidFill>
            </a:endParaRP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000" dirty="0">
                <a:solidFill>
                  <a:srgbClr val="04F660"/>
                </a:solidFill>
              </a:rPr>
              <a:t>Поштовање (Поштуј свога саговорника)</a:t>
            </a:r>
            <a:r>
              <a:rPr lang="en-US" sz="2000" dirty="0">
                <a:solidFill>
                  <a:srgbClr val="04F660"/>
                </a:solidFill>
              </a:rPr>
              <a:t>;</a:t>
            </a:r>
            <a:endParaRPr lang="sr-Cyrl-RS" sz="2000" dirty="0">
              <a:solidFill>
                <a:srgbClr val="04F660"/>
              </a:solidFill>
            </a:endParaRP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000" dirty="0">
                <a:solidFill>
                  <a:srgbClr val="04F660"/>
                </a:solidFill>
              </a:rPr>
              <a:t>Пажљиво слушање (Слушај свога саговорника, немој игнорисати)</a:t>
            </a:r>
            <a:r>
              <a:rPr lang="en-US" sz="2000" dirty="0">
                <a:solidFill>
                  <a:srgbClr val="04F660"/>
                </a:solidFill>
              </a:rPr>
              <a:t>;</a:t>
            </a:r>
            <a:endParaRPr lang="sr-Cyrl-RS" sz="2000" dirty="0">
              <a:solidFill>
                <a:srgbClr val="04F660"/>
              </a:solidFill>
            </a:endParaRP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000" dirty="0">
                <a:solidFill>
                  <a:srgbClr val="04F660"/>
                </a:solidFill>
              </a:rPr>
              <a:t>Примјерена похвала (без улизивања)</a:t>
            </a:r>
            <a:r>
              <a:rPr lang="en-US" sz="2000" dirty="0">
                <a:solidFill>
                  <a:srgbClr val="04F660"/>
                </a:solidFill>
              </a:rPr>
              <a:t>;</a:t>
            </a:r>
            <a:endParaRPr lang="sr-Cyrl-RS" sz="2000" dirty="0">
              <a:solidFill>
                <a:srgbClr val="04F660"/>
              </a:solidFill>
            </a:endParaRP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000" dirty="0">
                <a:solidFill>
                  <a:srgbClr val="04F660"/>
                </a:solidFill>
              </a:rPr>
              <a:t>Искреност (Без претварања и лагања)</a:t>
            </a:r>
            <a:r>
              <a:rPr lang="en-US" sz="2000" dirty="0">
                <a:solidFill>
                  <a:srgbClr val="04F660"/>
                </a:solidFill>
              </a:rPr>
              <a:t>;</a:t>
            </a:r>
            <a:endParaRPr lang="sr-Cyrl-RS" sz="2000" dirty="0">
              <a:solidFill>
                <a:srgbClr val="04F660"/>
              </a:solidFill>
            </a:endParaRP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000" dirty="0">
                <a:solidFill>
                  <a:srgbClr val="04F660"/>
                </a:solidFill>
              </a:rPr>
              <a:t>Разумљиве поруке.</a:t>
            </a: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endParaRPr lang="sr-Cyrl-RS" sz="2000" dirty="0">
              <a:solidFill>
                <a:srgbClr val="04F660"/>
              </a:solidFill>
            </a:endParaRP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endParaRPr lang="sr-Latn-BA" sz="2000" dirty="0">
              <a:solidFill>
                <a:srgbClr val="04F660"/>
              </a:solidFill>
            </a:endParaRPr>
          </a:p>
        </p:txBody>
      </p:sp>
      <p:pic>
        <p:nvPicPr>
          <p:cNvPr id="4" name="Picture 3" descr="fgadawddddddd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4714884"/>
            <a:ext cx="3286148" cy="1627622"/>
          </a:xfrm>
          <a:prstGeom prst="ellipse">
            <a:avLst/>
          </a:prstGeom>
          <a:ln w="63500" cap="rnd">
            <a:solidFill>
              <a:srgbClr val="0070C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sr-Cyrl-RS" sz="3600" dirty="0">
                <a:solidFill>
                  <a:srgbClr val="FFC000"/>
                </a:solidFill>
              </a:rPr>
              <a:t>ПОКАЗАТЕЉИ ДОБРЕ КОМУНИКАЦИЈЕ</a:t>
            </a:r>
            <a:endParaRPr lang="sr-Latn-BA" sz="36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628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SzPct val="75000"/>
            </a:pPr>
            <a:r>
              <a:rPr lang="sr-Cyrl-RS" sz="1800" dirty="0">
                <a:solidFill>
                  <a:srgbClr val="04F660"/>
                </a:solidFill>
              </a:rPr>
              <a:t>У свакодневном животу, а посебно у пословној комуникацији, највеће умијеће је послати јасну, кратку, цјеловиту и тачну поруку, на најпогоднији и најбржи начин. Избор ријечи синонимног или сличног значења могу снажно утицати на ефекте поруке коју шаљемо. </a:t>
            </a:r>
          </a:p>
          <a:p>
            <a:pPr>
              <a:buClr>
                <a:srgbClr val="FF0000"/>
              </a:buClr>
            </a:pPr>
            <a:r>
              <a:rPr lang="sr-Cyrl-RS" sz="1800" dirty="0">
                <a:solidFill>
                  <a:srgbClr val="04F660"/>
                </a:solidFill>
              </a:rPr>
              <a:t>Показатељи добре комуникације су</a:t>
            </a:r>
            <a:r>
              <a:rPr lang="en-US" sz="1800" dirty="0">
                <a:solidFill>
                  <a:srgbClr val="04F660"/>
                </a:solidFill>
              </a:rPr>
              <a:t>:</a:t>
            </a:r>
            <a:endParaRPr lang="sr-Cyrl-RS" sz="1800" dirty="0">
              <a:solidFill>
                <a:srgbClr val="04F660"/>
              </a:solidFill>
            </a:endParaRPr>
          </a:p>
          <a:p>
            <a:pPr marL="342900" indent="-34290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1800" dirty="0">
                <a:solidFill>
                  <a:srgbClr val="04F660"/>
                </a:solidFill>
              </a:rPr>
              <a:t>Јасно, цјеловито, концизно, конкретно и тачно изражавање властитих мисли и осјећања</a:t>
            </a:r>
            <a:r>
              <a:rPr lang="en-US" sz="1800" dirty="0">
                <a:solidFill>
                  <a:srgbClr val="04F660"/>
                </a:solidFill>
              </a:rPr>
              <a:t>;</a:t>
            </a:r>
            <a:endParaRPr lang="sr-Cyrl-RS" sz="1800" dirty="0">
              <a:solidFill>
                <a:srgbClr val="04F660"/>
              </a:solidFill>
            </a:endParaRPr>
          </a:p>
          <a:p>
            <a:pPr marL="342900" indent="-34290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1800" dirty="0">
                <a:solidFill>
                  <a:srgbClr val="04F660"/>
                </a:solidFill>
              </a:rPr>
              <a:t>Прилагођавање властитог изражавања</a:t>
            </a:r>
            <a:r>
              <a:rPr lang="en-US" sz="1800" dirty="0">
                <a:solidFill>
                  <a:srgbClr val="04F660"/>
                </a:solidFill>
              </a:rPr>
              <a:t>;</a:t>
            </a:r>
          </a:p>
          <a:p>
            <a:pPr marL="342900" indent="-34290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1800" dirty="0">
                <a:solidFill>
                  <a:srgbClr val="04F660"/>
                </a:solidFill>
              </a:rPr>
              <a:t>Култура говорне комуникације</a:t>
            </a:r>
            <a:r>
              <a:rPr lang="en-US" sz="1800" dirty="0">
                <a:solidFill>
                  <a:srgbClr val="04F660"/>
                </a:solidFill>
              </a:rPr>
              <a:t>;</a:t>
            </a:r>
            <a:endParaRPr lang="sr-Cyrl-RS" sz="1800" dirty="0">
              <a:solidFill>
                <a:srgbClr val="04F660"/>
              </a:solidFill>
            </a:endParaRPr>
          </a:p>
          <a:p>
            <a:pPr marL="342900" indent="-34290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1800" dirty="0">
                <a:solidFill>
                  <a:srgbClr val="04F660"/>
                </a:solidFill>
              </a:rPr>
              <a:t>Способност успостављања и одржавања диалога</a:t>
            </a:r>
            <a:r>
              <a:rPr lang="en-US" sz="1800" dirty="0">
                <a:solidFill>
                  <a:srgbClr val="04F660"/>
                </a:solidFill>
              </a:rPr>
              <a:t>;</a:t>
            </a:r>
            <a:endParaRPr lang="sr-Cyrl-RS" sz="1800" dirty="0">
              <a:solidFill>
                <a:srgbClr val="04F660"/>
              </a:solidFill>
            </a:endParaRPr>
          </a:p>
          <a:p>
            <a:pPr marL="342900" indent="-34290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1800" dirty="0">
                <a:solidFill>
                  <a:srgbClr val="04F660"/>
                </a:solidFill>
              </a:rPr>
              <a:t>Способност пажљивог слушања</a:t>
            </a:r>
            <a:r>
              <a:rPr lang="en-US" sz="1800" dirty="0">
                <a:solidFill>
                  <a:srgbClr val="04F660"/>
                </a:solidFill>
              </a:rPr>
              <a:t> ;</a:t>
            </a:r>
            <a:endParaRPr lang="sr-Cyrl-RS" sz="1800" dirty="0">
              <a:solidFill>
                <a:srgbClr val="04F660"/>
              </a:solidFill>
            </a:endParaRPr>
          </a:p>
          <a:p>
            <a:pPr marL="342900" indent="-34290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1800" dirty="0">
                <a:solidFill>
                  <a:srgbClr val="04F660"/>
                </a:solidFill>
              </a:rPr>
              <a:t>Способност примања и адекватног разумјевања.</a:t>
            </a:r>
          </a:p>
          <a:p>
            <a:pPr>
              <a:buClr>
                <a:srgbClr val="FFFF00"/>
              </a:buClr>
              <a:buNone/>
            </a:pPr>
            <a:endParaRPr lang="sr-Cyrl-RS" sz="1800" dirty="0"/>
          </a:p>
        </p:txBody>
      </p:sp>
      <p:pic>
        <p:nvPicPr>
          <p:cNvPr id="4" name="Picture 3" descr="7957129_or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3857628"/>
            <a:ext cx="2500330" cy="2222926"/>
          </a:xfrm>
          <a:prstGeom prst="rect">
            <a:avLst/>
          </a:prstGeom>
          <a:ln w="190500" cap="sq">
            <a:solidFill>
              <a:srgbClr val="0070C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143000"/>
          </a:xfrm>
        </p:spPr>
        <p:txBody>
          <a:bodyPr>
            <a:noAutofit/>
          </a:bodyPr>
          <a:lstStyle/>
          <a:p>
            <a:pPr algn="ctr"/>
            <a:r>
              <a:rPr lang="sr-Cyrl-RS" sz="4000" dirty="0">
                <a:solidFill>
                  <a:srgbClr val="FFC000"/>
                </a:solidFill>
              </a:rPr>
              <a:t>НЕДЈЕЛОТВОРНА КОМУНИКАЦИЈА</a:t>
            </a:r>
            <a:endParaRPr lang="sr-Latn-BA" sz="40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sr-Cyrl-RS" sz="2800" dirty="0">
                <a:solidFill>
                  <a:srgbClr val="04F660"/>
                </a:solidFill>
              </a:rPr>
              <a:t>Некада, комуникација не иде баш како би требала па постаје НЕДЈЕЛОТВОРНА. За то су обично криве </a:t>
            </a:r>
            <a:r>
              <a:rPr lang="en-US" sz="2800" dirty="0">
                <a:solidFill>
                  <a:srgbClr val="04F660"/>
                </a:solidFill>
              </a:rPr>
              <a:t>“</a:t>
            </a:r>
            <a:r>
              <a:rPr lang="sr-Cyrl-RS" sz="2800" dirty="0">
                <a:solidFill>
                  <a:srgbClr val="04F660"/>
                </a:solidFill>
              </a:rPr>
              <a:t>баријере</a:t>
            </a:r>
            <a:r>
              <a:rPr lang="en-US" sz="2800" dirty="0">
                <a:solidFill>
                  <a:srgbClr val="04F660"/>
                </a:solidFill>
              </a:rPr>
              <a:t>”</a:t>
            </a:r>
            <a:r>
              <a:rPr lang="sr-Cyrl-RS" sz="2800" dirty="0">
                <a:solidFill>
                  <a:srgbClr val="04F660"/>
                </a:solidFill>
              </a:rPr>
              <a:t>, тј. сметње у комуникацији, као и неискрена комуникација.</a:t>
            </a:r>
            <a:endParaRPr lang="sr-Latn-BA" sz="2800" dirty="0">
              <a:solidFill>
                <a:srgbClr val="04F660"/>
              </a:solidFill>
            </a:endParaRPr>
          </a:p>
        </p:txBody>
      </p:sp>
      <p:pic>
        <p:nvPicPr>
          <p:cNvPr id="4" name="Picture 3" descr="';;;;;;;;;;;;;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4000504"/>
            <a:ext cx="3929090" cy="1938351"/>
          </a:xfrm>
          <a:prstGeom prst="rect">
            <a:avLst/>
          </a:prstGeom>
          <a:ln w="889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sr-Cyrl-RS" sz="4000" dirty="0">
                <a:solidFill>
                  <a:srgbClr val="FFC000"/>
                </a:solidFill>
              </a:rPr>
              <a:t>БАРИЈЕРЕ - СМЕТЊЕ У КОМУНИКАЦИЈИ</a:t>
            </a:r>
            <a:endParaRPr lang="sr-Latn-BA" sz="40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sr-Cyrl-RS" sz="2800" dirty="0">
                <a:solidFill>
                  <a:srgbClr val="04F660"/>
                </a:solidFill>
              </a:rPr>
              <a:t>Када је наша комуникација са другима лоша постоји знатно мање изгледа да се осјећамо прихваћеним, поштованим и сигурнијим и да се можемо </a:t>
            </a:r>
            <a:r>
              <a:rPr lang="sr-Cyrl-RS" sz="2800" dirty="0" err="1">
                <a:solidFill>
                  <a:srgbClr val="04F660"/>
                </a:solidFill>
              </a:rPr>
              <a:t>ослонути</a:t>
            </a:r>
            <a:r>
              <a:rPr lang="sr-Cyrl-RS" sz="2800" dirty="0">
                <a:solidFill>
                  <a:srgbClr val="04F660"/>
                </a:solidFill>
              </a:rPr>
              <a:t> на некога у рјешавању проблема. </a:t>
            </a:r>
            <a:endParaRPr lang="sr-Latn-BA" sz="2800" dirty="0">
              <a:solidFill>
                <a:srgbClr val="04F660"/>
              </a:solidFill>
            </a:endParaRPr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4143380"/>
            <a:ext cx="24003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70C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rcRect l="33502"/>
          <a:stretch>
            <a:fillRect/>
          </a:stretch>
        </p:blipFill>
        <p:spPr>
          <a:xfrm>
            <a:off x="5429256" y="4143380"/>
            <a:ext cx="2413726" cy="19260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B0F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428604"/>
            <a:ext cx="8143932" cy="9264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0000"/>
              </a:buClr>
              <a:buSzPct val="71000"/>
              <a:buFont typeface="Wingdings 2" pitchFamily="18" charset="2"/>
              <a:buChar char=""/>
            </a:pPr>
            <a:r>
              <a:rPr lang="sr-Cyrl-RS" sz="2400" dirty="0">
                <a:solidFill>
                  <a:srgbClr val="04F660"/>
                </a:solidFill>
              </a:rPr>
              <a:t>Најчешће сметње у комуникацији су</a:t>
            </a:r>
            <a:r>
              <a:rPr lang="en-US" sz="2400" dirty="0">
                <a:solidFill>
                  <a:srgbClr val="04F660"/>
                </a:solidFill>
              </a:rPr>
              <a:t>:</a:t>
            </a:r>
            <a:endParaRPr lang="sr-Cyrl-RS" sz="2400" dirty="0">
              <a:solidFill>
                <a:srgbClr val="04F660"/>
              </a:solidFill>
            </a:endParaRP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400" dirty="0">
                <a:solidFill>
                  <a:srgbClr val="04F660"/>
                </a:solidFill>
              </a:rPr>
              <a:t>Пасивно слушање (незаинтересованост, одсутност, нервоза...)</a:t>
            </a:r>
            <a:r>
              <a:rPr lang="en-US" sz="2400" dirty="0">
                <a:solidFill>
                  <a:srgbClr val="04F660"/>
                </a:solidFill>
              </a:rPr>
              <a:t>;</a:t>
            </a:r>
            <a:endParaRPr lang="sr-Cyrl-RS" sz="2400" dirty="0">
              <a:solidFill>
                <a:srgbClr val="04F660"/>
              </a:solidFill>
            </a:endParaRP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400" dirty="0">
                <a:solidFill>
                  <a:srgbClr val="04F660"/>
                </a:solidFill>
              </a:rPr>
              <a:t>Неразумљиве/непотпуне поруке (неспособност јасног изражавања мисли, неспособност </a:t>
            </a:r>
            <a:r>
              <a:rPr lang="sr-Cyrl-RS" sz="2400" dirty="0" err="1">
                <a:solidFill>
                  <a:srgbClr val="04F660"/>
                </a:solidFill>
              </a:rPr>
              <a:t>разумијевања</a:t>
            </a:r>
            <a:r>
              <a:rPr lang="sr-Cyrl-RS" sz="2400" dirty="0">
                <a:solidFill>
                  <a:srgbClr val="04F660"/>
                </a:solidFill>
              </a:rPr>
              <a:t> јасно упућених порука и искривљене поруке)</a:t>
            </a:r>
            <a:r>
              <a:rPr lang="en-US" sz="2400" dirty="0">
                <a:solidFill>
                  <a:srgbClr val="04F660"/>
                </a:solidFill>
              </a:rPr>
              <a:t>;</a:t>
            </a:r>
            <a:endParaRPr lang="sr-Cyrl-RS" sz="2400" dirty="0">
              <a:solidFill>
                <a:srgbClr val="04F660"/>
              </a:solidFill>
            </a:endParaRP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400" dirty="0">
                <a:solidFill>
                  <a:srgbClr val="04F660"/>
                </a:solidFill>
              </a:rPr>
              <a:t>Низак ниво културе</a:t>
            </a:r>
            <a:r>
              <a:rPr lang="en-US" sz="2400" dirty="0">
                <a:solidFill>
                  <a:srgbClr val="04F660"/>
                </a:solidFill>
              </a:rPr>
              <a:t>;</a:t>
            </a:r>
            <a:endParaRPr lang="sr-Cyrl-RS" sz="2400" dirty="0">
              <a:solidFill>
                <a:srgbClr val="04F660"/>
              </a:solidFill>
            </a:endParaRP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400" dirty="0">
                <a:solidFill>
                  <a:srgbClr val="04F660"/>
                </a:solidFill>
              </a:rPr>
              <a:t>Непримјерен однос у комуникацији</a:t>
            </a:r>
            <a:r>
              <a:rPr lang="en-US" sz="2400" dirty="0">
                <a:solidFill>
                  <a:srgbClr val="04F660"/>
                </a:solidFill>
              </a:rPr>
              <a:t>;</a:t>
            </a:r>
            <a:endParaRPr lang="sr-Cyrl-RS" sz="2400" dirty="0">
              <a:solidFill>
                <a:srgbClr val="04F660"/>
              </a:solidFill>
            </a:endParaRP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400" dirty="0">
                <a:solidFill>
                  <a:srgbClr val="04F660"/>
                </a:solidFill>
              </a:rPr>
              <a:t>Неискреност</a:t>
            </a:r>
            <a:r>
              <a:rPr lang="en-US" sz="2400" dirty="0">
                <a:solidFill>
                  <a:srgbClr val="04F660"/>
                </a:solidFill>
              </a:rPr>
              <a:t>;</a:t>
            </a:r>
            <a:endParaRPr lang="sr-Cyrl-RS" sz="2400" dirty="0">
              <a:solidFill>
                <a:srgbClr val="04F660"/>
              </a:solidFill>
            </a:endParaRP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400" dirty="0">
                <a:solidFill>
                  <a:srgbClr val="04F660"/>
                </a:solidFill>
              </a:rPr>
              <a:t>Неспоразум генерација</a:t>
            </a:r>
            <a:r>
              <a:rPr lang="en-US" sz="2400" dirty="0">
                <a:solidFill>
                  <a:srgbClr val="04F660"/>
                </a:solidFill>
              </a:rPr>
              <a:t>;</a:t>
            </a:r>
            <a:endParaRPr lang="sr-Cyrl-RS" sz="2400" dirty="0">
              <a:solidFill>
                <a:srgbClr val="04F660"/>
              </a:solidFill>
            </a:endParaRP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400" dirty="0">
                <a:solidFill>
                  <a:srgbClr val="04F660"/>
                </a:solidFill>
              </a:rPr>
              <a:t>Супростављање на неприхватљив начин</a:t>
            </a:r>
            <a:r>
              <a:rPr lang="en-US" sz="2400" dirty="0">
                <a:solidFill>
                  <a:srgbClr val="04F660"/>
                </a:solidFill>
              </a:rPr>
              <a:t>;</a:t>
            </a:r>
            <a:endParaRPr lang="sr-Cyrl-RS" sz="2400" dirty="0">
              <a:solidFill>
                <a:srgbClr val="04F660"/>
              </a:solidFill>
            </a:endParaRP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400" dirty="0">
                <a:solidFill>
                  <a:srgbClr val="04F660"/>
                </a:solidFill>
              </a:rPr>
              <a:t>Наглашени непожељни мотиви</a:t>
            </a:r>
            <a:r>
              <a:rPr lang="en-US" sz="2400" dirty="0">
                <a:solidFill>
                  <a:srgbClr val="04F660"/>
                </a:solidFill>
              </a:rPr>
              <a:t>;</a:t>
            </a:r>
            <a:endParaRPr lang="sr-Cyrl-RS" sz="2400" dirty="0">
              <a:solidFill>
                <a:srgbClr val="04F660"/>
              </a:solidFill>
            </a:endParaRP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400" dirty="0">
                <a:solidFill>
                  <a:srgbClr val="04F660"/>
                </a:solidFill>
              </a:rPr>
              <a:t>Лоша емотивна атмосфера.</a:t>
            </a: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endParaRPr lang="sr-Cyrl-RS" sz="2000" dirty="0"/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endParaRPr lang="sr-Cyrl-RS" sz="2000" dirty="0"/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endParaRPr lang="sr-Cyrl-RS" sz="2000" dirty="0"/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endParaRPr lang="sr-Cyrl-RS" sz="2000" dirty="0"/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endParaRPr lang="sr-Cyrl-RS" sz="2000" dirty="0"/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endParaRPr lang="sr-Cyrl-RS" sz="2000" dirty="0"/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endParaRPr lang="sr-Cyrl-RS" sz="2000" dirty="0"/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endParaRPr lang="sr-Cyrl-RS" sz="2000" dirty="0"/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endParaRPr lang="sr-Cyrl-RS" sz="2000" dirty="0"/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endParaRPr lang="sr-Cyrl-RS" sz="2000" dirty="0"/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endParaRPr lang="sr-Cyrl-RS" sz="2000" dirty="0"/>
          </a:p>
          <a:p>
            <a:pPr marL="457200" indent="-457200">
              <a:buClr>
                <a:srgbClr val="FF0000"/>
              </a:buClr>
              <a:buFont typeface="+mj-lt"/>
              <a:buAutoNum type="arabicParenR"/>
            </a:pPr>
            <a:endParaRPr lang="sr-Cyrl-RS" sz="2000" dirty="0"/>
          </a:p>
          <a:p>
            <a:pPr marL="457200" indent="-457200">
              <a:buClr>
                <a:srgbClr val="FF0000"/>
              </a:buClr>
              <a:buFont typeface="Wingdings" pitchFamily="2" charset="2"/>
              <a:buChar char=""/>
            </a:pPr>
            <a:endParaRPr lang="sr-Latn-BA" sz="2000" dirty="0"/>
          </a:p>
        </p:txBody>
      </p:sp>
    </p:spTree>
  </p:cSld>
  <p:clrMapOvr>
    <a:masterClrMapping/>
  </p:clrMapOvr>
  <p:transition spd="med">
    <p:pull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75200"/>
          </a:xfrm>
        </p:spPr>
        <p:txBody>
          <a:bodyPr>
            <a:noAutofit/>
          </a:bodyPr>
          <a:lstStyle/>
          <a:p>
            <a:pPr algn="ctr"/>
            <a:r>
              <a:rPr lang="sr-Cyrl-RS" sz="4000" dirty="0">
                <a:solidFill>
                  <a:srgbClr val="FFC000"/>
                </a:solidFill>
              </a:rPr>
              <a:t>СТИЛОВИ НЕИСКРЕНЕ КОМУНИКАЦИЈЕ</a:t>
            </a:r>
            <a:endParaRPr lang="sr-Latn-BA" sz="40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4357718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FF0000"/>
              </a:buClr>
            </a:pPr>
            <a:r>
              <a:rPr lang="sr-Cyrl-RS" sz="2200" dirty="0">
                <a:solidFill>
                  <a:srgbClr val="04F660"/>
                </a:solidFill>
              </a:rPr>
              <a:t>Неискрена комуникација настаје приликом одсуства међусобног повјерења и искрености, а неки од стилова су</a:t>
            </a:r>
            <a:r>
              <a:rPr lang="en-US" sz="2200" dirty="0">
                <a:solidFill>
                  <a:srgbClr val="04F660"/>
                </a:solidFill>
              </a:rPr>
              <a:t>:</a:t>
            </a:r>
          </a:p>
          <a:p>
            <a:pPr marL="514350" indent="-51435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200" dirty="0">
                <a:solidFill>
                  <a:srgbClr val="04F660"/>
                </a:solidFill>
                <a:cs typeface="Times New Roman" pitchFamily="18" charset="0"/>
              </a:rPr>
              <a:t>Обмана</a:t>
            </a:r>
            <a:r>
              <a:rPr lang="en-US" sz="2200" dirty="0">
                <a:solidFill>
                  <a:srgbClr val="04F660"/>
                </a:solidFill>
              </a:rPr>
              <a:t>:</a:t>
            </a:r>
            <a:r>
              <a:rPr lang="sr-Cyrl-RS" sz="2200" dirty="0">
                <a:solidFill>
                  <a:srgbClr val="04F660"/>
                </a:solidFill>
              </a:rPr>
              <a:t> представљање за оно што нисмо</a:t>
            </a:r>
            <a:r>
              <a:rPr lang="en-US" sz="2000" dirty="0">
                <a:solidFill>
                  <a:srgbClr val="04F660"/>
                </a:solidFill>
              </a:rPr>
              <a:t>;</a:t>
            </a:r>
            <a:endParaRPr lang="sr-Cyrl-RS" sz="2200" dirty="0">
              <a:solidFill>
                <a:srgbClr val="04F660"/>
              </a:solidFill>
            </a:endParaRPr>
          </a:p>
          <a:p>
            <a:pPr marL="514350" indent="-51435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200" dirty="0">
                <a:solidFill>
                  <a:srgbClr val="04F660"/>
                </a:solidFill>
                <a:cs typeface="Times New Roman" pitchFamily="18" charset="0"/>
              </a:rPr>
              <a:t>Претварање</a:t>
            </a:r>
            <a:r>
              <a:rPr lang="en-US" sz="2200" dirty="0">
                <a:solidFill>
                  <a:srgbClr val="04F660"/>
                </a:solidFill>
              </a:rPr>
              <a:t>:</a:t>
            </a:r>
            <a:r>
              <a:rPr lang="sr-Cyrl-RS" sz="2200" dirty="0">
                <a:solidFill>
                  <a:srgbClr val="04F660"/>
                </a:solidFill>
              </a:rPr>
              <a:t> настојати друге </a:t>
            </a:r>
            <a:r>
              <a:rPr lang="sr-Cyrl-RS" sz="2200" dirty="0" err="1">
                <a:solidFill>
                  <a:srgbClr val="04F660"/>
                </a:solidFill>
              </a:rPr>
              <a:t>убиједити</a:t>
            </a:r>
            <a:r>
              <a:rPr lang="sr-Cyrl-RS" sz="2200" dirty="0">
                <a:solidFill>
                  <a:srgbClr val="04F660"/>
                </a:solidFill>
              </a:rPr>
              <a:t> у истинитост, а сами знамо да није тачно</a:t>
            </a:r>
            <a:r>
              <a:rPr lang="en-US" sz="2000" dirty="0">
                <a:solidFill>
                  <a:srgbClr val="04F660"/>
                </a:solidFill>
              </a:rPr>
              <a:t>;</a:t>
            </a:r>
            <a:endParaRPr lang="sr-Cyrl-RS" sz="2200" dirty="0">
              <a:solidFill>
                <a:srgbClr val="04F660"/>
              </a:solidFill>
            </a:endParaRPr>
          </a:p>
          <a:p>
            <a:pPr marL="514350" indent="-51435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200" dirty="0">
                <a:solidFill>
                  <a:srgbClr val="04F660"/>
                </a:solidFill>
                <a:cs typeface="Times New Roman" pitchFamily="18" charset="0"/>
              </a:rPr>
              <a:t>Двосмисленост</a:t>
            </a:r>
            <a:r>
              <a:rPr lang="en-US" sz="2200" dirty="0">
                <a:solidFill>
                  <a:srgbClr val="04F660"/>
                </a:solidFill>
              </a:rPr>
              <a:t>:</a:t>
            </a:r>
            <a:r>
              <a:rPr lang="sr-Cyrl-RS" sz="2200" dirty="0">
                <a:solidFill>
                  <a:srgbClr val="04F660"/>
                </a:solidFill>
              </a:rPr>
              <a:t> лукавство и умијеће, дволичног и двосмисленог говора</a:t>
            </a:r>
            <a:r>
              <a:rPr lang="en-US" sz="2000" dirty="0">
                <a:solidFill>
                  <a:srgbClr val="04F660"/>
                </a:solidFill>
              </a:rPr>
              <a:t>; </a:t>
            </a:r>
            <a:endParaRPr lang="sr-Cyrl-RS" sz="2000" dirty="0">
              <a:solidFill>
                <a:srgbClr val="04F660"/>
              </a:solidFill>
            </a:endParaRPr>
          </a:p>
          <a:p>
            <a:pPr marL="514350" indent="-51435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200" dirty="0">
                <a:solidFill>
                  <a:srgbClr val="04F660"/>
                </a:solidFill>
                <a:cs typeface="Times New Roman" pitchFamily="18" charset="0"/>
              </a:rPr>
              <a:t>Инсинуација</a:t>
            </a:r>
            <a:r>
              <a:rPr lang="en-US" sz="2200" dirty="0">
                <a:solidFill>
                  <a:srgbClr val="04F660"/>
                </a:solidFill>
              </a:rPr>
              <a:t>:</a:t>
            </a:r>
            <a:r>
              <a:rPr lang="sr-Cyrl-RS" sz="2200" dirty="0">
                <a:solidFill>
                  <a:srgbClr val="04F660"/>
                </a:solidFill>
              </a:rPr>
              <a:t> подвала</a:t>
            </a:r>
            <a:r>
              <a:rPr lang="en-US" sz="2000" dirty="0">
                <a:solidFill>
                  <a:srgbClr val="04F660"/>
                </a:solidFill>
              </a:rPr>
              <a:t>;</a:t>
            </a:r>
            <a:endParaRPr lang="sr-Cyrl-RS" sz="2200" dirty="0">
              <a:solidFill>
                <a:srgbClr val="04F660"/>
              </a:solidFill>
            </a:endParaRPr>
          </a:p>
          <a:p>
            <a:pPr marL="514350" indent="-51435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200" dirty="0">
                <a:solidFill>
                  <a:srgbClr val="04F660"/>
                </a:solidFill>
                <a:cs typeface="Times New Roman" pitchFamily="18" charset="0"/>
              </a:rPr>
              <a:t>Непримјерена критика</a:t>
            </a:r>
            <a:r>
              <a:rPr lang="en-US" sz="2200" dirty="0">
                <a:solidFill>
                  <a:srgbClr val="04F660"/>
                </a:solidFill>
              </a:rPr>
              <a:t>:</a:t>
            </a:r>
            <a:r>
              <a:rPr lang="sr-Cyrl-RS" sz="2200" dirty="0">
                <a:solidFill>
                  <a:srgbClr val="04F660"/>
                </a:solidFill>
              </a:rPr>
              <a:t> средство заштите и обмане због властитог неангажовања</a:t>
            </a:r>
            <a:r>
              <a:rPr lang="en-US" sz="2000" dirty="0">
                <a:solidFill>
                  <a:srgbClr val="04F660"/>
                </a:solidFill>
              </a:rPr>
              <a:t>;</a:t>
            </a:r>
            <a:endParaRPr lang="sr-Cyrl-RS" sz="2200" dirty="0">
              <a:solidFill>
                <a:srgbClr val="04F660"/>
              </a:solidFill>
            </a:endParaRPr>
          </a:p>
          <a:p>
            <a:pPr marL="514350" indent="-51435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200" dirty="0">
                <a:solidFill>
                  <a:srgbClr val="04F660"/>
                </a:solidFill>
                <a:cs typeface="Times New Roman" pitchFamily="18" charset="0"/>
              </a:rPr>
              <a:t>Неприродна учтивост</a:t>
            </a:r>
            <a:r>
              <a:rPr lang="en-US" sz="2200" dirty="0">
                <a:solidFill>
                  <a:srgbClr val="04F660"/>
                </a:solidFill>
              </a:rPr>
              <a:t>:</a:t>
            </a:r>
            <a:r>
              <a:rPr lang="sr-Cyrl-RS" sz="2200" dirty="0">
                <a:solidFill>
                  <a:srgbClr val="04F660"/>
                </a:solidFill>
              </a:rPr>
              <a:t> улизивање.</a:t>
            </a:r>
            <a:endParaRPr lang="sr-Latn-BA" sz="2200" dirty="0">
              <a:solidFill>
                <a:srgbClr val="04F66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143932" cy="1143008"/>
          </a:xfrm>
        </p:spPr>
        <p:txBody>
          <a:bodyPr>
            <a:noAutofit/>
          </a:bodyPr>
          <a:lstStyle/>
          <a:p>
            <a:pPr algn="ctr"/>
            <a:r>
              <a:rPr lang="sr-Cyrl-RS" sz="3600" dirty="0">
                <a:solidFill>
                  <a:srgbClr val="FFC000"/>
                </a:solidFill>
              </a:rPr>
              <a:t>ЦИЉЕВИ КОМУНИКАЦИЈЕ</a:t>
            </a:r>
            <a:endParaRPr lang="sr-Latn-BA" sz="3600" dirty="0">
              <a:solidFill>
                <a:srgbClr val="FFC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sr-Cyrl-RS" sz="2000" dirty="0">
                <a:solidFill>
                  <a:srgbClr val="04F660"/>
                </a:solidFill>
              </a:rPr>
              <a:t>Циљеви комуникације су</a:t>
            </a:r>
            <a:r>
              <a:rPr lang="en-US" sz="2000" dirty="0">
                <a:solidFill>
                  <a:srgbClr val="04F660"/>
                </a:solidFill>
              </a:rPr>
              <a:t>:</a:t>
            </a:r>
            <a:endParaRPr lang="sr-Cyrl-RS" sz="2000" dirty="0">
              <a:solidFill>
                <a:srgbClr val="04F660"/>
              </a:solidFill>
            </a:endParaRP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000" dirty="0" err="1">
                <a:solidFill>
                  <a:srgbClr val="04F660"/>
                </a:solidFill>
              </a:rPr>
              <a:t>Разумијевање</a:t>
            </a:r>
            <a:r>
              <a:rPr lang="sr-Cyrl-RS" sz="2000" dirty="0">
                <a:solidFill>
                  <a:srgbClr val="04F660"/>
                </a:solidFill>
              </a:rPr>
              <a:t> поруке</a:t>
            </a:r>
            <a:r>
              <a:rPr lang="en-US" sz="2000" dirty="0">
                <a:solidFill>
                  <a:srgbClr val="04F660"/>
                </a:solidFill>
              </a:rPr>
              <a:t>;</a:t>
            </a:r>
            <a:endParaRPr lang="sr-Cyrl-RS" sz="2000" dirty="0">
              <a:solidFill>
                <a:srgbClr val="04F660"/>
              </a:solidFill>
            </a:endParaRP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000" dirty="0">
                <a:solidFill>
                  <a:srgbClr val="04F660"/>
                </a:solidFill>
              </a:rPr>
              <a:t>Изражавање себе (својих ставова, мишљења, представљање себе…)</a:t>
            </a:r>
            <a:r>
              <a:rPr lang="en-US" sz="2000" dirty="0">
                <a:solidFill>
                  <a:srgbClr val="04F660"/>
                </a:solidFill>
              </a:rPr>
              <a:t>;</a:t>
            </a:r>
            <a:endParaRPr lang="sr-Cyrl-RS" sz="2000" dirty="0">
              <a:solidFill>
                <a:srgbClr val="04F660"/>
              </a:solidFill>
            </a:endParaRP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000" dirty="0">
                <a:solidFill>
                  <a:srgbClr val="04F660"/>
                </a:solidFill>
              </a:rPr>
              <a:t>Примање и давање </a:t>
            </a:r>
            <a:r>
              <a:rPr lang="sr-Cyrl-RS" sz="2000" dirty="0" err="1">
                <a:solidFill>
                  <a:srgbClr val="04F660"/>
                </a:solidFill>
              </a:rPr>
              <a:t>обавјештења</a:t>
            </a:r>
            <a:r>
              <a:rPr lang="en-US" sz="2000" dirty="0">
                <a:solidFill>
                  <a:srgbClr val="04F660"/>
                </a:solidFill>
              </a:rPr>
              <a:t>;</a:t>
            </a:r>
            <a:endParaRPr lang="sr-Cyrl-RS" sz="2000" dirty="0">
              <a:solidFill>
                <a:srgbClr val="04F660"/>
              </a:solidFill>
            </a:endParaRP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000" dirty="0">
                <a:solidFill>
                  <a:srgbClr val="04F660"/>
                </a:solidFill>
              </a:rPr>
              <a:t>Успостављање, развијање и прекид односа</a:t>
            </a:r>
            <a:r>
              <a:rPr lang="en-US" sz="2000" dirty="0">
                <a:solidFill>
                  <a:srgbClr val="04F660"/>
                </a:solidFill>
              </a:rPr>
              <a:t>;</a:t>
            </a:r>
            <a:endParaRPr lang="sr-Cyrl-RS" sz="2000" dirty="0">
              <a:solidFill>
                <a:srgbClr val="04F660"/>
              </a:solidFill>
            </a:endParaRP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000" dirty="0">
                <a:solidFill>
                  <a:srgbClr val="04F660"/>
                </a:solidFill>
              </a:rPr>
              <a:t> Помагање (кроз конструктивну критику, емпатију, помоћ у </a:t>
            </a:r>
            <a:r>
              <a:rPr lang="sr-Cyrl-RS" sz="2000" dirty="0" err="1">
                <a:solidFill>
                  <a:srgbClr val="04F660"/>
                </a:solidFill>
              </a:rPr>
              <a:t>рјешавању</a:t>
            </a:r>
            <a:r>
              <a:rPr lang="sr-Cyrl-RS" sz="2000" dirty="0">
                <a:solidFill>
                  <a:srgbClr val="04F660"/>
                </a:solidFill>
              </a:rPr>
              <a:t> проблема, поучавање)</a:t>
            </a:r>
            <a:r>
              <a:rPr lang="en-US" sz="2000" dirty="0">
                <a:solidFill>
                  <a:srgbClr val="04F660"/>
                </a:solidFill>
              </a:rPr>
              <a:t>;</a:t>
            </a:r>
            <a:endParaRPr lang="sr-Cyrl-RS" sz="2000" dirty="0">
              <a:solidFill>
                <a:srgbClr val="04F660"/>
              </a:solidFill>
            </a:endParaRPr>
          </a:p>
          <a:p>
            <a:pPr marL="457200" indent="-457200"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sr-Cyrl-RS" sz="2000" dirty="0" err="1">
                <a:solidFill>
                  <a:srgbClr val="04F660"/>
                </a:solidFill>
              </a:rPr>
              <a:t>Увјеравање</a:t>
            </a:r>
            <a:r>
              <a:rPr lang="sr-Cyrl-RS" sz="2000" dirty="0">
                <a:solidFill>
                  <a:srgbClr val="04F660"/>
                </a:solidFill>
              </a:rPr>
              <a:t> (утицај на </a:t>
            </a:r>
            <a:r>
              <a:rPr lang="sr-Cyrl-RS" sz="2000" dirty="0" err="1">
                <a:solidFill>
                  <a:srgbClr val="04F660"/>
                </a:solidFill>
              </a:rPr>
              <a:t>промјену</a:t>
            </a:r>
            <a:r>
              <a:rPr lang="sr-Cyrl-RS" sz="2000" dirty="0">
                <a:solidFill>
                  <a:srgbClr val="04F660"/>
                </a:solidFill>
              </a:rPr>
              <a:t> ставова, формирање, вршење утицаја…Забава (кроз шале, комичне ситуације</a:t>
            </a:r>
            <a:r>
              <a:rPr lang="sr-Cyrl-RS" sz="2000">
                <a:solidFill>
                  <a:srgbClr val="04F660"/>
                </a:solidFill>
              </a:rPr>
              <a:t>, игру…)</a:t>
            </a:r>
            <a:r>
              <a:rPr lang="en-US" sz="2000" dirty="0">
                <a:solidFill>
                  <a:srgbClr val="04F660"/>
                </a:solidFill>
              </a:rPr>
              <a:t>;</a:t>
            </a:r>
            <a:endParaRPr lang="sr-Cyrl-RS" sz="2000" dirty="0">
              <a:solidFill>
                <a:srgbClr val="04F660"/>
              </a:solidFill>
            </a:endParaRPr>
          </a:p>
        </p:txBody>
      </p:sp>
      <p:pic>
        <p:nvPicPr>
          <p:cNvPr id="7" name="Picture 6" descr="fsafafsaefawf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5072074"/>
            <a:ext cx="3305175" cy="13811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163</TotalTime>
  <Words>468</Words>
  <Application>Microsoft Office PowerPoint</Application>
  <PresentationFormat>Пројекција на екрану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Коришћени фонтови</vt:lpstr>
      </vt:variant>
      <vt:variant>
        <vt:i4>4</vt:i4>
      </vt:variant>
      <vt:variant>
        <vt:lpstr>Тема</vt:lpstr>
      </vt:variant>
      <vt:variant>
        <vt:i4>1</vt:i4>
      </vt:variant>
      <vt:variant>
        <vt:lpstr>Наслови слајдова</vt:lpstr>
      </vt:variant>
      <vt:variant>
        <vt:i4>10</vt:i4>
      </vt:variant>
    </vt:vector>
  </HeadingPairs>
  <TitlesOfParts>
    <vt:vector size="15" baseType="lpstr">
      <vt:lpstr>Cambria</vt:lpstr>
      <vt:lpstr>Rockwell</vt:lpstr>
      <vt:lpstr>Wingdings</vt:lpstr>
      <vt:lpstr>Wingdings 2</vt:lpstr>
      <vt:lpstr>Foundry</vt:lpstr>
      <vt:lpstr>ДЈЕЛОТВОРНА И НЕДЈЕЛОТВОРНА КОМУНИКАЦИЈА</vt:lpstr>
      <vt:lpstr>САДРЖАЈ</vt:lpstr>
      <vt:lpstr>ДЈЕЛОТВОРНА КОМУНИКАЦИЈА</vt:lpstr>
      <vt:lpstr>ПОКАЗАТЕЉИ ДОБРЕ КОМУНИКАЦИЈЕ</vt:lpstr>
      <vt:lpstr>НЕДЈЕЛОТВОРНА КОМУНИКАЦИЈА</vt:lpstr>
      <vt:lpstr>БАРИЈЕРЕ - СМЕТЊЕ У КОМУНИКАЦИЈИ</vt:lpstr>
      <vt:lpstr>PowerPoint презентација</vt:lpstr>
      <vt:lpstr>СТИЛОВИ НЕИСКРЕНЕ КОМУНИКАЦИЈЕ</vt:lpstr>
      <vt:lpstr>ЦИЉЕВИ КОМУНИКАЦИЈЕ</vt:lpstr>
      <vt:lpstr>PowerPoint презентација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ДЈЕЛОТВОРНА И НЕДЈЕЛОТВОРНА КОМУНИКАЦИЈА</dc:title>
  <dc:creator>Stefan</dc:creator>
  <cp:lastModifiedBy>Sanja D</cp:lastModifiedBy>
  <cp:revision>18</cp:revision>
  <dcterms:created xsi:type="dcterms:W3CDTF">2020-06-06T14:50:10Z</dcterms:created>
  <dcterms:modified xsi:type="dcterms:W3CDTF">2022-02-03T21:13:42Z</dcterms:modified>
</cp:coreProperties>
</file>