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73AB19-AA76-418B-B827-12254C6B3F5A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E1B7CAF-EF89-482E-ADD3-792CED5A32F1}">
      <dgm:prSet phldrT="[Text]" custT="1"/>
      <dgm:spPr/>
      <dgm:t>
        <a:bodyPr/>
        <a:lstStyle/>
        <a:p>
          <a:pPr algn="ctr"/>
          <a:r>
            <a:rPr lang="sr-Cyrl-BA" sz="1800" dirty="0" smtClean="0"/>
            <a:t>         </a:t>
          </a:r>
          <a:r>
            <a:rPr lang="sr-Cyrl-BA" sz="1800" b="1" i="1" dirty="0" smtClean="0">
              <a:latin typeface="Century" panose="02040604050505020304" pitchFamily="18" charset="0"/>
            </a:rPr>
            <a:t>МЈЕСНИ ГОВОР  </a:t>
          </a:r>
          <a:r>
            <a:rPr lang="sr-Cyrl-BA" sz="1800" b="1" dirty="0" smtClean="0"/>
            <a:t>( = говор одређеног мјеста  )</a:t>
          </a:r>
          <a:endParaRPr lang="en-US" sz="1800" b="1" dirty="0"/>
        </a:p>
      </dgm:t>
    </dgm:pt>
    <dgm:pt modelId="{C3555B5A-28F1-41EF-9A2D-305B1D808390}" type="parTrans" cxnId="{07EE7E2A-CEA4-4422-89F5-A66E834D7593}">
      <dgm:prSet/>
      <dgm:spPr/>
      <dgm:t>
        <a:bodyPr/>
        <a:lstStyle/>
        <a:p>
          <a:endParaRPr lang="en-US"/>
        </a:p>
      </dgm:t>
    </dgm:pt>
    <dgm:pt modelId="{E8882707-23C9-4BA9-A7A6-DF0A450387B0}" type="sibTrans" cxnId="{07EE7E2A-CEA4-4422-89F5-A66E834D7593}">
      <dgm:prSet/>
      <dgm:spPr/>
      <dgm:t>
        <a:bodyPr/>
        <a:lstStyle/>
        <a:p>
          <a:endParaRPr lang="en-US"/>
        </a:p>
      </dgm:t>
    </dgm:pt>
    <dgm:pt modelId="{4530EA76-0D30-4948-B7CF-EB00A9420F3B}">
      <dgm:prSet phldrT="[Text]" custT="1"/>
      <dgm:spPr/>
      <dgm:t>
        <a:bodyPr/>
        <a:lstStyle/>
        <a:p>
          <a:pPr algn="ctr"/>
          <a:r>
            <a:rPr lang="sr-Cyrl-BA" sz="1800" b="1" i="1" dirty="0" smtClean="0">
              <a:latin typeface="Century" panose="02040604050505020304" pitchFamily="18" charset="0"/>
            </a:rPr>
            <a:t>ДИЈАЛЕ</a:t>
          </a:r>
          <a:r>
            <a:rPr lang="sr-Cyrl-BA" sz="1800" dirty="0" smtClean="0"/>
            <a:t> </a:t>
          </a:r>
          <a:r>
            <a:rPr lang="sr-Cyrl-BA" sz="1800" b="0" i="1" dirty="0" smtClean="0">
              <a:latin typeface="Century" panose="02040604050505020304" pitchFamily="18" charset="0"/>
            </a:rPr>
            <a:t>КАТ  </a:t>
          </a:r>
          <a:r>
            <a:rPr lang="sr-Cyrl-BA" sz="1800" b="1" dirty="0" smtClean="0"/>
            <a:t>( = бише мјесних говора обједињених битним , заједничким језичким   особинама )</a:t>
          </a:r>
          <a:endParaRPr lang="en-US" sz="1800" b="1" dirty="0"/>
        </a:p>
      </dgm:t>
    </dgm:pt>
    <dgm:pt modelId="{7045BC83-BBB2-47E0-B40C-43FE986A39F8}" type="parTrans" cxnId="{1E6BC9BE-CE1A-49E7-B7EA-B44F033E050B}">
      <dgm:prSet/>
      <dgm:spPr/>
      <dgm:t>
        <a:bodyPr/>
        <a:lstStyle/>
        <a:p>
          <a:endParaRPr lang="en-US"/>
        </a:p>
      </dgm:t>
    </dgm:pt>
    <dgm:pt modelId="{4631CBD3-9782-4374-9E0E-8CB88E79B712}" type="sibTrans" cxnId="{1E6BC9BE-CE1A-49E7-B7EA-B44F033E050B}">
      <dgm:prSet/>
      <dgm:spPr/>
      <dgm:t>
        <a:bodyPr/>
        <a:lstStyle/>
        <a:p>
          <a:endParaRPr lang="en-US"/>
        </a:p>
      </dgm:t>
    </dgm:pt>
    <dgm:pt modelId="{88B562D8-6640-4B71-896E-A1975AF7A0BC}">
      <dgm:prSet phldrT="[Text]" custT="1"/>
      <dgm:spPr/>
      <dgm:t>
        <a:bodyPr/>
        <a:lstStyle/>
        <a:p>
          <a:pPr algn="ctr"/>
          <a:r>
            <a:rPr lang="sr-Cyrl-BA" sz="1800" b="1" i="1" dirty="0" smtClean="0">
              <a:latin typeface="Century" panose="02040604050505020304" pitchFamily="18" charset="0"/>
            </a:rPr>
            <a:t>НАРЈЕЧЈЕ</a:t>
          </a:r>
          <a:r>
            <a:rPr lang="sr-Cyrl-BA" sz="1800" dirty="0" smtClean="0"/>
            <a:t>  </a:t>
          </a:r>
          <a:r>
            <a:rPr lang="sr-Cyrl-BA" sz="1800" b="1" dirty="0" smtClean="0"/>
            <a:t>( = више дијалеката обједињених битним , заједничким језичким особинама )</a:t>
          </a:r>
          <a:endParaRPr lang="en-US" sz="1800" b="1" dirty="0"/>
        </a:p>
      </dgm:t>
    </dgm:pt>
    <dgm:pt modelId="{08D0A473-EA32-462B-87D1-DFAB2CE62BE8}" type="parTrans" cxnId="{625D65E8-37B2-4693-B48F-26FB88D774F2}">
      <dgm:prSet/>
      <dgm:spPr/>
      <dgm:t>
        <a:bodyPr/>
        <a:lstStyle/>
        <a:p>
          <a:endParaRPr lang="en-US"/>
        </a:p>
      </dgm:t>
    </dgm:pt>
    <dgm:pt modelId="{89AB4878-8060-4BBB-8FD9-BF9C52C04F68}" type="sibTrans" cxnId="{625D65E8-37B2-4693-B48F-26FB88D774F2}">
      <dgm:prSet/>
      <dgm:spPr/>
      <dgm:t>
        <a:bodyPr/>
        <a:lstStyle/>
        <a:p>
          <a:endParaRPr lang="en-US"/>
        </a:p>
      </dgm:t>
    </dgm:pt>
    <dgm:pt modelId="{E28D21E8-CA92-494F-A064-69DDEF368513}" type="pres">
      <dgm:prSet presAssocID="{9173AB19-AA76-418B-B827-12254C6B3F5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1E214D-CD38-4114-A602-AEDE81EAE548}" type="pres">
      <dgm:prSet presAssocID="{9173AB19-AA76-418B-B827-12254C6B3F5A}" presName="dummyMaxCanvas" presStyleCnt="0">
        <dgm:presLayoutVars/>
      </dgm:prSet>
      <dgm:spPr/>
    </dgm:pt>
    <dgm:pt modelId="{FFFD9AAF-C42E-4875-913B-29C86E611DDF}" type="pres">
      <dgm:prSet presAssocID="{9173AB19-AA76-418B-B827-12254C6B3F5A}" presName="ThreeNodes_1" presStyleLbl="node1" presStyleIdx="0" presStyleCnt="3" custLinFactNeighborX="1062" custLinFactNeighborY="3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DC165-EDD0-49CA-9925-AC76AD445340}" type="pres">
      <dgm:prSet presAssocID="{9173AB19-AA76-418B-B827-12254C6B3F5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295866-C4A0-4AF4-9D09-873AE62DC73E}" type="pres">
      <dgm:prSet presAssocID="{9173AB19-AA76-418B-B827-12254C6B3F5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A896E-31B7-449B-AF74-30510A8199F7}" type="pres">
      <dgm:prSet presAssocID="{9173AB19-AA76-418B-B827-12254C6B3F5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27217F-6DF4-4BC9-B002-31B5B01DBAD4}" type="pres">
      <dgm:prSet presAssocID="{9173AB19-AA76-418B-B827-12254C6B3F5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246E0-16B8-40B5-91E2-27EEA62982C1}" type="pres">
      <dgm:prSet presAssocID="{9173AB19-AA76-418B-B827-12254C6B3F5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D148C-86F0-4E76-9483-F5195E8D5817}" type="pres">
      <dgm:prSet presAssocID="{9173AB19-AA76-418B-B827-12254C6B3F5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89B6E-EC21-4C6F-827D-89616148070D}" type="pres">
      <dgm:prSet presAssocID="{9173AB19-AA76-418B-B827-12254C6B3F5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DEF456-037C-4EEE-AF64-4B320F99C804}" type="presOf" srcId="{88B562D8-6640-4B71-896E-A1975AF7A0BC}" destId="{57489B6E-EC21-4C6F-827D-89616148070D}" srcOrd="1" destOrd="0" presId="urn:microsoft.com/office/officeart/2005/8/layout/vProcess5"/>
    <dgm:cxn modelId="{625D65E8-37B2-4693-B48F-26FB88D774F2}" srcId="{9173AB19-AA76-418B-B827-12254C6B3F5A}" destId="{88B562D8-6640-4B71-896E-A1975AF7A0BC}" srcOrd="2" destOrd="0" parTransId="{08D0A473-EA32-462B-87D1-DFAB2CE62BE8}" sibTransId="{89AB4878-8060-4BBB-8FD9-BF9C52C04F68}"/>
    <dgm:cxn modelId="{0F03DA00-2A47-4419-B33B-97776F6FAF29}" type="presOf" srcId="{4530EA76-0D30-4948-B7CF-EB00A9420F3B}" destId="{00BDC165-EDD0-49CA-9925-AC76AD445340}" srcOrd="0" destOrd="0" presId="urn:microsoft.com/office/officeart/2005/8/layout/vProcess5"/>
    <dgm:cxn modelId="{06105DBE-ACF0-411F-972B-8B4EE11CD49A}" type="presOf" srcId="{BE1B7CAF-EF89-482E-ADD3-792CED5A32F1}" destId="{BBC246E0-16B8-40B5-91E2-27EEA62982C1}" srcOrd="1" destOrd="0" presId="urn:microsoft.com/office/officeart/2005/8/layout/vProcess5"/>
    <dgm:cxn modelId="{809F2C31-95AA-468B-A683-68F63DD346A2}" type="presOf" srcId="{4631CBD3-9782-4374-9E0E-8CB88E79B712}" destId="{0527217F-6DF4-4BC9-B002-31B5B01DBAD4}" srcOrd="0" destOrd="0" presId="urn:microsoft.com/office/officeart/2005/8/layout/vProcess5"/>
    <dgm:cxn modelId="{07EE7E2A-CEA4-4422-89F5-A66E834D7593}" srcId="{9173AB19-AA76-418B-B827-12254C6B3F5A}" destId="{BE1B7CAF-EF89-482E-ADD3-792CED5A32F1}" srcOrd="0" destOrd="0" parTransId="{C3555B5A-28F1-41EF-9A2D-305B1D808390}" sibTransId="{E8882707-23C9-4BA9-A7A6-DF0A450387B0}"/>
    <dgm:cxn modelId="{5B646A76-7D29-465D-B014-40F4C9FC91C4}" type="presOf" srcId="{BE1B7CAF-EF89-482E-ADD3-792CED5A32F1}" destId="{FFFD9AAF-C42E-4875-913B-29C86E611DDF}" srcOrd="0" destOrd="0" presId="urn:microsoft.com/office/officeart/2005/8/layout/vProcess5"/>
    <dgm:cxn modelId="{1E6BC9BE-CE1A-49E7-B7EA-B44F033E050B}" srcId="{9173AB19-AA76-418B-B827-12254C6B3F5A}" destId="{4530EA76-0D30-4948-B7CF-EB00A9420F3B}" srcOrd="1" destOrd="0" parTransId="{7045BC83-BBB2-47E0-B40C-43FE986A39F8}" sibTransId="{4631CBD3-9782-4374-9E0E-8CB88E79B712}"/>
    <dgm:cxn modelId="{F4639760-AD79-472B-A0E6-A07995DFB498}" type="presOf" srcId="{88B562D8-6640-4B71-896E-A1975AF7A0BC}" destId="{C0295866-C4A0-4AF4-9D09-873AE62DC73E}" srcOrd="0" destOrd="0" presId="urn:microsoft.com/office/officeart/2005/8/layout/vProcess5"/>
    <dgm:cxn modelId="{58372D69-2956-409B-8B7B-AFA1E83F3DA5}" type="presOf" srcId="{4530EA76-0D30-4948-B7CF-EB00A9420F3B}" destId="{17DD148C-86F0-4E76-9483-F5195E8D5817}" srcOrd="1" destOrd="0" presId="urn:microsoft.com/office/officeart/2005/8/layout/vProcess5"/>
    <dgm:cxn modelId="{A4CFFFD6-25E7-4D7E-9404-C8E8DD603186}" type="presOf" srcId="{9173AB19-AA76-418B-B827-12254C6B3F5A}" destId="{E28D21E8-CA92-494F-A064-69DDEF368513}" srcOrd="0" destOrd="0" presId="urn:microsoft.com/office/officeart/2005/8/layout/vProcess5"/>
    <dgm:cxn modelId="{B7A470C2-3314-4240-997E-4EF61901CD0A}" type="presOf" srcId="{E8882707-23C9-4BA9-A7A6-DF0A450387B0}" destId="{057A896E-31B7-449B-AF74-30510A8199F7}" srcOrd="0" destOrd="0" presId="urn:microsoft.com/office/officeart/2005/8/layout/vProcess5"/>
    <dgm:cxn modelId="{FA36D5A4-B791-4C12-A596-00A66E755588}" type="presParOf" srcId="{E28D21E8-CA92-494F-A064-69DDEF368513}" destId="{F81E214D-CD38-4114-A602-AEDE81EAE548}" srcOrd="0" destOrd="0" presId="urn:microsoft.com/office/officeart/2005/8/layout/vProcess5"/>
    <dgm:cxn modelId="{7AC86A09-AB8C-47C6-9A77-68F5DC3C4686}" type="presParOf" srcId="{E28D21E8-CA92-494F-A064-69DDEF368513}" destId="{FFFD9AAF-C42E-4875-913B-29C86E611DDF}" srcOrd="1" destOrd="0" presId="urn:microsoft.com/office/officeart/2005/8/layout/vProcess5"/>
    <dgm:cxn modelId="{5B81F166-FEE2-48A8-9CBB-CE5967685E68}" type="presParOf" srcId="{E28D21E8-CA92-494F-A064-69DDEF368513}" destId="{00BDC165-EDD0-49CA-9925-AC76AD445340}" srcOrd="2" destOrd="0" presId="urn:microsoft.com/office/officeart/2005/8/layout/vProcess5"/>
    <dgm:cxn modelId="{2BEF8EAA-08C7-4E86-9BB6-0A3320158777}" type="presParOf" srcId="{E28D21E8-CA92-494F-A064-69DDEF368513}" destId="{C0295866-C4A0-4AF4-9D09-873AE62DC73E}" srcOrd="3" destOrd="0" presId="urn:microsoft.com/office/officeart/2005/8/layout/vProcess5"/>
    <dgm:cxn modelId="{6623673B-25AB-4FA7-BC74-DCCE882FB66F}" type="presParOf" srcId="{E28D21E8-CA92-494F-A064-69DDEF368513}" destId="{057A896E-31B7-449B-AF74-30510A8199F7}" srcOrd="4" destOrd="0" presId="urn:microsoft.com/office/officeart/2005/8/layout/vProcess5"/>
    <dgm:cxn modelId="{C6D5A677-2E9B-470E-95AA-53519EF290D2}" type="presParOf" srcId="{E28D21E8-CA92-494F-A064-69DDEF368513}" destId="{0527217F-6DF4-4BC9-B002-31B5B01DBAD4}" srcOrd="5" destOrd="0" presId="urn:microsoft.com/office/officeart/2005/8/layout/vProcess5"/>
    <dgm:cxn modelId="{98980B5B-E21C-4167-B5C6-B07BE8D2C34C}" type="presParOf" srcId="{E28D21E8-CA92-494F-A064-69DDEF368513}" destId="{BBC246E0-16B8-40B5-91E2-27EEA62982C1}" srcOrd="6" destOrd="0" presId="urn:microsoft.com/office/officeart/2005/8/layout/vProcess5"/>
    <dgm:cxn modelId="{B258CD61-3144-421F-89EF-0C3E32B3D3A5}" type="presParOf" srcId="{E28D21E8-CA92-494F-A064-69DDEF368513}" destId="{17DD148C-86F0-4E76-9483-F5195E8D5817}" srcOrd="7" destOrd="0" presId="urn:microsoft.com/office/officeart/2005/8/layout/vProcess5"/>
    <dgm:cxn modelId="{AF13374F-F5FC-4405-88E6-34FC6C8DC031}" type="presParOf" srcId="{E28D21E8-CA92-494F-A064-69DDEF368513}" destId="{57489B6E-EC21-4C6F-827D-89616148070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CC8A-775D-468D-977F-301F686972C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B02C-0131-4737-B3A3-F750991B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CC8A-775D-468D-977F-301F686972C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B02C-0131-4737-B3A3-F750991B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8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CC8A-775D-468D-977F-301F686972C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B02C-0131-4737-B3A3-F750991B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2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CC8A-775D-468D-977F-301F686972C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B02C-0131-4737-B3A3-F750991B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7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CC8A-775D-468D-977F-301F686972C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B02C-0131-4737-B3A3-F750991B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3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CC8A-775D-468D-977F-301F686972C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B02C-0131-4737-B3A3-F750991B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CC8A-775D-468D-977F-301F686972C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B02C-0131-4737-B3A3-F750991B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1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CC8A-775D-468D-977F-301F686972C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B02C-0131-4737-B3A3-F750991B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8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CC8A-775D-468D-977F-301F686972C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B02C-0131-4737-B3A3-F750991B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4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CC8A-775D-468D-977F-301F686972C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B02C-0131-4737-B3A3-F750991B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7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CC8A-775D-468D-977F-301F686972C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B02C-0131-4737-B3A3-F750991B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3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CC8A-775D-468D-977F-301F686972C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6B02C-0131-4737-B3A3-F750991B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9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873"/>
            <a:ext cx="12191999" cy="68858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364" y="1955409"/>
            <a:ext cx="9144000" cy="2711746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sr-Cyrl-BA" b="1" spc="300" dirty="0" smtClean="0"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Дијалекти у српском језику</a:t>
            </a:r>
            <a:endParaRPr lang="en-US" b="1" spc="300" dirty="0"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68587"/>
            <a:ext cx="9144000" cy="9971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5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052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7729" y="515155"/>
            <a:ext cx="114364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sr-Cyrl-BA" sz="2200" b="1" dirty="0" smtClean="0"/>
              <a:t>Људи из једног мјеста, када не говоре књижевним језиком, користе се локалним језичким особинама тј. НАРОДНИМ ГОВОРОМ </a:t>
            </a:r>
            <a:r>
              <a:rPr lang="sr-Cyrl-BA" sz="2000" b="1" dirty="0" smtClean="0"/>
              <a:t>. </a:t>
            </a:r>
            <a:endParaRPr lang="en-US" sz="2000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46654214"/>
              </p:ext>
            </p:extLst>
          </p:nvPr>
        </p:nvGraphicFramePr>
        <p:xfrm>
          <a:off x="2923605" y="1845017"/>
          <a:ext cx="6284686" cy="3899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05565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527409" y="1564696"/>
            <a:ext cx="5275386" cy="33239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>
              <a:buClr>
                <a:srgbClr val="00B0F0"/>
              </a:buClr>
            </a:pPr>
            <a:endParaRPr lang="sr-Cyrl-BA" dirty="0"/>
          </a:p>
          <a:p>
            <a:pPr>
              <a:buClr>
                <a:srgbClr val="00B0F0"/>
              </a:buClr>
            </a:pPr>
            <a:r>
              <a:rPr lang="sr-Cyrl-BA" b="1" dirty="0" smtClean="0">
                <a:latin typeface="Century" panose="02040604050505020304" pitchFamily="18" charset="0"/>
              </a:rPr>
              <a:t>Дијалекти српског језика се класификују на основу два критеријума: </a:t>
            </a:r>
            <a:br>
              <a:rPr lang="sr-Cyrl-BA" b="1" dirty="0" smtClean="0">
                <a:latin typeface="Century" panose="02040604050505020304" pitchFamily="18" charset="0"/>
              </a:rPr>
            </a:br>
            <a:endParaRPr lang="sr-Cyrl-BA" b="1" dirty="0" smtClean="0">
              <a:latin typeface="Century" panose="02040604050505020304" pitchFamily="18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sr-Cyrl-BA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замјена гласа ЈАТ</a:t>
            </a:r>
            <a:r>
              <a:rPr lang="sr-Cyrl-BA" sz="2000" dirty="0" smtClean="0"/>
              <a:t> </a:t>
            </a:r>
            <a:r>
              <a:rPr lang="sr-Cyrl-BA" sz="2000" b="1" dirty="0" smtClean="0"/>
              <a:t>( - екавски изговор, ијекавски и икавски изговор ;</a:t>
            </a:r>
          </a:p>
          <a:p>
            <a:pPr>
              <a:buClr>
                <a:srgbClr val="00B0F0"/>
              </a:buClr>
            </a:pPr>
            <a:endParaRPr lang="sr-Cyrl-BA" dirty="0" smtClean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sr-Cyrl-BA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sr-Cyrl-BA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рема врсти акценатског система </a:t>
            </a:r>
            <a:r>
              <a:rPr lang="sr-Cyrl-BA" sz="2000" b="1" dirty="0" smtClean="0"/>
              <a:t>( - дијеле се на СТАРОШТОКАВСКЕ, СРЕДЊ</a:t>
            </a:r>
            <a:r>
              <a:rPr lang="en-US" sz="2000" b="1" dirty="0" smtClean="0"/>
              <a:t>O</a:t>
            </a:r>
            <a:r>
              <a:rPr lang="sr-Cyrl-BA" sz="2000" b="1" dirty="0" smtClean="0"/>
              <a:t>ШТОКАВСКЕ и НОВОШТОКАВСКЕ дијалекте)</a:t>
            </a:r>
            <a:endParaRPr lang="sr-Cyrl-BA" sz="2000" b="1" dirty="0"/>
          </a:p>
        </p:txBody>
      </p:sp>
      <p:sp>
        <p:nvSpPr>
          <p:cNvPr id="5" name="Oval 4"/>
          <p:cNvSpPr/>
          <p:nvPr/>
        </p:nvSpPr>
        <p:spPr>
          <a:xfrm>
            <a:off x="791818" y="678431"/>
            <a:ext cx="3850520" cy="5219114"/>
          </a:xfrm>
          <a:prstGeom prst="ellipse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>
                <a:lumMod val="85000"/>
                <a:lumOff val="15000"/>
              </a:schemeClr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b="1" dirty="0" smtClean="0">
                <a:solidFill>
                  <a:schemeClr val="tx1"/>
                </a:solidFill>
              </a:rPr>
              <a:t>Сви дијалекти у српском језику припадају </a:t>
            </a:r>
            <a:r>
              <a:rPr lang="sr-Cyrl-BA" sz="1600" b="1" i="1" dirty="0" smtClean="0">
                <a:solidFill>
                  <a:srgbClr val="C00000"/>
                </a:solidFill>
              </a:rPr>
              <a:t>ШТОКАВСКОМ НАРЈЕЧЈУ </a:t>
            </a:r>
            <a:r>
              <a:rPr lang="sr-Cyrl-BA" sz="16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sr-Cyrl-BA" sz="1600" dirty="0">
              <a:solidFill>
                <a:schemeClr val="tx1"/>
              </a:solidFill>
            </a:endParaRPr>
          </a:p>
          <a:p>
            <a:r>
              <a:rPr lang="sr-Cyrl-BA" b="1" dirty="0" smtClean="0">
                <a:solidFill>
                  <a:schemeClr val="tx1"/>
                </a:solidFill>
              </a:rPr>
              <a:t>Особине штокавског нарјечја 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BA" sz="1600" dirty="0" smtClean="0">
                <a:solidFill>
                  <a:schemeClr val="tx1"/>
                </a:solidFill>
              </a:rPr>
              <a:t>упитна замјеница ШТО/ШТА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BA" sz="1600" dirty="0">
                <a:solidFill>
                  <a:schemeClr val="tx1"/>
                </a:solidFill>
              </a:rPr>
              <a:t>м</a:t>
            </a:r>
            <a:r>
              <a:rPr lang="sr-Cyrl-BA" sz="1600" dirty="0" smtClean="0">
                <a:solidFill>
                  <a:schemeClr val="tx1"/>
                </a:solidFill>
              </a:rPr>
              <a:t>ножина неких именица са ОВ или ЕВ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BA" sz="1600" dirty="0" smtClean="0">
                <a:solidFill>
                  <a:schemeClr val="tx1"/>
                </a:solidFill>
              </a:rPr>
              <a:t>Прелазак Л у О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BA" sz="1600" dirty="0">
                <a:solidFill>
                  <a:schemeClr val="tx1"/>
                </a:solidFill>
              </a:rPr>
              <a:t> </a:t>
            </a:r>
            <a:r>
              <a:rPr lang="sr-Cyrl-BA" sz="1600" dirty="0" smtClean="0">
                <a:solidFill>
                  <a:schemeClr val="tx1"/>
                </a:solidFill>
              </a:rPr>
              <a:t>сугласничка група ЦР умјесто ЧР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BA" sz="1600" dirty="0">
                <a:solidFill>
                  <a:schemeClr val="tx1"/>
                </a:solidFill>
              </a:rPr>
              <a:t> </a:t>
            </a:r>
            <a:r>
              <a:rPr lang="sr-Cyrl-BA" sz="1600" dirty="0" smtClean="0">
                <a:solidFill>
                  <a:schemeClr val="tx1"/>
                </a:solidFill>
              </a:rPr>
              <a:t>сугласничка група ДЈ дала </a:t>
            </a:r>
            <a:r>
              <a:rPr lang="sr-Cyrl-BA" sz="1600" smtClean="0">
                <a:solidFill>
                  <a:schemeClr val="tx1"/>
                </a:solidFill>
              </a:rPr>
              <a:t>је </a:t>
            </a:r>
            <a:r>
              <a:rPr lang="sr-Cyrl-BA" sz="1600" dirty="0">
                <a:solidFill>
                  <a:schemeClr val="tx1"/>
                </a:solidFill>
              </a:rPr>
              <a:t>Ђ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073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7742" y="1308295"/>
            <a:ext cx="11642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                                                               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BA" sz="2000" dirty="0" smtClean="0">
                <a:latin typeface="Segoe UI Semilight" panose="020B0402040204020203" pitchFamily="34" charset="0"/>
                <a:ea typeface="Microsoft JhengHei Light" panose="020B0304030504040204" pitchFamily="34" charset="-120"/>
                <a:cs typeface="Segoe UI Semilight" panose="020B0402040204020203" pitchFamily="34" charset="0"/>
              </a:rPr>
              <a:t>Староштокавски дијалекти </a:t>
            </a:r>
            <a:r>
              <a:rPr lang="sr-Cyrl-BA" sz="20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- </a:t>
            </a:r>
            <a:r>
              <a:rPr lang="sr-Cyrl-B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 се раније простирали на ширем простору од Јадранског мора до Панонске низије . Данас обухватају средишњу зону штокавског нарјечја. Одликују их екавски и ијекавски изговори .</a:t>
            </a:r>
          </a:p>
          <a:p>
            <a:r>
              <a:rPr lang="sr-Cyrl-BA" dirty="0" smtClean="0"/>
              <a:t>     </a:t>
            </a:r>
            <a:r>
              <a:rPr lang="sr-Cyrl-B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староштокавске дијалекте се убрајају зетско-рашки  и косовско-ресавски дијалекат .</a:t>
            </a:r>
          </a:p>
          <a:p>
            <a:endParaRPr lang="sr-Cyrl-BA" dirty="0" smtClean="0"/>
          </a:p>
          <a:p>
            <a:endParaRPr lang="sr-Cyrl-BA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BA" sz="2000" dirty="0" smtClean="0">
                <a:latin typeface="Segoe UI Semilight" panose="020B0402040204020203" pitchFamily="34" charset="0"/>
                <a:ea typeface="Microsoft JhengHei Light" panose="020B0304030504040204" pitchFamily="34" charset="-120"/>
                <a:cs typeface="Segoe UI Semilight" panose="020B0402040204020203" pitchFamily="34" charset="0"/>
              </a:rPr>
              <a:t>Средњоштокавски дијалекти </a:t>
            </a:r>
            <a:r>
              <a:rPr lang="sr-Cyrl-BA" sz="20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- </a:t>
            </a:r>
            <a:r>
              <a:rPr lang="sr-Cyrl-B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 простиру на територији Косова, Метохије, југоисточне Србије, на потезу Дечани , Призрен до околине Сталаћа и Сокобање обухватајући југоисточну зону штокавског нарјечја а одликује их екавски изговор.</a:t>
            </a:r>
          </a:p>
          <a:p>
            <a:r>
              <a:rPr lang="sr-Cyrl-B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Убрајају се призренско-јужноморавски , сврљишко-заплањски и тимочко-лужнички дијалекат.</a:t>
            </a:r>
          </a:p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BA" sz="20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Новоштокавски дијалекти - </a:t>
            </a:r>
            <a:r>
              <a:rPr lang="sr-Cyrl-B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 простиру на територији западне и сјеверне Србије , сјеверозападне Црне Горе , Босне и Херцеговине и Хрватске, обухватајући западну и сјеверну зону штокавског нарјечја. Одликују их екавски, ијекавски и икавски изговори .</a:t>
            </a:r>
          </a:p>
          <a:p>
            <a:endParaRPr lang="sr-Cyrl-BA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r-Cyrl-BA" dirty="0" smtClean="0"/>
          </a:p>
          <a:p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53022" y="267288"/>
            <a:ext cx="4797083" cy="787789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sr-Cyrl-BA" i="1" spc="300" dirty="0" smtClean="0">
                <a:solidFill>
                  <a:schemeClr val="accent6">
                    <a:lumMod val="50000"/>
                  </a:schemeClr>
                </a:solidFill>
              </a:rPr>
              <a:t>ШТОКАВСКИ ДИЈАЛЕКТИ У СРПСКОМ ЈЕЗИКУ </a:t>
            </a:r>
            <a:endParaRPr lang="en-US" i="1" spc="3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26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897" y="369277"/>
            <a:ext cx="4614203" cy="592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84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1870" y="742616"/>
            <a:ext cx="1166825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B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 књижевног језика </a:t>
            </a:r>
            <a:r>
              <a:rPr lang="sr-Cyrl-BA" b="1" dirty="0" smtClean="0"/>
              <a:t>– правила којима се одређује да ли је нешто исправно или неисправно рећи .</a:t>
            </a:r>
          </a:p>
          <a:p>
            <a:endParaRPr lang="sr-Cyrl-BA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b="1" dirty="0" smtClean="0"/>
              <a:t>Прву норму књижевног језика дао је Вук Стефановић Караџић у српској граматици из 1818. године .</a:t>
            </a:r>
          </a:p>
          <a:p>
            <a:endParaRPr lang="sr-Cyrl-BA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b="1" dirty="0" smtClean="0"/>
              <a:t>Почетком 19. вијека Вук је за основу српског језика одабрао </a:t>
            </a:r>
            <a:r>
              <a:rPr lang="sr-Cyrl-BA" b="1" dirty="0" smtClean="0">
                <a:solidFill>
                  <a:srgbClr val="FF9900"/>
                </a:solidFill>
              </a:rPr>
              <a:t>ИСТОЧНО-ХЕРЦЕГОВАЧКИ ДИЈАЛЕКАТ</a:t>
            </a:r>
            <a:r>
              <a:rPr lang="sr-Cyrl-BA" b="1" dirty="0" smtClean="0"/>
              <a:t>, а поред њега у књижевни језик ушао је и </a:t>
            </a:r>
            <a:r>
              <a:rPr lang="sr-Cyrl-BA" b="1" dirty="0" smtClean="0">
                <a:solidFill>
                  <a:srgbClr val="FF9900"/>
                </a:solidFill>
              </a:rPr>
              <a:t>ШУМАДИЈСКО-ВОЈВОЂАНСКИ ДИЈАЛЕКАТ </a:t>
            </a:r>
            <a:r>
              <a:rPr lang="sr-Cyrl-BA" b="1" dirty="0" smtClean="0"/>
              <a:t>.</a:t>
            </a:r>
          </a:p>
          <a:p>
            <a:endParaRPr lang="sr-Cyrl-BA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r-Cyrl-BA" sz="2000" b="1" i="1" dirty="0" smtClean="0"/>
              <a:t>Разликују се у изговору .</a:t>
            </a:r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r>
              <a:rPr lang="sr-Cyrl-BA" sz="2000" b="1" dirty="0" smtClean="0">
                <a:solidFill>
                  <a:srgbClr val="C00000"/>
                </a:solidFill>
              </a:rPr>
              <a:t>          ИСТОЧНО-ХЕРЦЕГОВАЧКИ        </a:t>
            </a:r>
            <a:r>
              <a:rPr lang="sr-Cyrl-BA" dirty="0" smtClean="0"/>
              <a:t>                                                                         </a:t>
            </a:r>
            <a:r>
              <a:rPr lang="sr-Cyrl-BA" sz="2000" b="1" dirty="0" smtClean="0">
                <a:solidFill>
                  <a:srgbClr val="C00000"/>
                </a:solidFill>
              </a:rPr>
              <a:t>ШУМАДИЈСКО-ВОЈВОЂАНСКИ</a:t>
            </a:r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sr-Cyrl-BA" dirty="0"/>
          </a:p>
          <a:p>
            <a:r>
              <a:rPr lang="sr-Cyrl-BA" dirty="0" smtClean="0"/>
              <a:t>             </a:t>
            </a:r>
            <a:r>
              <a:rPr lang="sr-Cyrl-BA" sz="2000" b="1" dirty="0" smtClean="0">
                <a:solidFill>
                  <a:srgbClr val="C00000"/>
                </a:solidFill>
              </a:rPr>
              <a:t>ИЈЕКАВСКИ ИЗГОВОР</a:t>
            </a:r>
            <a:r>
              <a:rPr lang="sr-Cyrl-BA" dirty="0" smtClean="0"/>
              <a:t>                                                                                                      </a:t>
            </a:r>
            <a:r>
              <a:rPr lang="sr-Cyrl-BA" sz="2000" b="1" dirty="0" smtClean="0">
                <a:solidFill>
                  <a:srgbClr val="C00000"/>
                </a:solidFill>
              </a:rPr>
              <a:t>ЕКАВСКИ ИЗГОВОР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1960958" y="4346025"/>
            <a:ext cx="476518" cy="7598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9476472" y="4288070"/>
            <a:ext cx="528034" cy="8757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476646" y="879707"/>
            <a:ext cx="3635327" cy="4459458"/>
          </a:xfrm>
          <a:prstGeom prst="round1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44000">
                <a:schemeClr val="accent2">
                  <a:lumMod val="60000"/>
                  <a:lumOff val="40000"/>
                </a:schemeClr>
              </a:gs>
              <a:gs pos="83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Courier New" panose="02070309020205020404" pitchFamily="49" charset="0"/>
              <a:buChar char="o"/>
            </a:pPr>
            <a:endParaRPr lang="sr-Cyrl-BA" sz="24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r-Cyrl-BA" sz="2600" dirty="0" smtClean="0">
                <a:solidFill>
                  <a:schemeClr val="tx1"/>
                </a:solidFill>
              </a:rPr>
              <a:t>Највећи дио језичних споменика штокавштине отпада на дипломатске и трговачке уговоре , а мањи дио на вјерске књиге  и у камену клесану епиграфику  .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759" y="365125"/>
            <a:ext cx="2566894" cy="37842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Bent-Up Arrow 7"/>
          <p:cNvSpPr/>
          <p:nvPr/>
        </p:nvSpPr>
        <p:spPr>
          <a:xfrm rot="10800000">
            <a:off x="6794695" y="3112476"/>
            <a:ext cx="1966064" cy="1401983"/>
          </a:xfrm>
          <a:prstGeom prst="bentUpArrow">
            <a:avLst/>
          </a:prstGeom>
          <a:solidFill>
            <a:schemeClr val="tx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uble Wave 8"/>
          <p:cNvSpPr/>
          <p:nvPr/>
        </p:nvSpPr>
        <p:spPr>
          <a:xfrm>
            <a:off x="5725551" y="4786532"/>
            <a:ext cx="3390314" cy="1744394"/>
          </a:xfrm>
          <a:prstGeom prst="doubleWave">
            <a:avLst/>
          </a:prstGeom>
          <a:pattFill prst="lgConfetti">
            <a:fgClr>
              <a:srgbClr val="FFFF00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Cyrl-BA" b="1" dirty="0" smtClean="0">
                <a:solidFill>
                  <a:schemeClr val="tx1"/>
                </a:solidFill>
                <a:latin typeface="Century" panose="02040604050505020304" pitchFamily="18" charset="0"/>
              </a:rPr>
              <a:t>Сматра се да је један од првих штокавских текстова управо Повеља Кулина бана из 1189. године .</a:t>
            </a:r>
            <a:endParaRPr lang="en-US" b="1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84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6418" y="1687488"/>
            <a:ext cx="6639951" cy="260315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r-Latn-BA" sz="3600" dirty="0" smtClean="0"/>
              <a:t>         </a:t>
            </a:r>
            <a:r>
              <a:rPr lang="sr-Cyrl-BA" sz="3600" dirty="0" smtClean="0"/>
              <a:t>ХВАЛА НА ПАЖЊИ </a:t>
            </a:r>
            <a:r>
              <a:rPr lang="sr-Cyrl-BA" sz="3600" dirty="0" smtClean="0">
                <a:sym typeface="Wingdings" panose="05000000000000000000" pitchFamily="2" charset="2"/>
              </a:rPr>
              <a:t> !</a:t>
            </a:r>
            <a:br>
              <a:rPr lang="sr-Cyrl-BA" sz="3600" dirty="0" smtClean="0">
                <a:sym typeface="Wingdings" panose="05000000000000000000" pitchFamily="2" charset="2"/>
              </a:rPr>
            </a:br>
            <a:r>
              <a:rPr lang="sr-Cyrl-BA" sz="3600" dirty="0">
                <a:sym typeface="Wingdings" panose="05000000000000000000" pitchFamily="2" charset="2"/>
              </a:rPr>
              <a:t> </a:t>
            </a:r>
            <a:r>
              <a:rPr lang="sr-Cyrl-BA" sz="3600" dirty="0" smtClean="0">
                <a:sym typeface="Wingdings" panose="05000000000000000000" pitchFamily="2" charset="2"/>
              </a:rPr>
              <a:t>                            </a:t>
            </a:r>
            <a:r>
              <a:rPr lang="sr-Cyrl-BA" sz="2400" dirty="0" smtClean="0">
                <a:sym typeface="Wingdings" panose="05000000000000000000" pitchFamily="2" charset="2"/>
              </a:rPr>
              <a:t>Анђела Штрбац </a:t>
            </a:r>
            <a:r>
              <a:rPr lang="sr-Latn-BA" sz="2400" dirty="0" smtClean="0">
                <a:sym typeface="Wingdings" panose="05000000000000000000" pitchFamily="2" charset="2"/>
              </a:rPr>
              <a:t>II8</a:t>
            </a:r>
            <a:r>
              <a:rPr lang="sr-Cyrl-BA" sz="2400" dirty="0" smtClean="0">
                <a:sym typeface="Wingdings" panose="05000000000000000000" pitchFamily="2" charset="2"/>
              </a:rPr>
              <a:t/>
            </a:r>
            <a:br>
              <a:rPr lang="sr-Cyrl-BA" sz="2400" dirty="0" smtClean="0">
                <a:sym typeface="Wingdings" panose="05000000000000000000" pitchFamily="2" charset="2"/>
              </a:rPr>
            </a:br>
            <a:r>
              <a:rPr lang="sr-Cyrl-BA" sz="2400" dirty="0">
                <a:sym typeface="Wingdings" panose="05000000000000000000" pitchFamily="2" charset="2"/>
              </a:rPr>
              <a:t> </a:t>
            </a:r>
            <a:r>
              <a:rPr lang="sr-Cyrl-BA" sz="2400" dirty="0" smtClean="0">
                <a:sym typeface="Wingdings" panose="05000000000000000000" pitchFamily="2" charset="2"/>
              </a:rPr>
              <a:t>                                           Александра Тодоровић </a:t>
            </a:r>
            <a:r>
              <a:rPr lang="sr-Latn-BA" sz="2400" dirty="0" smtClean="0">
                <a:sym typeface="Wingdings" panose="05000000000000000000" pitchFamily="2" charset="2"/>
              </a:rPr>
              <a:t>II8</a:t>
            </a:r>
            <a:r>
              <a:rPr lang="sr-Cyrl-BA" sz="2400" dirty="0" smtClean="0">
                <a:sym typeface="Wingdings" panose="05000000000000000000" pitchFamily="2" charset="2"/>
              </a:rPr>
              <a:t/>
            </a:r>
            <a:br>
              <a:rPr lang="sr-Cyrl-BA" sz="2400" dirty="0" smtClean="0">
                <a:sym typeface="Wingdings" panose="05000000000000000000" pitchFamily="2" charset="2"/>
              </a:rPr>
            </a:br>
            <a:r>
              <a:rPr lang="sr-Cyrl-BA" sz="2400" dirty="0">
                <a:sym typeface="Wingdings" panose="05000000000000000000" pitchFamily="2" charset="2"/>
              </a:rPr>
              <a:t> </a:t>
            </a:r>
            <a:r>
              <a:rPr lang="sr-Cyrl-BA" sz="2400" dirty="0" smtClean="0">
                <a:sym typeface="Wingdings" panose="05000000000000000000" pitchFamily="2" charset="2"/>
              </a:rPr>
              <a:t>                                           Анђела Шуман </a:t>
            </a:r>
            <a:r>
              <a:rPr lang="sr-Latn-BA" sz="2400" dirty="0" smtClean="0">
                <a:sym typeface="Wingdings" panose="05000000000000000000" pitchFamily="2" charset="2"/>
              </a:rPr>
              <a:t>II8</a:t>
            </a:r>
            <a:r>
              <a:rPr lang="sr-Cyrl-BA" sz="2400" dirty="0" smtClean="0">
                <a:sym typeface="Wingdings" panose="05000000000000000000" pitchFamily="2" charset="2"/>
              </a:rPr>
              <a:t/>
            </a:r>
            <a:br>
              <a:rPr lang="sr-Cyrl-BA" sz="2400" dirty="0" smtClean="0">
                <a:sym typeface="Wingdings" panose="05000000000000000000" pitchFamily="2" charset="2"/>
              </a:rPr>
            </a:br>
            <a:r>
              <a:rPr lang="sr-Cyrl-BA" sz="2400" dirty="0">
                <a:sym typeface="Wingdings" panose="05000000000000000000" pitchFamily="2" charset="2"/>
              </a:rPr>
              <a:t> </a:t>
            </a:r>
            <a:r>
              <a:rPr lang="sr-Cyrl-BA" sz="2400" dirty="0" smtClean="0">
                <a:sym typeface="Wingdings" panose="05000000000000000000" pitchFamily="2" charset="2"/>
              </a:rPr>
              <a:t>                                           Милица Малешевић </a:t>
            </a:r>
            <a:r>
              <a:rPr lang="sr-Latn-BA" sz="2400" dirty="0" smtClean="0">
                <a:sym typeface="Wingdings" panose="05000000000000000000" pitchFamily="2" charset="2"/>
              </a:rPr>
              <a:t>II8</a:t>
            </a:r>
            <a:r>
              <a:rPr lang="sr-Cyrl-BA" sz="2400" dirty="0" smtClean="0">
                <a:sym typeface="Wingdings" panose="05000000000000000000" pitchFamily="2" charset="2"/>
              </a:rPr>
              <a:t/>
            </a:r>
            <a:br>
              <a:rPr lang="sr-Cyrl-BA" sz="2400" dirty="0" smtClean="0">
                <a:sym typeface="Wingdings" panose="05000000000000000000" pitchFamily="2" charset="2"/>
              </a:rPr>
            </a:br>
            <a:r>
              <a:rPr lang="sr-Cyrl-BA" sz="2400" dirty="0">
                <a:sym typeface="Wingdings" panose="05000000000000000000" pitchFamily="2" charset="2"/>
              </a:rPr>
              <a:t> </a:t>
            </a:r>
            <a:r>
              <a:rPr lang="sr-Cyrl-BA" sz="2400" dirty="0" smtClean="0">
                <a:sym typeface="Wingdings" panose="05000000000000000000" pitchFamily="2" charset="2"/>
              </a:rPr>
              <a:t>                                           Бланка Ратковић </a:t>
            </a:r>
            <a:r>
              <a:rPr lang="sr-Latn-BA" sz="2400" dirty="0" smtClean="0">
                <a:sym typeface="Wingdings" panose="05000000000000000000" pitchFamily="2" charset="2"/>
              </a:rPr>
              <a:t>II8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8045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364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Microsoft JhengHei Light</vt:lpstr>
      <vt:lpstr>Arial</vt:lpstr>
      <vt:lpstr>Arial Narrow</vt:lpstr>
      <vt:lpstr>Calibri</vt:lpstr>
      <vt:lpstr>Calibri Light</vt:lpstr>
      <vt:lpstr>Century</vt:lpstr>
      <vt:lpstr>Courier New</vt:lpstr>
      <vt:lpstr>Segoe UI Semilight</vt:lpstr>
      <vt:lpstr>Wingdings</vt:lpstr>
      <vt:lpstr>Office Theme</vt:lpstr>
      <vt:lpstr>Дијалекти у српском језику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ХВАЛА НА ПАЖЊИ  !                              Анђела Штрбац II8                                             Александра Тодоровић II8                                             Анђела Шуман II8                                             Милица Малешевић II8                                             Бланка Ратковић II8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ШТОКАВСКИ ДИЈАЛЕКАТ</dc:title>
  <dc:creator>Korisnik</dc:creator>
  <cp:lastModifiedBy>User</cp:lastModifiedBy>
  <cp:revision>34</cp:revision>
  <dcterms:created xsi:type="dcterms:W3CDTF">2021-05-22T15:24:27Z</dcterms:created>
  <dcterms:modified xsi:type="dcterms:W3CDTF">2021-05-24T15:44:14Z</dcterms:modified>
</cp:coreProperties>
</file>