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89EE0233-FBB8-4A09-B231-09A215A3F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58A9FE35-6EDD-4E51-8EE4-D72F219F4C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/>
              <a:t>Кликните и уредите стил поднаслова мастера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DB285B00-A5E3-4A4C-B0B0-4FC23D38D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41A8-A704-4F8E-AAE7-6C063B7BAAAD}" type="datetimeFigureOut">
              <a:rPr lang="sr-Cyrl-RS" smtClean="0"/>
              <a:t>12.11.2021.</a:t>
            </a:fld>
            <a:endParaRPr lang="sr-Cyrl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58BDA3DD-620D-4906-98D8-5289C2A74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FB43AF6C-2C48-490C-B68F-39D7BA250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B19B-6F0C-4DC6-82F3-7F3B378AAAB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01532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99B014D5-CC6F-4B3E-A76C-00D1F10BC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B0DBC294-0889-4FC5-873B-4A30176C4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68EE9326-20E8-4EEC-9068-935326911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41A8-A704-4F8E-AAE7-6C063B7BAAAD}" type="datetimeFigureOut">
              <a:rPr lang="sr-Cyrl-RS" smtClean="0"/>
              <a:t>12.11.2021.</a:t>
            </a:fld>
            <a:endParaRPr lang="sr-Cyrl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3A152225-76F5-41E7-8ED6-2F7C1E02F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A7715F8A-A116-4662-A514-609D54616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B19B-6F0C-4DC6-82F3-7F3B378AAAB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08807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>
            <a:extLst>
              <a:ext uri="{FF2B5EF4-FFF2-40B4-BE49-F238E27FC236}">
                <a16:creationId xmlns:a16="http://schemas.microsoft.com/office/drawing/2014/main" id="{A8C2E385-98AC-4E27-84E8-A6E0E9EA38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67575580-696B-4601-A17C-0F753FB9A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306345AD-45B7-458B-A0DD-BBAA472E4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41A8-A704-4F8E-AAE7-6C063B7BAAAD}" type="datetimeFigureOut">
              <a:rPr lang="sr-Cyrl-RS" smtClean="0"/>
              <a:t>12.11.2021.</a:t>
            </a:fld>
            <a:endParaRPr lang="sr-Cyrl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280B5296-2D55-4347-AFF7-29F15B0B7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54DE18F9-A71E-4752-B414-49D3AF329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B19B-6F0C-4DC6-82F3-7F3B378AAAB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29326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8134AF16-0132-4AB4-861E-968BABFFF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65A38932-A817-4EAB-A010-FF15D1FE7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188EDA28-2285-401C-857B-8DA587378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41A8-A704-4F8E-AAE7-6C063B7BAAAD}" type="datetimeFigureOut">
              <a:rPr lang="sr-Cyrl-RS" smtClean="0"/>
              <a:t>12.11.2021.</a:t>
            </a:fld>
            <a:endParaRPr lang="sr-Cyrl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FFF0511C-2B14-42CB-A4AB-E0FE85C8A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CFEFD9AD-FFF0-4941-9474-861F32959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B19B-6F0C-4DC6-82F3-7F3B378AAAB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10813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A3A507CC-906B-4FB5-8F93-970801642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277B183F-CABC-4708-B475-7D26D56F5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E74FA39A-CC6A-4969-8B92-4AC0114AC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41A8-A704-4F8E-AAE7-6C063B7BAAAD}" type="datetimeFigureOut">
              <a:rPr lang="sr-Cyrl-RS" smtClean="0"/>
              <a:t>12.11.2021.</a:t>
            </a:fld>
            <a:endParaRPr lang="sr-Cyrl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A4984F6C-FBB1-4DA2-A172-366ECC424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1F6D26FC-6820-43DE-B792-C9D45F23D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B19B-6F0C-4DC6-82F3-7F3B378AAAB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36940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C565AB60-8129-4E37-856D-6714CADE2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D013F087-5DC1-4B8A-A6A8-6676F4DA5C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F356458C-BDB4-4936-BC8E-1F828E9A6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348BFBBF-2E1D-4A0B-987C-620CE534F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41A8-A704-4F8E-AAE7-6C063B7BAAAD}" type="datetimeFigureOut">
              <a:rPr lang="sr-Cyrl-RS" smtClean="0"/>
              <a:t>12.11.2021.</a:t>
            </a:fld>
            <a:endParaRPr lang="sr-Cyrl-R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E510B0D8-D501-44CE-A88D-88CD2691E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616566D6-D5C1-4162-9744-DA0F8727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B19B-6F0C-4DC6-82F3-7F3B378AAAB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00403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81E17F43-75D5-4DC3-BF73-4268FCDFC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532F5152-FF27-4A66-BA67-96D051FB2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7DD7BAD8-281A-4247-B62A-1C6D444D9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текст 4">
            <a:extLst>
              <a:ext uri="{FF2B5EF4-FFF2-40B4-BE49-F238E27FC236}">
                <a16:creationId xmlns:a16="http://schemas.microsoft.com/office/drawing/2014/main" id="{2F8558F3-9A97-43AB-97B2-01515A84FA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6" name="Чувар места за садржај 5">
            <a:extLst>
              <a:ext uri="{FF2B5EF4-FFF2-40B4-BE49-F238E27FC236}">
                <a16:creationId xmlns:a16="http://schemas.microsoft.com/office/drawing/2014/main" id="{692031D7-B5C4-43C6-8BA6-30E1135AA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7" name="Чувар места за датум 6">
            <a:extLst>
              <a:ext uri="{FF2B5EF4-FFF2-40B4-BE49-F238E27FC236}">
                <a16:creationId xmlns:a16="http://schemas.microsoft.com/office/drawing/2014/main" id="{D2E4F6CA-B9C5-4624-A2E8-BAEBC16DB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41A8-A704-4F8E-AAE7-6C063B7BAAAD}" type="datetimeFigureOut">
              <a:rPr lang="sr-Cyrl-RS" smtClean="0"/>
              <a:t>12.11.2021.</a:t>
            </a:fld>
            <a:endParaRPr lang="sr-Cyrl-RS"/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id="{601F8A7C-CB8C-4794-A79E-10DDE89A8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Чувар места за број слајда 8">
            <a:extLst>
              <a:ext uri="{FF2B5EF4-FFF2-40B4-BE49-F238E27FC236}">
                <a16:creationId xmlns:a16="http://schemas.microsoft.com/office/drawing/2014/main" id="{8640D858-2CEC-45DC-957A-4E3E9A2F0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B19B-6F0C-4DC6-82F3-7F3B378AAAB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12008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377FEE2D-D794-4CF6-A1A2-F7D8BDA7D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датум 2">
            <a:extLst>
              <a:ext uri="{FF2B5EF4-FFF2-40B4-BE49-F238E27FC236}">
                <a16:creationId xmlns:a16="http://schemas.microsoft.com/office/drawing/2014/main" id="{62F4E01C-CF53-4D17-887B-8151406EF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41A8-A704-4F8E-AAE7-6C063B7BAAAD}" type="datetimeFigureOut">
              <a:rPr lang="sr-Cyrl-RS" smtClean="0"/>
              <a:t>12.11.2021.</a:t>
            </a:fld>
            <a:endParaRPr lang="sr-Cyrl-RS"/>
          </a:p>
        </p:txBody>
      </p:sp>
      <p:sp>
        <p:nvSpPr>
          <p:cNvPr id="4" name="Чувар места за подножје 3">
            <a:extLst>
              <a:ext uri="{FF2B5EF4-FFF2-40B4-BE49-F238E27FC236}">
                <a16:creationId xmlns:a16="http://schemas.microsoft.com/office/drawing/2014/main" id="{3C33CFCB-C1E3-4A43-BCF0-D1748FCFB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Чувар места за број слајда 4">
            <a:extLst>
              <a:ext uri="{FF2B5EF4-FFF2-40B4-BE49-F238E27FC236}">
                <a16:creationId xmlns:a16="http://schemas.microsoft.com/office/drawing/2014/main" id="{CFC06227-BA8B-4F86-952B-FD9020986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B19B-6F0C-4DC6-82F3-7F3B378AAAB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23224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18A4197D-7D5C-4BFF-A223-53902A241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41A8-A704-4F8E-AAE7-6C063B7BAAAD}" type="datetimeFigureOut">
              <a:rPr lang="sr-Cyrl-RS" smtClean="0"/>
              <a:t>12.11.2021.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D6AB39A6-FD0F-41A2-92B0-403181186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Чувар места за број слајда 3">
            <a:extLst>
              <a:ext uri="{FF2B5EF4-FFF2-40B4-BE49-F238E27FC236}">
                <a16:creationId xmlns:a16="http://schemas.microsoft.com/office/drawing/2014/main" id="{F3C61B22-A823-4791-85A7-63C77E565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B19B-6F0C-4DC6-82F3-7F3B378AAAB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99491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C62594C5-7F7C-431E-AC9B-5A6DDB125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3E7D72FF-969C-4911-83CA-BE4ED52A7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826252BF-824F-4681-9F4C-84328FE07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9D91CEEA-81F2-4C39-80CD-ADFAB36F2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41A8-A704-4F8E-AAE7-6C063B7BAAAD}" type="datetimeFigureOut">
              <a:rPr lang="sr-Cyrl-RS" smtClean="0"/>
              <a:t>12.11.2021.</a:t>
            </a:fld>
            <a:endParaRPr lang="sr-Cyrl-R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8BB35D54-D34C-49A1-A2EF-CF703F583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C0651EAD-9A11-4B9B-A1DA-4ADF9E191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B19B-6F0C-4DC6-82F3-7F3B378AAAB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91379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DEAF657F-3546-45D4-AE13-F911E7D6C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лику 2">
            <a:extLst>
              <a:ext uri="{FF2B5EF4-FFF2-40B4-BE49-F238E27FC236}">
                <a16:creationId xmlns:a16="http://schemas.microsoft.com/office/drawing/2014/main" id="{36FF8C48-B6F0-45FA-8CFB-494D284EFB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RS"/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DD235A68-2B6C-4DA5-A75C-9A701C207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D14833EB-F3BA-4066-BA3B-21B5DE6AD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41A8-A704-4F8E-AAE7-6C063B7BAAAD}" type="datetimeFigureOut">
              <a:rPr lang="sr-Cyrl-RS" smtClean="0"/>
              <a:t>12.11.2021.</a:t>
            </a:fld>
            <a:endParaRPr lang="sr-Cyrl-R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F7C57F9A-4DE9-4B62-A076-061E52976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0065D8C2-B904-44E7-8896-147E1129A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B19B-6F0C-4DC6-82F3-7F3B378AAAB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63646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>
            <a:extLst>
              <a:ext uri="{FF2B5EF4-FFF2-40B4-BE49-F238E27FC236}">
                <a16:creationId xmlns:a16="http://schemas.microsoft.com/office/drawing/2014/main" id="{E40D884F-9085-48E2-A416-B79592E0E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AA58F4E1-FC43-43F0-8A80-B8B2FC365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A4B82C27-FA1F-4365-81CE-C89060EC0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141A8-A704-4F8E-AAE7-6C063B7BAAAD}" type="datetimeFigureOut">
              <a:rPr lang="sr-Cyrl-RS" smtClean="0"/>
              <a:t>12.11.2021.</a:t>
            </a:fld>
            <a:endParaRPr lang="sr-Cyrl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561B86BA-2989-4FAC-9DDB-8C44B09A6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A31C0562-FB7D-46C6-B8A5-A62C6F5B9E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BB19B-6F0C-4DC6-82F3-7F3B378AAAB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8171721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6139"/>
            <a:ext cx="12192000" cy="6904139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D185C7C5-019A-4A31-AF39-29904D37B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8012" y="2212130"/>
            <a:ext cx="9144000" cy="2387600"/>
          </a:xfrm>
        </p:spPr>
        <p:txBody>
          <a:bodyPr/>
          <a:lstStyle/>
          <a:p>
            <a:r>
              <a:rPr lang="sr-Cyrl-R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„БОСАНСКИ ЏЕЛАТ“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A6BE1B03-1525-4E5F-9F58-8343E8FBC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9740" y="5129180"/>
            <a:ext cx="9144000" cy="1655762"/>
          </a:xfrm>
        </p:spPr>
        <p:txBody>
          <a:bodyPr/>
          <a:lstStyle/>
          <a:p>
            <a:r>
              <a:rPr lang="sr-Cyrl-R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РАНКО РИСОЈЕВИЋ</a:t>
            </a:r>
          </a:p>
          <a:p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новембар, 2021. година            мр Сања Ђурић, проф.</a:t>
            </a:r>
          </a:p>
        </p:txBody>
      </p:sp>
    </p:spTree>
    <p:extLst>
      <p:ext uri="{BB962C8B-B14F-4D97-AF65-F5344CB8AC3E}">
        <p14:creationId xmlns:p14="http://schemas.microsoft.com/office/powerpoint/2010/main" val="286357873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136091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D185C7C5-019A-4A31-AF39-29904D37B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29936"/>
            <a:ext cx="11085921" cy="6655326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sr-Cyrl-RS" sz="2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Композиција </a:t>
            </a:r>
            <a:r>
              <a:rPr lang="sr-Cyrl-RS" sz="28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дјела</a:t>
            </a:r>
            <a:r>
              <a:rPr lang="sr-Cyrl-RS" sz="2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кроз </a:t>
            </a:r>
            <a:r>
              <a:rPr lang="sr-Cyrl-RS" sz="28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приповиједање</a:t>
            </a:r>
            <a:br>
              <a:rPr lang="sr-Cyrl-RS" sz="2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2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2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2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2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2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2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</a:t>
            </a:r>
            <a:b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Cyrl-R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ава линија спајања са стрелицом 4">
            <a:extLst>
              <a:ext uri="{FF2B5EF4-FFF2-40B4-BE49-F238E27FC236}">
                <a16:creationId xmlns:a16="http://schemas.microsoft.com/office/drawing/2014/main" id="{432FAAEA-CBF0-408C-A4DE-8D8838DC95B7}"/>
              </a:ext>
            </a:extLst>
          </p:cNvPr>
          <p:cNvCxnSpPr>
            <a:cxnSpLocks/>
          </p:cNvCxnSpPr>
          <p:nvPr/>
        </p:nvCxnSpPr>
        <p:spPr>
          <a:xfrm flipH="1">
            <a:off x="1904214" y="2403835"/>
            <a:ext cx="857840" cy="1489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ава линија спајања са стрелицом 8">
            <a:extLst>
              <a:ext uri="{FF2B5EF4-FFF2-40B4-BE49-F238E27FC236}">
                <a16:creationId xmlns:a16="http://schemas.microsoft.com/office/drawing/2014/main" id="{6F625916-EB5E-452C-8827-23EEDD85FAA1}"/>
              </a:ext>
            </a:extLst>
          </p:cNvPr>
          <p:cNvCxnSpPr>
            <a:cxnSpLocks/>
          </p:cNvCxnSpPr>
          <p:nvPr/>
        </p:nvCxnSpPr>
        <p:spPr>
          <a:xfrm>
            <a:off x="7192652" y="2403835"/>
            <a:ext cx="716437" cy="1489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а линија спајања са стрелицом 11">
            <a:extLst>
              <a:ext uri="{FF2B5EF4-FFF2-40B4-BE49-F238E27FC236}">
                <a16:creationId xmlns:a16="http://schemas.microsoft.com/office/drawing/2014/main" id="{2786FB1E-8D92-489F-AD36-CD0BFA4453FC}"/>
              </a:ext>
            </a:extLst>
          </p:cNvPr>
          <p:cNvCxnSpPr>
            <a:cxnSpLocks/>
          </p:cNvCxnSpPr>
          <p:nvPr/>
        </p:nvCxnSpPr>
        <p:spPr>
          <a:xfrm>
            <a:off x="5118755" y="2403835"/>
            <a:ext cx="103694" cy="2413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авоугаоник 13">
            <a:extLst>
              <a:ext uri="{FF2B5EF4-FFF2-40B4-BE49-F238E27FC236}">
                <a16:creationId xmlns:a16="http://schemas.microsoft.com/office/drawing/2014/main" id="{3950E638-B740-4DD6-A675-8A32E62191ED}"/>
              </a:ext>
            </a:extLst>
          </p:cNvPr>
          <p:cNvSpPr/>
          <p:nvPr/>
        </p:nvSpPr>
        <p:spPr>
          <a:xfrm>
            <a:off x="108408" y="3907411"/>
            <a:ext cx="4713402" cy="801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FF00"/>
                </a:solidFill>
              </a:rPr>
              <a:t>Први наратив: Џелатов син – Ото</a:t>
            </a:r>
            <a:endParaRPr lang="sr-Cyrl-RS" sz="2400" b="1" dirty="0">
              <a:solidFill>
                <a:srgbClr val="FFFF00"/>
              </a:solidFill>
            </a:endParaRPr>
          </a:p>
        </p:txBody>
      </p:sp>
      <p:sp>
        <p:nvSpPr>
          <p:cNvPr id="15" name="Правоугаоник 14">
            <a:extLst>
              <a:ext uri="{FF2B5EF4-FFF2-40B4-BE49-F238E27FC236}">
                <a16:creationId xmlns:a16="http://schemas.microsoft.com/office/drawing/2014/main" id="{E50D6E59-4E97-4020-AB3B-49B515B61D0C}"/>
              </a:ext>
            </a:extLst>
          </p:cNvPr>
          <p:cNvSpPr/>
          <p:nvPr/>
        </p:nvSpPr>
        <p:spPr>
          <a:xfrm>
            <a:off x="5712643" y="3968685"/>
            <a:ext cx="5231877" cy="678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FF00"/>
                </a:solidFill>
              </a:rPr>
              <a:t>Други наратив: новинар и активиста</a:t>
            </a:r>
            <a:endParaRPr lang="sr-Cyrl-RS" sz="2800" b="1" dirty="0">
              <a:solidFill>
                <a:srgbClr val="FFFF00"/>
              </a:solidFill>
            </a:endParaRPr>
          </a:p>
        </p:txBody>
      </p:sp>
      <p:sp>
        <p:nvSpPr>
          <p:cNvPr id="16" name="Правоугаоник 15">
            <a:extLst>
              <a:ext uri="{FF2B5EF4-FFF2-40B4-BE49-F238E27FC236}">
                <a16:creationId xmlns:a16="http://schemas.microsoft.com/office/drawing/2014/main" id="{1787D980-1BD1-4706-AA71-7B5699F64658}"/>
              </a:ext>
            </a:extLst>
          </p:cNvPr>
          <p:cNvSpPr/>
          <p:nvPr/>
        </p:nvSpPr>
        <p:spPr>
          <a:xfrm>
            <a:off x="1656760" y="4892512"/>
            <a:ext cx="7772399" cy="1746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ru-RU" sz="2800" b="1" dirty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Трећи наратив: „писац аматер“ или „коначни писац“</a:t>
            </a:r>
          </a:p>
          <a:p>
            <a:pPr algn="ctr"/>
            <a:br>
              <a:rPr lang="ru-RU" sz="2800" b="1" dirty="0">
                <a:solidFill>
                  <a:srgbClr val="FFFF00"/>
                </a:solidFill>
              </a:rPr>
            </a:br>
            <a:br>
              <a:rPr lang="ru-RU" sz="2800" b="1" dirty="0">
                <a:solidFill>
                  <a:srgbClr val="FFFF00"/>
                </a:solidFill>
              </a:rPr>
            </a:br>
            <a:endParaRPr lang="sr-Cyrl-R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10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5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5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136091"/>
          </a:xfrm>
          <a:prstGeom prst="rect">
            <a:avLst/>
          </a:prstGeom>
        </p:spPr>
      </p:pic>
      <p:sp>
        <p:nvSpPr>
          <p:cNvPr id="6" name="Наслов 5">
            <a:extLst>
              <a:ext uri="{FF2B5EF4-FFF2-40B4-BE49-F238E27FC236}">
                <a16:creationId xmlns:a16="http://schemas.microsoft.com/office/drawing/2014/main" id="{A4863089-ED5C-4660-905C-1527813FB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693" y="84842"/>
            <a:ext cx="8672660" cy="1517716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l"/>
            <a:r>
              <a:rPr lang="sr-Cyrl-RS" sz="5400" b="1" dirty="0">
                <a:solidFill>
                  <a:srgbClr val="FFFF00"/>
                </a:solidFill>
              </a:rPr>
              <a:t>ТРИ ОСНОВНА ТИПА НАРАЦИЈЕ:</a:t>
            </a:r>
            <a:br>
              <a:rPr lang="sr-Cyrl-RS" sz="5400" b="1" dirty="0">
                <a:solidFill>
                  <a:srgbClr val="FFFF00"/>
                </a:solidFill>
              </a:rPr>
            </a:br>
            <a:endParaRPr lang="sr-Cyrl-RS" sz="5400" b="1" dirty="0">
              <a:solidFill>
                <a:srgbClr val="FFFF00"/>
              </a:solidFill>
            </a:endParaRP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2A7352E2-CF5A-468F-B7C4-C4E62BF7A9C1}"/>
              </a:ext>
            </a:extLst>
          </p:cNvPr>
          <p:cNvSpPr/>
          <p:nvPr/>
        </p:nvSpPr>
        <p:spPr>
          <a:xfrm>
            <a:off x="282804" y="2582944"/>
            <a:ext cx="2309567" cy="19702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FF00"/>
                </a:solidFill>
              </a:rPr>
              <a:t>ЕКСТЕРНИ НАРАТОР</a:t>
            </a:r>
          </a:p>
        </p:txBody>
      </p:sp>
      <p:sp>
        <p:nvSpPr>
          <p:cNvPr id="8" name="Елипса 7">
            <a:extLst>
              <a:ext uri="{FF2B5EF4-FFF2-40B4-BE49-F238E27FC236}">
                <a16:creationId xmlns:a16="http://schemas.microsoft.com/office/drawing/2014/main" id="{7F05D215-A12D-48B7-A0EC-A412E902DEDA}"/>
              </a:ext>
            </a:extLst>
          </p:cNvPr>
          <p:cNvSpPr/>
          <p:nvPr/>
        </p:nvSpPr>
        <p:spPr>
          <a:xfrm>
            <a:off x="3916837" y="2582944"/>
            <a:ext cx="2592371" cy="19796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FF00"/>
                </a:solidFill>
              </a:rPr>
              <a:t>ЛИК НАРАТОР</a:t>
            </a:r>
          </a:p>
        </p:txBody>
      </p:sp>
      <p:sp>
        <p:nvSpPr>
          <p:cNvPr id="10" name="Елипса 9">
            <a:extLst>
              <a:ext uri="{FF2B5EF4-FFF2-40B4-BE49-F238E27FC236}">
                <a16:creationId xmlns:a16="http://schemas.microsoft.com/office/drawing/2014/main" id="{6F1AA796-CCC6-454E-8DF6-C6246DC3D2DE}"/>
              </a:ext>
            </a:extLst>
          </p:cNvPr>
          <p:cNvSpPr/>
          <p:nvPr/>
        </p:nvSpPr>
        <p:spPr>
          <a:xfrm>
            <a:off x="7456602" y="2582944"/>
            <a:ext cx="2394408" cy="20738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FF00"/>
                </a:solidFill>
              </a:rPr>
              <a:t>НАРАТОР СВЈЕДОК</a:t>
            </a:r>
          </a:p>
        </p:txBody>
      </p:sp>
      <p:cxnSp>
        <p:nvCxnSpPr>
          <p:cNvPr id="13" name="Права линија спајања са стрелицом 12">
            <a:extLst>
              <a:ext uri="{FF2B5EF4-FFF2-40B4-BE49-F238E27FC236}">
                <a16:creationId xmlns:a16="http://schemas.microsoft.com/office/drawing/2014/main" id="{036FA1ED-8B34-4B65-BD36-43207F2364B0}"/>
              </a:ext>
            </a:extLst>
          </p:cNvPr>
          <p:cNvCxnSpPr/>
          <p:nvPr/>
        </p:nvCxnSpPr>
        <p:spPr>
          <a:xfrm flipH="1">
            <a:off x="2045616" y="1602558"/>
            <a:ext cx="876693" cy="107465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ава линија спајања са стрелицом 17">
            <a:extLst>
              <a:ext uri="{FF2B5EF4-FFF2-40B4-BE49-F238E27FC236}">
                <a16:creationId xmlns:a16="http://schemas.microsoft.com/office/drawing/2014/main" id="{3387B450-CB58-4C2F-8945-31A9E42A2121}"/>
              </a:ext>
            </a:extLst>
          </p:cNvPr>
          <p:cNvCxnSpPr/>
          <p:nvPr/>
        </p:nvCxnSpPr>
        <p:spPr>
          <a:xfrm>
            <a:off x="5115612" y="1602558"/>
            <a:ext cx="78557" cy="98038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ава линија спајања са стрелицом 19">
            <a:extLst>
              <a:ext uri="{FF2B5EF4-FFF2-40B4-BE49-F238E27FC236}">
                <a16:creationId xmlns:a16="http://schemas.microsoft.com/office/drawing/2014/main" id="{6EDBB9F1-7C48-4774-8FB2-9C52E3E10587}"/>
              </a:ext>
            </a:extLst>
          </p:cNvPr>
          <p:cNvCxnSpPr/>
          <p:nvPr/>
        </p:nvCxnSpPr>
        <p:spPr>
          <a:xfrm>
            <a:off x="8050491" y="1602558"/>
            <a:ext cx="377072" cy="98038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34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5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build="p" animBg="1"/>
      <p:bldP spid="10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136091"/>
          </a:xfrm>
          <a:prstGeom prst="rect">
            <a:avLst/>
          </a:prstGeom>
        </p:spPr>
      </p:pic>
      <p:sp>
        <p:nvSpPr>
          <p:cNvPr id="6" name="Наслов 5">
            <a:extLst>
              <a:ext uri="{FF2B5EF4-FFF2-40B4-BE49-F238E27FC236}">
                <a16:creationId xmlns:a16="http://schemas.microsoft.com/office/drawing/2014/main" id="{A4863089-ED5C-4660-905C-1527813FB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7846" y="188535"/>
            <a:ext cx="6636471" cy="1498862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l"/>
            <a:r>
              <a:rPr lang="sr-Cyrl-RS" sz="3600" b="1" dirty="0">
                <a:solidFill>
                  <a:srgbClr val="FFFF00"/>
                </a:solidFill>
              </a:rPr>
              <a:t>ДОГАЂАЈИ ИСПРИПОВИЈЕДАНИ КРОЗ:</a:t>
            </a:r>
            <a:br>
              <a:rPr lang="sr-Cyrl-RS" sz="3600" b="1" dirty="0">
                <a:solidFill>
                  <a:srgbClr val="FFFF00"/>
                </a:solidFill>
              </a:rPr>
            </a:br>
            <a:br>
              <a:rPr lang="sr-Cyrl-RS" sz="3600" b="1" dirty="0">
                <a:solidFill>
                  <a:srgbClr val="FFFF00"/>
                </a:solidFill>
              </a:rPr>
            </a:br>
            <a:endParaRPr lang="sr-Cyrl-RS" sz="3600" b="1" dirty="0">
              <a:solidFill>
                <a:srgbClr val="FFFF00"/>
              </a:solidFill>
            </a:endParaRPr>
          </a:p>
        </p:txBody>
      </p:sp>
      <p:sp>
        <p:nvSpPr>
          <p:cNvPr id="2" name="Елипса 1">
            <a:extLst>
              <a:ext uri="{FF2B5EF4-FFF2-40B4-BE49-F238E27FC236}">
                <a16:creationId xmlns:a16="http://schemas.microsoft.com/office/drawing/2014/main" id="{08BB193B-B0B1-41FF-AC6B-10CC67AD2A3D}"/>
              </a:ext>
            </a:extLst>
          </p:cNvPr>
          <p:cNvSpPr/>
          <p:nvPr/>
        </p:nvSpPr>
        <p:spPr>
          <a:xfrm>
            <a:off x="546755" y="2648932"/>
            <a:ext cx="2988297" cy="1498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FF00"/>
                </a:solidFill>
              </a:rPr>
              <a:t>РЕТРОВЕРЗИЈУ</a:t>
            </a:r>
          </a:p>
        </p:txBody>
      </p:sp>
      <p:sp>
        <p:nvSpPr>
          <p:cNvPr id="3" name="Елипса 2">
            <a:extLst>
              <a:ext uri="{FF2B5EF4-FFF2-40B4-BE49-F238E27FC236}">
                <a16:creationId xmlns:a16="http://schemas.microsoft.com/office/drawing/2014/main" id="{7256FFC0-F0E0-4BDC-83A2-89CFBCCFBA4A}"/>
              </a:ext>
            </a:extLst>
          </p:cNvPr>
          <p:cNvSpPr/>
          <p:nvPr/>
        </p:nvSpPr>
        <p:spPr>
          <a:xfrm>
            <a:off x="4326902" y="2637148"/>
            <a:ext cx="2356701" cy="14988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rgbClr val="FFFF00"/>
                </a:solidFill>
              </a:rPr>
              <a:t>АНАРХОНИЈУ</a:t>
            </a:r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72F8EE48-EAD3-4F0B-97E8-402459C1370D}"/>
              </a:ext>
            </a:extLst>
          </p:cNvPr>
          <p:cNvSpPr/>
          <p:nvPr/>
        </p:nvSpPr>
        <p:spPr>
          <a:xfrm>
            <a:off x="8003357" y="2837468"/>
            <a:ext cx="2601798" cy="13103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rgbClr val="FFFF00"/>
                </a:solidFill>
              </a:rPr>
              <a:t>СЕКУНДАРНЕ ФАБУЛЕ</a:t>
            </a:r>
          </a:p>
        </p:txBody>
      </p:sp>
      <p:sp>
        <p:nvSpPr>
          <p:cNvPr id="9" name="Елипса 8">
            <a:extLst>
              <a:ext uri="{FF2B5EF4-FFF2-40B4-BE49-F238E27FC236}">
                <a16:creationId xmlns:a16="http://schemas.microsoft.com/office/drawing/2014/main" id="{E73E2C4F-3F77-49EE-96BD-6AFFD5E2204A}"/>
              </a:ext>
            </a:extLst>
          </p:cNvPr>
          <p:cNvSpPr/>
          <p:nvPr/>
        </p:nvSpPr>
        <p:spPr>
          <a:xfrm>
            <a:off x="6096000" y="5297866"/>
            <a:ext cx="2884602" cy="111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rgbClr val="FFFF00"/>
                </a:solidFill>
              </a:rPr>
              <a:t>ФРАГМЕНТЕ</a:t>
            </a:r>
          </a:p>
        </p:txBody>
      </p:sp>
      <p:cxnSp>
        <p:nvCxnSpPr>
          <p:cNvPr id="12" name="Права линија спајања са стрелицом 11">
            <a:extLst>
              <a:ext uri="{FF2B5EF4-FFF2-40B4-BE49-F238E27FC236}">
                <a16:creationId xmlns:a16="http://schemas.microsoft.com/office/drawing/2014/main" id="{6058CC62-EDFF-4937-88C5-49B2C2873B28}"/>
              </a:ext>
            </a:extLst>
          </p:cNvPr>
          <p:cNvCxnSpPr/>
          <p:nvPr/>
        </p:nvCxnSpPr>
        <p:spPr>
          <a:xfrm flipH="1">
            <a:off x="2403835" y="1687397"/>
            <a:ext cx="631596" cy="937966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ава линија спајања са стрелицом 14">
            <a:extLst>
              <a:ext uri="{FF2B5EF4-FFF2-40B4-BE49-F238E27FC236}">
                <a16:creationId xmlns:a16="http://schemas.microsoft.com/office/drawing/2014/main" id="{02473DC2-BFAC-4BAE-8673-5520218BAA8E}"/>
              </a:ext>
            </a:extLst>
          </p:cNvPr>
          <p:cNvCxnSpPr/>
          <p:nvPr/>
        </p:nvCxnSpPr>
        <p:spPr>
          <a:xfrm>
            <a:off x="5363852" y="1699181"/>
            <a:ext cx="141400" cy="937967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ава линија спајања са стрелицом 16">
            <a:extLst>
              <a:ext uri="{FF2B5EF4-FFF2-40B4-BE49-F238E27FC236}">
                <a16:creationId xmlns:a16="http://schemas.microsoft.com/office/drawing/2014/main" id="{019C48BC-FEC2-4738-96F8-DACA9FE8F2DA}"/>
              </a:ext>
            </a:extLst>
          </p:cNvPr>
          <p:cNvCxnSpPr/>
          <p:nvPr/>
        </p:nvCxnSpPr>
        <p:spPr>
          <a:xfrm>
            <a:off x="8003357" y="1699181"/>
            <a:ext cx="867266" cy="1138287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ава линија спајања са стрелицом 20">
            <a:extLst>
              <a:ext uri="{FF2B5EF4-FFF2-40B4-BE49-F238E27FC236}">
                <a16:creationId xmlns:a16="http://schemas.microsoft.com/office/drawing/2014/main" id="{D7510883-66C2-4F6B-BA34-DB6FF308B927}"/>
              </a:ext>
            </a:extLst>
          </p:cNvPr>
          <p:cNvCxnSpPr/>
          <p:nvPr/>
        </p:nvCxnSpPr>
        <p:spPr>
          <a:xfrm>
            <a:off x="7043392" y="1699181"/>
            <a:ext cx="460344" cy="3598685"/>
          </a:xfrm>
          <a:prstGeom prst="straightConnector1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13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" presetClass="entr" presetSubtype="9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5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9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20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4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7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build="p" animBg="1"/>
      <p:bldP spid="3" grpId="0" animBg="1"/>
      <p:bldP spid="5" grpId="0" build="p" animBg="1"/>
      <p:bldP spid="9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136091"/>
          </a:xfrm>
          <a:prstGeom prst="rect">
            <a:avLst/>
          </a:prstGeom>
        </p:spPr>
      </p:pic>
      <p:sp>
        <p:nvSpPr>
          <p:cNvPr id="6" name="Наслов 5">
            <a:extLst>
              <a:ext uri="{FF2B5EF4-FFF2-40B4-BE49-F238E27FC236}">
                <a16:creationId xmlns:a16="http://schemas.microsoft.com/office/drawing/2014/main" id="{A4863089-ED5C-4660-905C-1527813FB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850" y="169681"/>
            <a:ext cx="4289197" cy="113121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sr-Cyrl-RS" sz="3600" b="1" dirty="0">
                <a:solidFill>
                  <a:srgbClr val="FFFF00"/>
                </a:solidFill>
              </a:rPr>
              <a:t>ПРИМАРНА ФАБУЛА</a:t>
            </a:r>
            <a:br>
              <a:rPr lang="sr-Cyrl-RS" sz="3600" b="1" dirty="0">
                <a:solidFill>
                  <a:srgbClr val="FFFF00"/>
                </a:solidFill>
              </a:rPr>
            </a:br>
            <a:endParaRPr lang="sr-Cyrl-RS" sz="3600" b="1" dirty="0">
              <a:solidFill>
                <a:srgbClr val="FFFF00"/>
              </a:solidFill>
            </a:endParaRP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84E70C14-0218-4792-B27E-92CCB4A2F305}"/>
              </a:ext>
            </a:extLst>
          </p:cNvPr>
          <p:cNvSpPr/>
          <p:nvPr/>
        </p:nvSpPr>
        <p:spPr>
          <a:xfrm>
            <a:off x="1065229" y="3157980"/>
            <a:ext cx="2281286" cy="14423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FF00"/>
                </a:solidFill>
              </a:rPr>
              <a:t>САРАЈЕВО</a:t>
            </a:r>
          </a:p>
        </p:txBody>
      </p:sp>
      <p:cxnSp>
        <p:nvCxnSpPr>
          <p:cNvPr id="10" name="Права линија спајања са стрелицом 9">
            <a:extLst>
              <a:ext uri="{FF2B5EF4-FFF2-40B4-BE49-F238E27FC236}">
                <a16:creationId xmlns:a16="http://schemas.microsoft.com/office/drawing/2014/main" id="{86F15A8D-33B3-40C1-94D0-61A32E35EB64}"/>
              </a:ext>
            </a:extLst>
          </p:cNvPr>
          <p:cNvCxnSpPr/>
          <p:nvPr/>
        </p:nvCxnSpPr>
        <p:spPr>
          <a:xfrm>
            <a:off x="2121031" y="1300899"/>
            <a:ext cx="0" cy="185708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авоугаоник 10">
            <a:extLst>
              <a:ext uri="{FF2B5EF4-FFF2-40B4-BE49-F238E27FC236}">
                <a16:creationId xmlns:a16="http://schemas.microsoft.com/office/drawing/2014/main" id="{A1632033-C1D8-4947-81DA-0AE15E67AB3D}"/>
              </a:ext>
            </a:extLst>
          </p:cNvPr>
          <p:cNvSpPr/>
          <p:nvPr/>
        </p:nvSpPr>
        <p:spPr>
          <a:xfrm>
            <a:off x="6096001" y="320511"/>
            <a:ext cx="3849278" cy="1131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FF00"/>
                </a:solidFill>
              </a:rPr>
              <a:t>СЕКУНДАРНА ФАБУЛА</a:t>
            </a:r>
          </a:p>
        </p:txBody>
      </p:sp>
      <p:sp>
        <p:nvSpPr>
          <p:cNvPr id="13" name="Елипса 12">
            <a:extLst>
              <a:ext uri="{FF2B5EF4-FFF2-40B4-BE49-F238E27FC236}">
                <a16:creationId xmlns:a16="http://schemas.microsoft.com/office/drawing/2014/main" id="{492B1EC1-5285-413F-B759-C536DBB0F0DD}"/>
              </a:ext>
            </a:extLst>
          </p:cNvPr>
          <p:cNvSpPr/>
          <p:nvPr/>
        </p:nvSpPr>
        <p:spPr>
          <a:xfrm>
            <a:off x="5316718" y="2469823"/>
            <a:ext cx="1951346" cy="1715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FF00"/>
                </a:solidFill>
              </a:rPr>
              <a:t>БОСНА</a:t>
            </a:r>
          </a:p>
        </p:txBody>
      </p:sp>
      <p:sp>
        <p:nvSpPr>
          <p:cNvPr id="14" name="Елипса 13">
            <a:extLst>
              <a:ext uri="{FF2B5EF4-FFF2-40B4-BE49-F238E27FC236}">
                <a16:creationId xmlns:a16="http://schemas.microsoft.com/office/drawing/2014/main" id="{82E53213-524C-404A-B51F-FD55D574441C}"/>
              </a:ext>
            </a:extLst>
          </p:cNvPr>
          <p:cNvSpPr/>
          <p:nvPr/>
        </p:nvSpPr>
        <p:spPr>
          <a:xfrm>
            <a:off x="8276734" y="2469823"/>
            <a:ext cx="3016577" cy="1706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FF00"/>
                </a:solidFill>
              </a:rPr>
              <a:t>ХЕРЦЕГОВИНА</a:t>
            </a:r>
          </a:p>
        </p:txBody>
      </p:sp>
      <p:sp>
        <p:nvSpPr>
          <p:cNvPr id="16" name="Елипса 15">
            <a:extLst>
              <a:ext uri="{FF2B5EF4-FFF2-40B4-BE49-F238E27FC236}">
                <a16:creationId xmlns:a16="http://schemas.microsoft.com/office/drawing/2014/main" id="{40522661-858B-4D17-BCF4-63CE1B239269}"/>
              </a:ext>
            </a:extLst>
          </p:cNvPr>
          <p:cNvSpPr/>
          <p:nvPr/>
        </p:nvSpPr>
        <p:spPr>
          <a:xfrm>
            <a:off x="6831289" y="4685122"/>
            <a:ext cx="2469821" cy="13574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FF00"/>
                </a:solidFill>
              </a:rPr>
              <a:t>ЦРНА ГОРА</a:t>
            </a:r>
          </a:p>
        </p:txBody>
      </p:sp>
      <p:cxnSp>
        <p:nvCxnSpPr>
          <p:cNvPr id="19" name="Права линија спајања са стрелицом 18">
            <a:extLst>
              <a:ext uri="{FF2B5EF4-FFF2-40B4-BE49-F238E27FC236}">
                <a16:creationId xmlns:a16="http://schemas.microsoft.com/office/drawing/2014/main" id="{E12EDF29-5ABE-4C15-BCD7-30DBD4481C5C}"/>
              </a:ext>
            </a:extLst>
          </p:cNvPr>
          <p:cNvCxnSpPr/>
          <p:nvPr/>
        </p:nvCxnSpPr>
        <p:spPr>
          <a:xfrm flipH="1">
            <a:off x="6476214" y="1451729"/>
            <a:ext cx="282805" cy="1027521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ава линија спајања са стрелицом 21">
            <a:extLst>
              <a:ext uri="{FF2B5EF4-FFF2-40B4-BE49-F238E27FC236}">
                <a16:creationId xmlns:a16="http://schemas.microsoft.com/office/drawing/2014/main" id="{42C5FDBA-5DD3-42BD-95E6-9B85AFB2C55F}"/>
              </a:ext>
            </a:extLst>
          </p:cNvPr>
          <p:cNvCxnSpPr/>
          <p:nvPr/>
        </p:nvCxnSpPr>
        <p:spPr>
          <a:xfrm>
            <a:off x="8795208" y="1451729"/>
            <a:ext cx="505902" cy="101809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ава линија спајања са стрелицом 23">
            <a:extLst>
              <a:ext uri="{FF2B5EF4-FFF2-40B4-BE49-F238E27FC236}">
                <a16:creationId xmlns:a16="http://schemas.microsoft.com/office/drawing/2014/main" id="{9ECB09DF-E33D-4082-BD3D-6E72266983E5}"/>
              </a:ext>
            </a:extLst>
          </p:cNvPr>
          <p:cNvCxnSpPr/>
          <p:nvPr/>
        </p:nvCxnSpPr>
        <p:spPr>
          <a:xfrm>
            <a:off x="7648277" y="1451729"/>
            <a:ext cx="270238" cy="323339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23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5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7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9000"/>
                            </p:stCondLst>
                            <p:childTnLst>
                              <p:par>
                                <p:cTn id="66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3" grpId="0" animBg="1"/>
      <p:bldP spid="14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136091"/>
          </a:xfrm>
          <a:prstGeom prst="rect">
            <a:avLst/>
          </a:prstGeom>
        </p:spPr>
      </p:pic>
      <p:sp>
        <p:nvSpPr>
          <p:cNvPr id="6" name="Наслов 5">
            <a:extLst>
              <a:ext uri="{FF2B5EF4-FFF2-40B4-BE49-F238E27FC236}">
                <a16:creationId xmlns:a16="http://schemas.microsoft.com/office/drawing/2014/main" id="{A4863089-ED5C-4660-905C-1527813FB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850" y="169681"/>
            <a:ext cx="4289197" cy="113121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sr-Cyrl-RS" sz="3600" b="1" dirty="0">
                <a:solidFill>
                  <a:srgbClr val="FFFF00"/>
                </a:solidFill>
              </a:rPr>
              <a:t>ЏЕЛАТ ЗАЈФРИД</a:t>
            </a:r>
            <a:br>
              <a:rPr lang="sr-Cyrl-RS" sz="3600" b="1" dirty="0">
                <a:solidFill>
                  <a:srgbClr val="FFFF00"/>
                </a:solidFill>
              </a:rPr>
            </a:br>
            <a:endParaRPr lang="sr-Cyrl-RS" sz="3600" b="1" dirty="0">
              <a:solidFill>
                <a:srgbClr val="FFFF00"/>
              </a:solidFill>
            </a:endParaRP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84E70C14-0218-4792-B27E-92CCB4A2F305}"/>
              </a:ext>
            </a:extLst>
          </p:cNvPr>
          <p:cNvSpPr/>
          <p:nvPr/>
        </p:nvSpPr>
        <p:spPr>
          <a:xfrm>
            <a:off x="1065229" y="3157980"/>
            <a:ext cx="2281286" cy="14423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FF00"/>
                </a:solidFill>
              </a:rPr>
              <a:t>КОНЕКТОР</a:t>
            </a:r>
          </a:p>
        </p:txBody>
      </p:sp>
      <p:cxnSp>
        <p:nvCxnSpPr>
          <p:cNvPr id="10" name="Права линија спајања са стрелицом 9">
            <a:extLst>
              <a:ext uri="{FF2B5EF4-FFF2-40B4-BE49-F238E27FC236}">
                <a16:creationId xmlns:a16="http://schemas.microsoft.com/office/drawing/2014/main" id="{86F15A8D-33B3-40C1-94D0-61A32E35EB64}"/>
              </a:ext>
            </a:extLst>
          </p:cNvPr>
          <p:cNvCxnSpPr/>
          <p:nvPr/>
        </p:nvCxnSpPr>
        <p:spPr>
          <a:xfrm>
            <a:off x="2121031" y="1300899"/>
            <a:ext cx="0" cy="185708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авоугаоник 10">
            <a:extLst>
              <a:ext uri="{FF2B5EF4-FFF2-40B4-BE49-F238E27FC236}">
                <a16:creationId xmlns:a16="http://schemas.microsoft.com/office/drawing/2014/main" id="{A1632033-C1D8-4947-81DA-0AE15E67AB3D}"/>
              </a:ext>
            </a:extLst>
          </p:cNvPr>
          <p:cNvSpPr/>
          <p:nvPr/>
        </p:nvSpPr>
        <p:spPr>
          <a:xfrm>
            <a:off x="5333999" y="188534"/>
            <a:ext cx="3849278" cy="1131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FF00"/>
                </a:solidFill>
              </a:rPr>
              <a:t>ОКСИМОРОН</a:t>
            </a:r>
          </a:p>
        </p:txBody>
      </p:sp>
      <p:sp>
        <p:nvSpPr>
          <p:cNvPr id="13" name="Елипса 12">
            <a:extLst>
              <a:ext uri="{FF2B5EF4-FFF2-40B4-BE49-F238E27FC236}">
                <a16:creationId xmlns:a16="http://schemas.microsoft.com/office/drawing/2014/main" id="{492B1EC1-5285-413F-B759-C536DBB0F0DD}"/>
              </a:ext>
            </a:extLst>
          </p:cNvPr>
          <p:cNvSpPr/>
          <p:nvPr/>
        </p:nvSpPr>
        <p:spPr>
          <a:xfrm>
            <a:off x="5081047" y="2469823"/>
            <a:ext cx="2187017" cy="2366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FF00"/>
                </a:solidFill>
              </a:rPr>
              <a:t>ХУМАНИ ЏЕЛАТ(не мучи дуго жртве)</a:t>
            </a:r>
          </a:p>
        </p:txBody>
      </p:sp>
      <p:sp>
        <p:nvSpPr>
          <p:cNvPr id="14" name="Елипса 13">
            <a:extLst>
              <a:ext uri="{FF2B5EF4-FFF2-40B4-BE49-F238E27FC236}">
                <a16:creationId xmlns:a16="http://schemas.microsoft.com/office/drawing/2014/main" id="{82E53213-524C-404A-B51F-FD55D574441C}"/>
              </a:ext>
            </a:extLst>
          </p:cNvPr>
          <p:cNvSpPr/>
          <p:nvPr/>
        </p:nvSpPr>
        <p:spPr>
          <a:xfrm>
            <a:off x="8279876" y="2587658"/>
            <a:ext cx="3016577" cy="1706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FF00"/>
                </a:solidFill>
              </a:rPr>
              <a:t>ЏЕЛАТ МУСТАФА</a:t>
            </a:r>
          </a:p>
        </p:txBody>
      </p:sp>
      <p:cxnSp>
        <p:nvCxnSpPr>
          <p:cNvPr id="19" name="Права линија спајања са стрелицом 18">
            <a:extLst>
              <a:ext uri="{FF2B5EF4-FFF2-40B4-BE49-F238E27FC236}">
                <a16:creationId xmlns:a16="http://schemas.microsoft.com/office/drawing/2014/main" id="{E12EDF29-5ABE-4C15-BCD7-30DBD4481C5C}"/>
              </a:ext>
            </a:extLst>
          </p:cNvPr>
          <p:cNvCxnSpPr>
            <a:cxnSpLocks/>
          </p:cNvCxnSpPr>
          <p:nvPr/>
        </p:nvCxnSpPr>
        <p:spPr>
          <a:xfrm flipV="1">
            <a:off x="6563360" y="1442720"/>
            <a:ext cx="792480" cy="1027103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Елипса 2">
            <a:extLst>
              <a:ext uri="{FF2B5EF4-FFF2-40B4-BE49-F238E27FC236}">
                <a16:creationId xmlns:a16="http://schemas.microsoft.com/office/drawing/2014/main" id="{D67CFA26-F35C-46C1-A7FE-097EE55A4671}"/>
              </a:ext>
            </a:extLst>
          </p:cNvPr>
          <p:cNvSpPr/>
          <p:nvPr/>
        </p:nvSpPr>
        <p:spPr>
          <a:xfrm>
            <a:off x="8012784" y="5137608"/>
            <a:ext cx="2356701" cy="15318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rgbClr val="FFFF00"/>
                </a:solidFill>
              </a:rPr>
              <a:t>НИЈЕ ХУМАНИ ЏЕЛАТ( мучи кажњенике)</a:t>
            </a:r>
          </a:p>
        </p:txBody>
      </p:sp>
      <p:cxnSp>
        <p:nvCxnSpPr>
          <p:cNvPr id="8" name="Права линија спајања са стрелицом 7">
            <a:extLst>
              <a:ext uri="{FF2B5EF4-FFF2-40B4-BE49-F238E27FC236}">
                <a16:creationId xmlns:a16="http://schemas.microsoft.com/office/drawing/2014/main" id="{89CD5125-B28C-4FE2-B48B-F993ACC091F1}"/>
              </a:ext>
            </a:extLst>
          </p:cNvPr>
          <p:cNvCxnSpPr>
            <a:cxnSpLocks/>
            <a:endCxn id="3" idx="0"/>
          </p:cNvCxnSpPr>
          <p:nvPr/>
        </p:nvCxnSpPr>
        <p:spPr>
          <a:xfrm flipH="1">
            <a:off x="9191135" y="4293909"/>
            <a:ext cx="216816" cy="843699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ава линија спајања са стрелицом 4">
            <a:extLst>
              <a:ext uri="{FF2B5EF4-FFF2-40B4-BE49-F238E27FC236}">
                <a16:creationId xmlns:a16="http://schemas.microsoft.com/office/drawing/2014/main" id="{31D38062-8545-426C-ADA1-3CFFED7BA1D9}"/>
              </a:ext>
            </a:extLst>
          </p:cNvPr>
          <p:cNvCxnSpPr/>
          <p:nvPr/>
        </p:nvCxnSpPr>
        <p:spPr>
          <a:xfrm>
            <a:off x="3874416" y="1300899"/>
            <a:ext cx="1536570" cy="1451728"/>
          </a:xfrm>
          <a:prstGeom prst="straightConnector1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47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500"/>
                            </p:stCondLst>
                            <p:childTnLst>
                              <p:par>
                                <p:cTn id="40" presetID="21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5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500"/>
                            </p:stCondLst>
                            <p:childTnLst>
                              <p:par>
                                <p:cTn id="54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3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3" grpId="0" animBg="1"/>
      <p:bldP spid="14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136091"/>
          </a:xfrm>
          <a:prstGeom prst="rect">
            <a:avLst/>
          </a:prstGeom>
        </p:spPr>
      </p:pic>
      <p:sp>
        <p:nvSpPr>
          <p:cNvPr id="6" name="Наслов 5">
            <a:extLst>
              <a:ext uri="{FF2B5EF4-FFF2-40B4-BE49-F238E27FC236}">
                <a16:creationId xmlns:a16="http://schemas.microsoft.com/office/drawing/2014/main" id="{A4863089-ED5C-4660-905C-1527813FB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850" y="169681"/>
            <a:ext cx="4289197" cy="113121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sr-Cyrl-RS" sz="3600" b="1" dirty="0">
                <a:solidFill>
                  <a:srgbClr val="FFFF00"/>
                </a:solidFill>
              </a:rPr>
              <a:t>ЏЕЛАТ ЗАЈФРИД</a:t>
            </a:r>
            <a:br>
              <a:rPr lang="sr-Cyrl-RS" sz="3600" b="1" dirty="0">
                <a:solidFill>
                  <a:srgbClr val="FFFF00"/>
                </a:solidFill>
              </a:rPr>
            </a:br>
            <a:endParaRPr lang="sr-Cyrl-RS" sz="3600" b="1" dirty="0">
              <a:solidFill>
                <a:srgbClr val="FFFF00"/>
              </a:solidFill>
            </a:endParaRP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84E70C14-0218-4792-B27E-92CCB4A2F305}"/>
              </a:ext>
            </a:extLst>
          </p:cNvPr>
          <p:cNvSpPr/>
          <p:nvPr/>
        </p:nvSpPr>
        <p:spPr>
          <a:xfrm>
            <a:off x="0" y="3157979"/>
            <a:ext cx="2516957" cy="1677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FF00"/>
                </a:solidFill>
              </a:rPr>
              <a:t>Млад, само „</a:t>
            </a:r>
            <a:r>
              <a:rPr lang="sr-Cyrl-RS" sz="2400" b="1" dirty="0" err="1">
                <a:solidFill>
                  <a:srgbClr val="FFFF00"/>
                </a:solidFill>
              </a:rPr>
              <a:t>вјеша</a:t>
            </a:r>
            <a:r>
              <a:rPr lang="sr-Cyrl-RS" sz="2400" b="1" dirty="0">
                <a:solidFill>
                  <a:srgbClr val="FFFF00"/>
                </a:solidFill>
              </a:rPr>
              <a:t>“ кажњенике</a:t>
            </a:r>
          </a:p>
        </p:txBody>
      </p:sp>
      <p:cxnSp>
        <p:nvCxnSpPr>
          <p:cNvPr id="10" name="Права линија спајања са стрелицом 9">
            <a:extLst>
              <a:ext uri="{FF2B5EF4-FFF2-40B4-BE49-F238E27FC236}">
                <a16:creationId xmlns:a16="http://schemas.microsoft.com/office/drawing/2014/main" id="{86F15A8D-33B3-40C1-94D0-61A32E35EB64}"/>
              </a:ext>
            </a:extLst>
          </p:cNvPr>
          <p:cNvCxnSpPr>
            <a:cxnSpLocks/>
          </p:cNvCxnSpPr>
          <p:nvPr/>
        </p:nvCxnSpPr>
        <p:spPr>
          <a:xfrm flipH="1">
            <a:off x="1206631" y="1300899"/>
            <a:ext cx="914400" cy="185708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Елипса 13">
            <a:extLst>
              <a:ext uri="{FF2B5EF4-FFF2-40B4-BE49-F238E27FC236}">
                <a16:creationId xmlns:a16="http://schemas.microsoft.com/office/drawing/2014/main" id="{82E53213-524C-404A-B51F-FD55D574441C}"/>
              </a:ext>
            </a:extLst>
          </p:cNvPr>
          <p:cNvSpPr/>
          <p:nvPr/>
        </p:nvSpPr>
        <p:spPr>
          <a:xfrm>
            <a:off x="6504495" y="188534"/>
            <a:ext cx="3016577" cy="1706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FF00"/>
                </a:solidFill>
              </a:rPr>
              <a:t>ЏЕЛАТ МУСТАФА</a:t>
            </a:r>
          </a:p>
        </p:txBody>
      </p:sp>
      <p:sp>
        <p:nvSpPr>
          <p:cNvPr id="3" name="Елипса 2">
            <a:extLst>
              <a:ext uri="{FF2B5EF4-FFF2-40B4-BE49-F238E27FC236}">
                <a16:creationId xmlns:a16="http://schemas.microsoft.com/office/drawing/2014/main" id="{D67CFA26-F35C-46C1-A7FE-097EE55A4671}"/>
              </a:ext>
            </a:extLst>
          </p:cNvPr>
          <p:cNvSpPr/>
          <p:nvPr/>
        </p:nvSpPr>
        <p:spPr>
          <a:xfrm>
            <a:off x="6708742" y="2835107"/>
            <a:ext cx="2356701" cy="15318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rgbClr val="FFFF00"/>
                </a:solidFill>
              </a:rPr>
              <a:t>Има 80 година, мучи кажњенике</a:t>
            </a:r>
          </a:p>
        </p:txBody>
      </p:sp>
      <p:cxnSp>
        <p:nvCxnSpPr>
          <p:cNvPr id="8" name="Права линија спајања са стрелицом 7">
            <a:extLst>
              <a:ext uri="{FF2B5EF4-FFF2-40B4-BE49-F238E27FC236}">
                <a16:creationId xmlns:a16="http://schemas.microsoft.com/office/drawing/2014/main" id="{89CD5125-B28C-4FE2-B48B-F993ACC091F1}"/>
              </a:ext>
            </a:extLst>
          </p:cNvPr>
          <p:cNvCxnSpPr>
            <a:cxnSpLocks/>
          </p:cNvCxnSpPr>
          <p:nvPr/>
        </p:nvCxnSpPr>
        <p:spPr>
          <a:xfrm flipH="1">
            <a:off x="8012783" y="1894785"/>
            <a:ext cx="108408" cy="940322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Елипса 11">
            <a:extLst>
              <a:ext uri="{FF2B5EF4-FFF2-40B4-BE49-F238E27FC236}">
                <a16:creationId xmlns:a16="http://schemas.microsoft.com/office/drawing/2014/main" id="{A271ECDC-7533-4F7E-AFE8-A1A38F150A53}"/>
              </a:ext>
            </a:extLst>
          </p:cNvPr>
          <p:cNvSpPr/>
          <p:nvPr/>
        </p:nvSpPr>
        <p:spPr>
          <a:xfrm>
            <a:off x="2840609" y="3148554"/>
            <a:ext cx="3032290" cy="24981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„..мало подбуо, закрвављених очију, лица </a:t>
            </a:r>
            <a:r>
              <a:rPr lang="sr-Cyrl-RS" dirty="0" err="1"/>
              <a:t>блиједог</a:t>
            </a:r>
            <a:r>
              <a:rPr lang="sr-Cyrl-RS" dirty="0"/>
              <a:t>, иако такође тамне </a:t>
            </a:r>
            <a:r>
              <a:rPr lang="sr-Cyrl-RS" dirty="0" err="1"/>
              <a:t>пути</a:t>
            </a:r>
            <a:r>
              <a:rPr lang="sr-Cyrl-RS" dirty="0"/>
              <a:t>, све у свему млад, уморан и запуштен </a:t>
            </a:r>
            <a:r>
              <a:rPr lang="sr-Cyrl-RS" dirty="0" err="1"/>
              <a:t>човјек</a:t>
            </a:r>
            <a:r>
              <a:rPr lang="sr-Cyrl-RS" dirty="0"/>
              <a:t>…“ </a:t>
            </a:r>
          </a:p>
        </p:txBody>
      </p:sp>
      <p:sp>
        <p:nvSpPr>
          <p:cNvPr id="15" name="Елипса 14">
            <a:extLst>
              <a:ext uri="{FF2B5EF4-FFF2-40B4-BE49-F238E27FC236}">
                <a16:creationId xmlns:a16="http://schemas.microsoft.com/office/drawing/2014/main" id="{FA3D1573-931D-42DE-B64F-753402DBDD34}"/>
              </a:ext>
            </a:extLst>
          </p:cNvPr>
          <p:cNvSpPr/>
          <p:nvPr/>
        </p:nvSpPr>
        <p:spPr>
          <a:xfrm>
            <a:off x="9200561" y="2941163"/>
            <a:ext cx="2356701" cy="21681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Бивши турски џелат, учен да без емоција убија, али уз мучење…</a:t>
            </a:r>
          </a:p>
        </p:txBody>
      </p:sp>
      <p:cxnSp>
        <p:nvCxnSpPr>
          <p:cNvPr id="17" name="Права линија спајања са стрелицом 16">
            <a:extLst>
              <a:ext uri="{FF2B5EF4-FFF2-40B4-BE49-F238E27FC236}">
                <a16:creationId xmlns:a16="http://schemas.microsoft.com/office/drawing/2014/main" id="{78CFBEC0-9F04-450B-AF97-3746270A66E7}"/>
              </a:ext>
            </a:extLst>
          </p:cNvPr>
          <p:cNvCxnSpPr/>
          <p:nvPr/>
        </p:nvCxnSpPr>
        <p:spPr>
          <a:xfrm>
            <a:off x="3582185" y="1300899"/>
            <a:ext cx="518475" cy="1857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ава линија спајања са стрелицом 19">
            <a:extLst>
              <a:ext uri="{FF2B5EF4-FFF2-40B4-BE49-F238E27FC236}">
                <a16:creationId xmlns:a16="http://schemas.microsoft.com/office/drawing/2014/main" id="{2256E39D-E46B-4EE4-9FFF-120243E5C94A}"/>
              </a:ext>
            </a:extLst>
          </p:cNvPr>
          <p:cNvCxnSpPr/>
          <p:nvPr/>
        </p:nvCxnSpPr>
        <p:spPr>
          <a:xfrm>
            <a:off x="9200561" y="1626121"/>
            <a:ext cx="933253" cy="1315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Елипса 20">
            <a:extLst>
              <a:ext uri="{FF2B5EF4-FFF2-40B4-BE49-F238E27FC236}">
                <a16:creationId xmlns:a16="http://schemas.microsoft.com/office/drawing/2014/main" id="{8D09B1CE-C403-4CC4-82CE-998B802A5403}"/>
              </a:ext>
            </a:extLst>
          </p:cNvPr>
          <p:cNvSpPr/>
          <p:nvPr/>
        </p:nvSpPr>
        <p:spPr>
          <a:xfrm>
            <a:off x="5712643" y="5184745"/>
            <a:ext cx="4760536" cy="1706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chemeClr val="bg1"/>
                </a:solidFill>
              </a:rPr>
              <a:t>Градирање патње…“… градација о којој говори је неприкривена, ужасна освета, </a:t>
            </a:r>
            <a:r>
              <a:rPr lang="sr-Cyrl-RS" b="1" dirty="0" err="1">
                <a:solidFill>
                  <a:schemeClr val="bg1"/>
                </a:solidFill>
              </a:rPr>
              <a:t>слијепа</a:t>
            </a:r>
            <a:r>
              <a:rPr lang="sr-Cyrl-RS" b="1" dirty="0">
                <a:solidFill>
                  <a:schemeClr val="bg1"/>
                </a:solidFill>
              </a:rPr>
              <a:t> мржња, једно малоумно лудовање“.</a:t>
            </a:r>
          </a:p>
        </p:txBody>
      </p:sp>
    </p:spTree>
    <p:extLst>
      <p:ext uri="{BB962C8B-B14F-4D97-AF65-F5344CB8AC3E}">
        <p14:creationId xmlns:p14="http://schemas.microsoft.com/office/powerpoint/2010/main" val="372116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4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0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5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500"/>
                            </p:stCondLst>
                            <p:childTnLst>
                              <p:par>
                                <p:cTn id="71" presetID="6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0"/>
                            </p:stCondLst>
                            <p:childTnLst>
                              <p:par>
                                <p:cTn id="75" presetID="16" presetClass="entr" presetSubtype="2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 animBg="1"/>
      <p:bldP spid="3" grpId="0" animBg="1"/>
      <p:bldP spid="12" grpId="0" animBg="1"/>
      <p:bldP spid="15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7456598"/>
          </a:xfrm>
          <a:prstGeom prst="rect">
            <a:avLst/>
          </a:prstGeom>
        </p:spPr>
      </p:pic>
      <p:sp>
        <p:nvSpPr>
          <p:cNvPr id="6" name="Наслов 5">
            <a:extLst>
              <a:ext uri="{FF2B5EF4-FFF2-40B4-BE49-F238E27FC236}">
                <a16:creationId xmlns:a16="http://schemas.microsoft.com/office/drawing/2014/main" id="{A4863089-ED5C-4660-905C-1527813FB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850" y="169681"/>
            <a:ext cx="4289197" cy="113121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sr-Cyrl-RS" sz="3600" b="1" dirty="0">
                <a:solidFill>
                  <a:srgbClr val="FFFF00"/>
                </a:solidFill>
              </a:rPr>
              <a:t>ЏЕЛАТ ЗАЈФРИД</a:t>
            </a:r>
            <a:br>
              <a:rPr lang="sr-Cyrl-RS" sz="3600" b="1" dirty="0">
                <a:solidFill>
                  <a:srgbClr val="FFFF00"/>
                </a:solidFill>
              </a:rPr>
            </a:br>
            <a:endParaRPr lang="sr-Cyrl-RS" sz="3600" b="1" dirty="0">
              <a:solidFill>
                <a:srgbClr val="FFFF00"/>
              </a:solidFill>
            </a:endParaRPr>
          </a:p>
        </p:txBody>
      </p:sp>
      <p:sp>
        <p:nvSpPr>
          <p:cNvPr id="14" name="Елипса 13">
            <a:extLst>
              <a:ext uri="{FF2B5EF4-FFF2-40B4-BE49-F238E27FC236}">
                <a16:creationId xmlns:a16="http://schemas.microsoft.com/office/drawing/2014/main" id="{82E53213-524C-404A-B51F-FD55D574441C}"/>
              </a:ext>
            </a:extLst>
          </p:cNvPr>
          <p:cNvSpPr/>
          <p:nvPr/>
        </p:nvSpPr>
        <p:spPr>
          <a:xfrm>
            <a:off x="7128235" y="0"/>
            <a:ext cx="3016577" cy="1706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FF00"/>
                </a:solidFill>
              </a:rPr>
              <a:t>ЏЕЛАТ МУСТАФА</a:t>
            </a:r>
          </a:p>
        </p:txBody>
      </p:sp>
      <p:sp>
        <p:nvSpPr>
          <p:cNvPr id="5" name="Стрелица: Закривљена нагоре 4">
            <a:extLst>
              <a:ext uri="{FF2B5EF4-FFF2-40B4-BE49-F238E27FC236}">
                <a16:creationId xmlns:a16="http://schemas.microsoft.com/office/drawing/2014/main" id="{A1930297-C576-44EC-B96C-689BF6B13007}"/>
              </a:ext>
            </a:extLst>
          </p:cNvPr>
          <p:cNvSpPr/>
          <p:nvPr/>
        </p:nvSpPr>
        <p:spPr>
          <a:xfrm>
            <a:off x="2630078" y="1300899"/>
            <a:ext cx="5222450" cy="1923068"/>
          </a:xfrm>
          <a:prstGeom prst="curvedUpArrow">
            <a:avLst>
              <a:gd name="adj1" fmla="val 25000"/>
              <a:gd name="adj2" fmla="val 5296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>
              <a:solidFill>
                <a:schemeClr val="tx1"/>
              </a:solidFill>
            </a:endParaRPr>
          </a:p>
        </p:txBody>
      </p:sp>
      <p:sp>
        <p:nvSpPr>
          <p:cNvPr id="9" name="Правоугаоник: са заобљеним угловима 8">
            <a:extLst>
              <a:ext uri="{FF2B5EF4-FFF2-40B4-BE49-F238E27FC236}">
                <a16:creationId xmlns:a16="http://schemas.microsoft.com/office/drawing/2014/main" id="{3C22D865-8731-42FC-9077-1205C90CD27E}"/>
              </a:ext>
            </a:extLst>
          </p:cNvPr>
          <p:cNvSpPr/>
          <p:nvPr/>
        </p:nvSpPr>
        <p:spPr>
          <a:xfrm>
            <a:off x="2047188" y="3289955"/>
            <a:ext cx="7643567" cy="2941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Заједничке особине:</a:t>
            </a:r>
          </a:p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1. Неутољива жеђ за женама;</a:t>
            </a:r>
          </a:p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2.Музика (Мустафа </a:t>
            </a:r>
            <a:r>
              <a:rPr lang="sr-Cyrl-RS" sz="2400" b="1" dirty="0" err="1">
                <a:solidFill>
                  <a:srgbClr val="FF0000"/>
                </a:solidFill>
              </a:rPr>
              <a:t>пјева</a:t>
            </a:r>
            <a:r>
              <a:rPr lang="sr-Cyrl-RS" sz="2400" b="1" dirty="0">
                <a:solidFill>
                  <a:srgbClr val="FF0000"/>
                </a:solidFill>
              </a:rPr>
              <a:t>, а </a:t>
            </a:r>
            <a:r>
              <a:rPr lang="sr-Cyrl-RS" sz="2400" b="1" dirty="0" err="1">
                <a:solidFill>
                  <a:srgbClr val="FF0000"/>
                </a:solidFill>
              </a:rPr>
              <a:t>Зајфрид</a:t>
            </a:r>
            <a:r>
              <a:rPr lang="sr-Cyrl-RS" sz="2400" b="1" dirty="0">
                <a:solidFill>
                  <a:srgbClr val="FF0000"/>
                </a:solidFill>
              </a:rPr>
              <a:t> свира цитру);</a:t>
            </a:r>
          </a:p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3. Однос према клијенту;</a:t>
            </a:r>
          </a:p>
        </p:txBody>
      </p:sp>
    </p:spTree>
    <p:extLst>
      <p:ext uri="{BB962C8B-B14F-4D97-AF65-F5344CB8AC3E}">
        <p14:creationId xmlns:p14="http://schemas.microsoft.com/office/powerpoint/2010/main" val="301614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5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7456598"/>
          </a:xfrm>
          <a:prstGeom prst="rect">
            <a:avLst/>
          </a:prstGeom>
        </p:spPr>
      </p:pic>
      <p:sp>
        <p:nvSpPr>
          <p:cNvPr id="6" name="Наслов 5">
            <a:extLst>
              <a:ext uri="{FF2B5EF4-FFF2-40B4-BE49-F238E27FC236}">
                <a16:creationId xmlns:a16="http://schemas.microsoft.com/office/drawing/2014/main" id="{A4863089-ED5C-4660-905C-1527813FB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59636" y="122547"/>
            <a:ext cx="4289197" cy="113121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sr-Cyrl-RS" sz="3600" b="1" dirty="0">
                <a:solidFill>
                  <a:srgbClr val="FFFF00"/>
                </a:solidFill>
              </a:rPr>
              <a:t>Гротескна сцена</a:t>
            </a:r>
            <a:br>
              <a:rPr lang="sr-Cyrl-RS" sz="3600" b="1" dirty="0">
                <a:solidFill>
                  <a:srgbClr val="FFFF00"/>
                </a:solidFill>
              </a:rPr>
            </a:br>
            <a:endParaRPr lang="sr-Cyrl-RS" sz="3600" b="1" dirty="0">
              <a:solidFill>
                <a:srgbClr val="FFFF00"/>
              </a:solidFill>
            </a:endParaRPr>
          </a:p>
        </p:txBody>
      </p:sp>
      <p:sp>
        <p:nvSpPr>
          <p:cNvPr id="9" name="Правоугаоник: са заобљеним угловима 8">
            <a:extLst>
              <a:ext uri="{FF2B5EF4-FFF2-40B4-BE49-F238E27FC236}">
                <a16:creationId xmlns:a16="http://schemas.microsoft.com/office/drawing/2014/main" id="{3C22D865-8731-42FC-9077-1205C90CD27E}"/>
              </a:ext>
            </a:extLst>
          </p:cNvPr>
          <p:cNvSpPr/>
          <p:nvPr/>
        </p:nvSpPr>
        <p:spPr>
          <a:xfrm>
            <a:off x="444631" y="3087275"/>
            <a:ext cx="5651369" cy="2941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Егзекуција без </a:t>
            </a:r>
            <a:r>
              <a:rPr lang="sr-Cyrl-RS" sz="2400" b="1" dirty="0" err="1">
                <a:solidFill>
                  <a:srgbClr val="FF0000"/>
                </a:solidFill>
              </a:rPr>
              <a:t>вјешања</a:t>
            </a:r>
            <a:r>
              <a:rPr lang="sr-Cyrl-RS" sz="2400" b="1" dirty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„ Заврћу, заврћу, док он не поплави. Па га пусте, и тако сатима. Још га при томе ударају у ребра, међу ноге, у мошнице. Ломе, затежу, пусте да предахне.“</a:t>
            </a:r>
          </a:p>
        </p:txBody>
      </p:sp>
      <p:sp>
        <p:nvSpPr>
          <p:cNvPr id="2" name="Стрелица: надоле 1">
            <a:extLst>
              <a:ext uri="{FF2B5EF4-FFF2-40B4-BE49-F238E27FC236}">
                <a16:creationId xmlns:a16="http://schemas.microsoft.com/office/drawing/2014/main" id="{51160527-6B85-4706-A106-5855C356A005}"/>
              </a:ext>
            </a:extLst>
          </p:cNvPr>
          <p:cNvSpPr/>
          <p:nvPr/>
        </p:nvSpPr>
        <p:spPr>
          <a:xfrm>
            <a:off x="3459636" y="1376311"/>
            <a:ext cx="641023" cy="17062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dirty="0"/>
          </a:p>
        </p:txBody>
      </p:sp>
      <p:sp>
        <p:nvSpPr>
          <p:cNvPr id="3" name="Правоугаоник: са заобљеним угловима 2">
            <a:extLst>
              <a:ext uri="{FF2B5EF4-FFF2-40B4-BE49-F238E27FC236}">
                <a16:creationId xmlns:a16="http://schemas.microsoft.com/office/drawing/2014/main" id="{07976485-1D72-4D50-8E59-2AF498F0FB5B}"/>
              </a:ext>
            </a:extLst>
          </p:cNvPr>
          <p:cNvSpPr/>
          <p:nvPr/>
        </p:nvSpPr>
        <p:spPr>
          <a:xfrm>
            <a:off x="6325386" y="3252247"/>
            <a:ext cx="4449452" cy="2582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Гротескно је и што након 1918. године, тај исти Аустроугарски џелат, након ослобођења, постаје државни џелат  и у новонасталој Краљевини СХС, а онда бива пензионисан као џелат Краљевине Југославије.</a:t>
            </a:r>
          </a:p>
        </p:txBody>
      </p:sp>
      <p:sp>
        <p:nvSpPr>
          <p:cNvPr id="7" name="Стрелица: надоле 6">
            <a:extLst>
              <a:ext uri="{FF2B5EF4-FFF2-40B4-BE49-F238E27FC236}">
                <a16:creationId xmlns:a16="http://schemas.microsoft.com/office/drawing/2014/main" id="{1907A36A-20B0-4221-A8AA-86FBEA500A66}"/>
              </a:ext>
            </a:extLst>
          </p:cNvPr>
          <p:cNvSpPr/>
          <p:nvPr/>
        </p:nvSpPr>
        <p:spPr>
          <a:xfrm>
            <a:off x="6540631" y="1338606"/>
            <a:ext cx="490193" cy="19136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9277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2" grpId="0" animBg="1"/>
      <p:bldP spid="3" grpId="0" build="p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7456598"/>
          </a:xfrm>
          <a:prstGeom prst="rect">
            <a:avLst/>
          </a:prstGeom>
        </p:spPr>
      </p:pic>
      <p:sp>
        <p:nvSpPr>
          <p:cNvPr id="6" name="Наслов 5">
            <a:extLst>
              <a:ext uri="{FF2B5EF4-FFF2-40B4-BE49-F238E27FC236}">
                <a16:creationId xmlns:a16="http://schemas.microsoft.com/office/drawing/2014/main" id="{A4863089-ED5C-4660-905C-1527813FB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786" y="122547"/>
            <a:ext cx="6183983" cy="1131218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l"/>
            <a:r>
              <a:rPr lang="sr-Cyrl-RS" sz="3600" b="1" dirty="0">
                <a:solidFill>
                  <a:srgbClr val="FFFF00"/>
                </a:solidFill>
              </a:rPr>
              <a:t>Гротескно  схватање улоге џелата</a:t>
            </a:r>
            <a:br>
              <a:rPr lang="sr-Cyrl-RS" sz="3600" b="1" dirty="0">
                <a:solidFill>
                  <a:srgbClr val="FFFF00"/>
                </a:solidFill>
              </a:rPr>
            </a:br>
            <a:endParaRPr lang="sr-Cyrl-RS" sz="3600" b="1" dirty="0">
              <a:solidFill>
                <a:srgbClr val="FFFF00"/>
              </a:solidFill>
            </a:endParaRPr>
          </a:p>
        </p:txBody>
      </p:sp>
      <p:sp>
        <p:nvSpPr>
          <p:cNvPr id="9" name="Правоугаоник: са заобљеним угловима 8">
            <a:extLst>
              <a:ext uri="{FF2B5EF4-FFF2-40B4-BE49-F238E27FC236}">
                <a16:creationId xmlns:a16="http://schemas.microsoft.com/office/drawing/2014/main" id="{3C22D865-8731-42FC-9077-1205C90CD27E}"/>
              </a:ext>
            </a:extLst>
          </p:cNvPr>
          <p:cNvSpPr/>
          <p:nvPr/>
        </p:nvSpPr>
        <p:spPr>
          <a:xfrm>
            <a:off x="230170" y="3143834"/>
            <a:ext cx="5651369" cy="2941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Или си у њему мајстор, или ниси. </a:t>
            </a:r>
            <a:r>
              <a:rPr lang="sr-Cyrl-RS" sz="2400" b="1" dirty="0" err="1">
                <a:solidFill>
                  <a:srgbClr val="FF0000"/>
                </a:solidFill>
              </a:rPr>
              <a:t>Зајфрид</a:t>
            </a:r>
            <a:r>
              <a:rPr lang="sr-Cyrl-RS" sz="2400" b="1" dirty="0">
                <a:solidFill>
                  <a:srgbClr val="FF0000"/>
                </a:solidFill>
              </a:rPr>
              <a:t> критикује своје помоћнике и друге егзекуторе, који не могу да </a:t>
            </a:r>
            <a:r>
              <a:rPr lang="sr-Cyrl-RS" sz="2400" b="1" dirty="0" err="1">
                <a:solidFill>
                  <a:srgbClr val="FF0000"/>
                </a:solidFill>
              </a:rPr>
              <a:t>објесе</a:t>
            </a:r>
            <a:r>
              <a:rPr lang="sr-Cyrl-RS" sz="2400" b="1" dirty="0">
                <a:solidFill>
                  <a:srgbClr val="FF0000"/>
                </a:solidFill>
              </a:rPr>
              <a:t> </a:t>
            </a:r>
            <a:r>
              <a:rPr lang="sr-Cyrl-RS" sz="2400" b="1" dirty="0" err="1">
                <a:solidFill>
                  <a:srgbClr val="FF0000"/>
                </a:solidFill>
              </a:rPr>
              <a:t>човјека</a:t>
            </a:r>
            <a:r>
              <a:rPr lang="sr-Cyrl-RS" sz="2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" name="Стрелица: надоле 1">
            <a:extLst>
              <a:ext uri="{FF2B5EF4-FFF2-40B4-BE49-F238E27FC236}">
                <a16:creationId xmlns:a16="http://schemas.microsoft.com/office/drawing/2014/main" id="{51160527-6B85-4706-A106-5855C356A005}"/>
              </a:ext>
            </a:extLst>
          </p:cNvPr>
          <p:cNvSpPr/>
          <p:nvPr/>
        </p:nvSpPr>
        <p:spPr>
          <a:xfrm>
            <a:off x="2735342" y="1376311"/>
            <a:ext cx="641023" cy="17062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dirty="0"/>
          </a:p>
        </p:txBody>
      </p:sp>
      <p:sp>
        <p:nvSpPr>
          <p:cNvPr id="5" name="Правоугаоник: са заобљеним угловима 4">
            <a:extLst>
              <a:ext uri="{FF2B5EF4-FFF2-40B4-BE49-F238E27FC236}">
                <a16:creationId xmlns:a16="http://schemas.microsoft.com/office/drawing/2014/main" id="{B34BA19D-B804-478F-93BB-87DA51D96298}"/>
              </a:ext>
            </a:extLst>
          </p:cNvPr>
          <p:cNvSpPr/>
          <p:nvPr/>
        </p:nvSpPr>
        <p:spPr>
          <a:xfrm>
            <a:off x="6815579" y="3429000"/>
            <a:ext cx="3883844" cy="23402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err="1">
                <a:solidFill>
                  <a:srgbClr val="FF0000"/>
                </a:solidFill>
              </a:rPr>
              <a:t>Зајфридова</a:t>
            </a:r>
            <a:r>
              <a:rPr lang="sr-Cyrl-RS" sz="2000" b="1" dirty="0">
                <a:solidFill>
                  <a:srgbClr val="FF0000"/>
                </a:solidFill>
              </a:rPr>
              <a:t> тежња за усавршавањем: „ Не знам да ли је икада радио бољи џелат од мене. Не </a:t>
            </a:r>
            <a:r>
              <a:rPr lang="sr-Cyrl-RS" sz="2000" b="1" dirty="0" err="1">
                <a:solidFill>
                  <a:srgbClr val="FF0000"/>
                </a:solidFill>
              </a:rPr>
              <a:t>овдје</a:t>
            </a:r>
            <a:r>
              <a:rPr lang="sr-Cyrl-RS" sz="2000" b="1" dirty="0">
                <a:solidFill>
                  <a:srgbClr val="FF0000"/>
                </a:solidFill>
              </a:rPr>
              <a:t>, то је јасно, него уопште, у </a:t>
            </a:r>
            <a:r>
              <a:rPr lang="sr-Cyrl-RS" sz="2000" b="1" dirty="0" err="1">
                <a:solidFill>
                  <a:srgbClr val="FF0000"/>
                </a:solidFill>
              </a:rPr>
              <a:t>свијету</a:t>
            </a:r>
            <a:r>
              <a:rPr lang="sr-Cyrl-RS" sz="2000" b="1" dirty="0">
                <a:solidFill>
                  <a:srgbClr val="FF0000"/>
                </a:solidFill>
              </a:rPr>
              <a:t>. </a:t>
            </a:r>
            <a:r>
              <a:rPr lang="sr-Cyrl-RS" sz="2000" b="1" u="sng" dirty="0">
                <a:solidFill>
                  <a:srgbClr val="FF0000"/>
                </a:solidFill>
              </a:rPr>
              <a:t>Хумано</a:t>
            </a:r>
            <a:r>
              <a:rPr lang="sr-Cyrl-RS" sz="2000" b="1" dirty="0">
                <a:solidFill>
                  <a:srgbClr val="FF0000"/>
                </a:solidFill>
              </a:rPr>
              <a:t>, господине, прије свега хумано.“</a:t>
            </a:r>
          </a:p>
        </p:txBody>
      </p:sp>
      <p:sp>
        <p:nvSpPr>
          <p:cNvPr id="8" name="Стрелица: надоле 7">
            <a:extLst>
              <a:ext uri="{FF2B5EF4-FFF2-40B4-BE49-F238E27FC236}">
                <a16:creationId xmlns:a16="http://schemas.microsoft.com/office/drawing/2014/main" id="{A2C7291A-5C0F-4613-B2E3-E3CDD62425FF}"/>
              </a:ext>
            </a:extLst>
          </p:cNvPr>
          <p:cNvSpPr/>
          <p:nvPr/>
        </p:nvSpPr>
        <p:spPr>
          <a:xfrm>
            <a:off x="6815579" y="1253765"/>
            <a:ext cx="886120" cy="20833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72260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2" grpId="0" animBg="1"/>
      <p:bldP spid="5" grpId="0" build="p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7456598"/>
          </a:xfrm>
          <a:prstGeom prst="rect">
            <a:avLst/>
          </a:prstGeom>
        </p:spPr>
      </p:pic>
      <p:sp>
        <p:nvSpPr>
          <p:cNvPr id="6" name="Наслов 5">
            <a:extLst>
              <a:ext uri="{FF2B5EF4-FFF2-40B4-BE49-F238E27FC236}">
                <a16:creationId xmlns:a16="http://schemas.microsoft.com/office/drawing/2014/main" id="{A4863089-ED5C-4660-905C-1527813FB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59636" y="122547"/>
            <a:ext cx="5241304" cy="113121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sr-Cyrl-RS" sz="3600" b="1" dirty="0">
                <a:solidFill>
                  <a:srgbClr val="FFFF00"/>
                </a:solidFill>
              </a:rPr>
              <a:t>Турска и Аустроугарска кроз ликове џелата</a:t>
            </a:r>
          </a:p>
        </p:txBody>
      </p:sp>
      <p:sp>
        <p:nvSpPr>
          <p:cNvPr id="9" name="Правоугаоник: са заобљеним угловима 8">
            <a:extLst>
              <a:ext uri="{FF2B5EF4-FFF2-40B4-BE49-F238E27FC236}">
                <a16:creationId xmlns:a16="http://schemas.microsoft.com/office/drawing/2014/main" id="{3C22D865-8731-42FC-9077-1205C90CD27E}"/>
              </a:ext>
            </a:extLst>
          </p:cNvPr>
          <p:cNvSpPr/>
          <p:nvPr/>
        </p:nvSpPr>
        <p:spPr>
          <a:xfrm>
            <a:off x="1990627" y="3044858"/>
            <a:ext cx="7643567" cy="2941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Tx/>
              <a:buChar char="-"/>
            </a:pPr>
            <a:r>
              <a:rPr lang="sr-Cyrl-RS" sz="2400" b="1" dirty="0">
                <a:solidFill>
                  <a:srgbClr val="FF0000"/>
                </a:solidFill>
              </a:rPr>
              <a:t>Два државна апарата;</a:t>
            </a:r>
          </a:p>
          <a:p>
            <a:pPr marL="342900" indent="-342900" algn="ctr">
              <a:buFontTx/>
              <a:buChar char="-"/>
            </a:pPr>
            <a:r>
              <a:rPr lang="sr-Cyrl-RS" sz="2400" b="1" dirty="0">
                <a:solidFill>
                  <a:srgbClr val="FF0000"/>
                </a:solidFill>
              </a:rPr>
              <a:t>Два правосудна система;</a:t>
            </a:r>
          </a:p>
          <a:p>
            <a:pPr marL="342900" indent="-342900" algn="ctr">
              <a:buFontTx/>
              <a:buChar char="-"/>
            </a:pPr>
            <a:r>
              <a:rPr lang="sr-Cyrl-RS" sz="2400" b="1" dirty="0">
                <a:solidFill>
                  <a:srgbClr val="FF0000"/>
                </a:solidFill>
              </a:rPr>
              <a:t>Два </a:t>
            </a:r>
            <a:r>
              <a:rPr lang="sr-Cyrl-RS" sz="2400" b="1" dirty="0" err="1">
                <a:solidFill>
                  <a:srgbClr val="FF0000"/>
                </a:solidFill>
              </a:rPr>
              <a:t>примјера</a:t>
            </a:r>
            <a:r>
              <a:rPr lang="sr-Cyrl-RS" sz="2400" b="1" dirty="0">
                <a:solidFill>
                  <a:srgbClr val="FF0000"/>
                </a:solidFill>
              </a:rPr>
              <a:t> извршења казне и визије кривице;</a:t>
            </a:r>
          </a:p>
          <a:p>
            <a:pPr marL="342900" indent="-342900" algn="ctr">
              <a:buFontTx/>
              <a:buChar char="-"/>
            </a:pPr>
            <a:endParaRPr lang="sr-Cyrl-RS" sz="2400" b="1" dirty="0">
              <a:solidFill>
                <a:srgbClr val="FF0000"/>
              </a:solidFill>
            </a:endParaRPr>
          </a:p>
        </p:txBody>
      </p:sp>
      <p:sp>
        <p:nvSpPr>
          <p:cNvPr id="2" name="Стрелица: надоле 1">
            <a:extLst>
              <a:ext uri="{FF2B5EF4-FFF2-40B4-BE49-F238E27FC236}">
                <a16:creationId xmlns:a16="http://schemas.microsoft.com/office/drawing/2014/main" id="{51160527-6B85-4706-A106-5855C356A005}"/>
              </a:ext>
            </a:extLst>
          </p:cNvPr>
          <p:cNvSpPr/>
          <p:nvPr/>
        </p:nvSpPr>
        <p:spPr>
          <a:xfrm>
            <a:off x="5222449" y="1338606"/>
            <a:ext cx="641023" cy="17062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69633859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21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136091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D185C7C5-019A-4A31-AF39-29904D37B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29937"/>
            <a:ext cx="5476973" cy="6476215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Рођен је у Календерима код Костајнице 1943. године. Завршио је Природно-математички факултет у Сарајеву, група математика и физика. Радио је као професор математике и физике. Био је уредник Гласа Српске, и уредник часописа „Путеви“, „Универзитетска библиотека“, и „Освјетљења“. У периоду 1988-1990. је био директор Народне и универзитетске библиотеке „Петар Кочић“. Био је директор Галерије ликовних умјетности Републике Српске.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сада је објавио око четрдесет књига, од чега десет из области поезије и прозе, затим пет драмских текстова за дјецу и двије дрaме за одрасле, и десетак радио игара. Његово дјело „Иваново отварање“ је од стране жирија проглашено за „књигу 2000. године за младе“ у Савезној Републици Југославији. сабраних дјела Петра Кочића. </a:t>
            </a:r>
            <a:endParaRPr lang="sr-Cyrl-R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0806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7456598"/>
          </a:xfrm>
          <a:prstGeom prst="rect">
            <a:avLst/>
          </a:prstGeom>
        </p:spPr>
      </p:pic>
      <p:sp>
        <p:nvSpPr>
          <p:cNvPr id="6" name="Наслов 5">
            <a:extLst>
              <a:ext uri="{FF2B5EF4-FFF2-40B4-BE49-F238E27FC236}">
                <a16:creationId xmlns:a16="http://schemas.microsoft.com/office/drawing/2014/main" id="{A4863089-ED5C-4660-905C-1527813FB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9761" y="122547"/>
            <a:ext cx="5901179" cy="113121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sr-Cyrl-RS" sz="3600" b="1" dirty="0" err="1">
                <a:solidFill>
                  <a:srgbClr val="FFFF00"/>
                </a:solidFill>
              </a:rPr>
              <a:t>Зајфридова</a:t>
            </a:r>
            <a:r>
              <a:rPr lang="sr-Cyrl-RS" sz="3600" b="1" dirty="0">
                <a:solidFill>
                  <a:srgbClr val="FFFF00"/>
                </a:solidFill>
              </a:rPr>
              <a:t> трансформација</a:t>
            </a:r>
          </a:p>
        </p:txBody>
      </p:sp>
      <p:sp>
        <p:nvSpPr>
          <p:cNvPr id="9" name="Правоугаоник: са заобљеним угловима 8">
            <a:extLst>
              <a:ext uri="{FF2B5EF4-FFF2-40B4-BE49-F238E27FC236}">
                <a16:creationId xmlns:a16="http://schemas.microsoft.com/office/drawing/2014/main" id="{3C22D865-8731-42FC-9077-1205C90CD27E}"/>
              </a:ext>
            </a:extLst>
          </p:cNvPr>
          <p:cNvSpPr/>
          <p:nvPr/>
        </p:nvSpPr>
        <p:spPr>
          <a:xfrm>
            <a:off x="1990627" y="3044858"/>
            <a:ext cx="7643567" cy="3195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1. Брак са </a:t>
            </a:r>
            <a:r>
              <a:rPr lang="sr-Cyrl-RS" sz="2400" b="1" dirty="0" err="1">
                <a:solidFill>
                  <a:srgbClr val="FF0000"/>
                </a:solidFill>
              </a:rPr>
              <a:t>Паулином</a:t>
            </a:r>
            <a:r>
              <a:rPr lang="sr-Cyrl-RS" sz="2400" b="1" dirty="0">
                <a:solidFill>
                  <a:srgbClr val="FF0000"/>
                </a:solidFill>
              </a:rPr>
              <a:t> и син Ото (продукт авантуре). </a:t>
            </a:r>
            <a:r>
              <a:rPr lang="sr-Cyrl-RS" sz="2400" b="1" dirty="0" err="1">
                <a:solidFill>
                  <a:srgbClr val="FF0000"/>
                </a:solidFill>
              </a:rPr>
              <a:t>Паулина</a:t>
            </a:r>
            <a:r>
              <a:rPr lang="sr-Cyrl-RS" sz="2400" b="1" dirty="0">
                <a:solidFill>
                  <a:srgbClr val="FF0000"/>
                </a:solidFill>
              </a:rPr>
              <a:t> је католкиња – </a:t>
            </a:r>
            <a:r>
              <a:rPr lang="sr-Cyrl-RS" sz="2400" b="1" dirty="0" err="1">
                <a:solidFill>
                  <a:srgbClr val="FF0000"/>
                </a:solidFill>
              </a:rPr>
              <a:t>вјерница</a:t>
            </a:r>
            <a:r>
              <a:rPr lang="sr-Cyrl-RS" sz="2400" b="1" dirty="0">
                <a:solidFill>
                  <a:srgbClr val="FF0000"/>
                </a:solidFill>
              </a:rPr>
              <a:t>;</a:t>
            </a:r>
          </a:p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2. прилагођавање на Сарајево, нову државу, учење језика;</a:t>
            </a:r>
          </a:p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3. Сусрет са политичким осуђеницима, које мора </a:t>
            </a:r>
            <a:r>
              <a:rPr lang="sr-Cyrl-RS" sz="2400" b="1" dirty="0" err="1">
                <a:solidFill>
                  <a:srgbClr val="FF0000"/>
                </a:solidFill>
              </a:rPr>
              <a:t>вјешати</a:t>
            </a:r>
            <a:r>
              <a:rPr lang="sr-Cyrl-RS" sz="2400" b="1" dirty="0">
                <a:solidFill>
                  <a:srgbClr val="FF0000"/>
                </a:solidFill>
              </a:rPr>
              <a:t> након Принциповог атентата на Франца Фердинанда</a:t>
            </a:r>
            <a:r>
              <a:rPr lang="sr-Latn-RS" sz="2400" b="1" dirty="0">
                <a:solidFill>
                  <a:srgbClr val="FF0000"/>
                </a:solidFill>
              </a:rPr>
              <a:t>( </a:t>
            </a:r>
            <a:r>
              <a:rPr lang="sr-Cyrl-RS" sz="2400" b="1" dirty="0">
                <a:solidFill>
                  <a:srgbClr val="FF0000"/>
                </a:solidFill>
              </a:rPr>
              <a:t>БУДИ СЕ САВЈЕСТ);</a:t>
            </a:r>
          </a:p>
          <a:p>
            <a:pPr algn="ctr"/>
            <a:endParaRPr lang="sr-Cyrl-RS" sz="2400" b="1" dirty="0">
              <a:solidFill>
                <a:srgbClr val="FF0000"/>
              </a:solidFill>
            </a:endParaRPr>
          </a:p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" name="Стрелица: надоле 1">
            <a:extLst>
              <a:ext uri="{FF2B5EF4-FFF2-40B4-BE49-F238E27FC236}">
                <a16:creationId xmlns:a16="http://schemas.microsoft.com/office/drawing/2014/main" id="{51160527-6B85-4706-A106-5855C356A005}"/>
              </a:ext>
            </a:extLst>
          </p:cNvPr>
          <p:cNvSpPr/>
          <p:nvPr/>
        </p:nvSpPr>
        <p:spPr>
          <a:xfrm>
            <a:off x="5222449" y="1338606"/>
            <a:ext cx="641023" cy="17062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14446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75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75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7456598"/>
          </a:xfrm>
          <a:prstGeom prst="rect">
            <a:avLst/>
          </a:prstGeom>
        </p:spPr>
      </p:pic>
      <p:sp>
        <p:nvSpPr>
          <p:cNvPr id="6" name="Наслов 5">
            <a:extLst>
              <a:ext uri="{FF2B5EF4-FFF2-40B4-BE49-F238E27FC236}">
                <a16:creationId xmlns:a16="http://schemas.microsoft.com/office/drawing/2014/main" id="{A4863089-ED5C-4660-905C-1527813FB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9761" y="122547"/>
            <a:ext cx="5901179" cy="113121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sr-Cyrl-RS" sz="3600" b="1" dirty="0" err="1">
                <a:solidFill>
                  <a:srgbClr val="FFFF00"/>
                </a:solidFill>
              </a:rPr>
              <a:t>Зајфридова</a:t>
            </a:r>
            <a:r>
              <a:rPr lang="sr-Cyrl-RS" sz="3600" b="1" dirty="0">
                <a:solidFill>
                  <a:srgbClr val="FFFF00"/>
                </a:solidFill>
              </a:rPr>
              <a:t> трансформација</a:t>
            </a:r>
          </a:p>
        </p:txBody>
      </p:sp>
      <p:sp>
        <p:nvSpPr>
          <p:cNvPr id="9" name="Правоугаоник: са заобљеним угловима 8">
            <a:extLst>
              <a:ext uri="{FF2B5EF4-FFF2-40B4-BE49-F238E27FC236}">
                <a16:creationId xmlns:a16="http://schemas.microsoft.com/office/drawing/2014/main" id="{3C22D865-8731-42FC-9077-1205C90CD27E}"/>
              </a:ext>
            </a:extLst>
          </p:cNvPr>
          <p:cNvSpPr/>
          <p:nvPr/>
        </p:nvSpPr>
        <p:spPr>
          <a:xfrm>
            <a:off x="1990627" y="3044858"/>
            <a:ext cx="7643567" cy="3195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ПОВЛАЧЕЊЕ ИЗ СВИЈЕТА ЗЛОЧИНА</a:t>
            </a:r>
          </a:p>
          <a:p>
            <a:pPr algn="ctr"/>
            <a:endParaRPr lang="sr-Cyrl-RS" sz="2400" b="1" dirty="0">
              <a:solidFill>
                <a:srgbClr val="FF0000"/>
              </a:solidFill>
            </a:endParaRPr>
          </a:p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ЖИВОТ У ОСКУДИЦИ</a:t>
            </a:r>
          </a:p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ЊЕГОВА ПОРОДИЦА ЖИВИ НА РУБУ ЕГЗИСТЕНЦИЈЕ</a:t>
            </a:r>
          </a:p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УМИРЕ ЊЕГОВ РОЂЕНИ БРАТ (ИСТО ЏЕЛАТ)</a:t>
            </a:r>
          </a:p>
        </p:txBody>
      </p:sp>
      <p:sp>
        <p:nvSpPr>
          <p:cNvPr id="2" name="Стрелица: надоле 1">
            <a:extLst>
              <a:ext uri="{FF2B5EF4-FFF2-40B4-BE49-F238E27FC236}">
                <a16:creationId xmlns:a16="http://schemas.microsoft.com/office/drawing/2014/main" id="{51160527-6B85-4706-A106-5855C356A005}"/>
              </a:ext>
            </a:extLst>
          </p:cNvPr>
          <p:cNvSpPr/>
          <p:nvPr/>
        </p:nvSpPr>
        <p:spPr>
          <a:xfrm>
            <a:off x="5222449" y="1338606"/>
            <a:ext cx="641023" cy="17062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7898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4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4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4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build="p" animBg="1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7456598"/>
          </a:xfrm>
          <a:prstGeom prst="rect">
            <a:avLst/>
          </a:prstGeom>
        </p:spPr>
      </p:pic>
      <p:sp>
        <p:nvSpPr>
          <p:cNvPr id="6" name="Наслов 5">
            <a:extLst>
              <a:ext uri="{FF2B5EF4-FFF2-40B4-BE49-F238E27FC236}">
                <a16:creationId xmlns:a16="http://schemas.microsoft.com/office/drawing/2014/main" id="{A4863089-ED5C-4660-905C-1527813FB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9761" y="122547"/>
            <a:ext cx="5901179" cy="113121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sr-Cyrl-RS" sz="3600" b="1" dirty="0">
                <a:solidFill>
                  <a:srgbClr val="FFFF00"/>
                </a:solidFill>
              </a:rPr>
              <a:t>Маргиналне личности</a:t>
            </a:r>
          </a:p>
        </p:txBody>
      </p:sp>
      <p:sp>
        <p:nvSpPr>
          <p:cNvPr id="9" name="Правоугаоник: са заобљеним угловима 8">
            <a:extLst>
              <a:ext uri="{FF2B5EF4-FFF2-40B4-BE49-F238E27FC236}">
                <a16:creationId xmlns:a16="http://schemas.microsoft.com/office/drawing/2014/main" id="{3C22D865-8731-42FC-9077-1205C90CD27E}"/>
              </a:ext>
            </a:extLst>
          </p:cNvPr>
          <p:cNvSpPr/>
          <p:nvPr/>
        </p:nvSpPr>
        <p:spPr>
          <a:xfrm>
            <a:off x="3927049" y="3082564"/>
            <a:ext cx="3231822" cy="12066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ЉЕКАР КРЕЧМАР</a:t>
            </a:r>
          </a:p>
        </p:txBody>
      </p:sp>
      <p:sp>
        <p:nvSpPr>
          <p:cNvPr id="2" name="Стрелица: надоле 1">
            <a:extLst>
              <a:ext uri="{FF2B5EF4-FFF2-40B4-BE49-F238E27FC236}">
                <a16:creationId xmlns:a16="http://schemas.microsoft.com/office/drawing/2014/main" id="{51160527-6B85-4706-A106-5855C356A005}"/>
              </a:ext>
            </a:extLst>
          </p:cNvPr>
          <p:cNvSpPr/>
          <p:nvPr/>
        </p:nvSpPr>
        <p:spPr>
          <a:xfrm>
            <a:off x="5222449" y="1338606"/>
            <a:ext cx="641023" cy="17062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3" name="Стрелица: надесно 2">
            <a:extLst>
              <a:ext uri="{FF2B5EF4-FFF2-40B4-BE49-F238E27FC236}">
                <a16:creationId xmlns:a16="http://schemas.microsoft.com/office/drawing/2014/main" id="{D4D9985D-2B80-46E5-BC78-01A4BE181103}"/>
              </a:ext>
            </a:extLst>
          </p:cNvPr>
          <p:cNvSpPr/>
          <p:nvPr/>
        </p:nvSpPr>
        <p:spPr>
          <a:xfrm>
            <a:off x="7230359" y="3582186"/>
            <a:ext cx="631596" cy="263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D6861E71-710E-41CA-996E-2403A881B100}"/>
              </a:ext>
            </a:extLst>
          </p:cNvPr>
          <p:cNvSpPr/>
          <p:nvPr/>
        </p:nvSpPr>
        <p:spPr>
          <a:xfrm>
            <a:off x="7861955" y="2432115"/>
            <a:ext cx="3544478" cy="2912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FFFF00"/>
                </a:solidFill>
              </a:rPr>
              <a:t>Утегнут, оштрог носа, добар </a:t>
            </a:r>
            <a:r>
              <a:rPr lang="sr-Cyrl-RS" b="1" dirty="0" err="1">
                <a:solidFill>
                  <a:srgbClr val="FFFF00"/>
                </a:solidFill>
              </a:rPr>
              <a:t>љекар</a:t>
            </a:r>
            <a:r>
              <a:rPr lang="sr-Cyrl-RS" b="1" dirty="0">
                <a:solidFill>
                  <a:srgbClr val="FFFF00"/>
                </a:solidFill>
              </a:rPr>
              <a:t>, мало пргав, </a:t>
            </a:r>
            <a:r>
              <a:rPr lang="sr-Cyrl-RS" b="1" dirty="0" err="1">
                <a:solidFill>
                  <a:srgbClr val="FFFF00"/>
                </a:solidFill>
              </a:rPr>
              <a:t>вриједан</a:t>
            </a:r>
            <a:r>
              <a:rPr lang="sr-Cyrl-RS" b="1" dirty="0">
                <a:solidFill>
                  <a:srgbClr val="FFFF00"/>
                </a:solidFill>
              </a:rPr>
              <a:t>, воли ракију и жене, другачије гледа на </a:t>
            </a:r>
            <a:r>
              <a:rPr lang="sr-Cyrl-RS" b="1" dirty="0" err="1">
                <a:solidFill>
                  <a:srgbClr val="FFFF00"/>
                </a:solidFill>
              </a:rPr>
              <a:t>Зајфрида</a:t>
            </a:r>
            <a:r>
              <a:rPr lang="sr-Cyrl-RS" b="1" dirty="0">
                <a:solidFill>
                  <a:srgbClr val="FFFF00"/>
                </a:solidFill>
              </a:rPr>
              <a:t>, </a:t>
            </a:r>
            <a:r>
              <a:rPr lang="sr-Cyrl-RS" b="1" dirty="0" err="1">
                <a:solidFill>
                  <a:srgbClr val="FFFF00"/>
                </a:solidFill>
              </a:rPr>
              <a:t>савјетује</a:t>
            </a:r>
            <a:r>
              <a:rPr lang="sr-Cyrl-RS" b="1" dirty="0">
                <a:solidFill>
                  <a:srgbClr val="FFFF00"/>
                </a:solidFill>
              </a:rPr>
              <a:t> га да се окрене медицини и поклања му уџбеник Анатомије.</a:t>
            </a:r>
          </a:p>
        </p:txBody>
      </p:sp>
    </p:spTree>
    <p:extLst>
      <p:ext uri="{BB962C8B-B14F-4D97-AF65-F5344CB8AC3E}">
        <p14:creationId xmlns:p14="http://schemas.microsoft.com/office/powerpoint/2010/main" val="385048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2" grpId="0" animBg="1"/>
      <p:bldP spid="3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7456598"/>
          </a:xfrm>
          <a:prstGeom prst="rect">
            <a:avLst/>
          </a:prstGeom>
        </p:spPr>
      </p:pic>
      <p:sp>
        <p:nvSpPr>
          <p:cNvPr id="6" name="Наслов 5">
            <a:extLst>
              <a:ext uri="{FF2B5EF4-FFF2-40B4-BE49-F238E27FC236}">
                <a16:creationId xmlns:a16="http://schemas.microsoft.com/office/drawing/2014/main" id="{A4863089-ED5C-4660-905C-1527813FB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9761" y="122547"/>
            <a:ext cx="5901179" cy="113121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sr-Cyrl-RS" sz="3600" b="1" dirty="0">
                <a:solidFill>
                  <a:srgbClr val="FFFF00"/>
                </a:solidFill>
              </a:rPr>
              <a:t>Маргиналне личности</a:t>
            </a:r>
          </a:p>
        </p:txBody>
      </p:sp>
      <p:sp>
        <p:nvSpPr>
          <p:cNvPr id="9" name="Правоугаоник: са заобљеним угловима 8">
            <a:extLst>
              <a:ext uri="{FF2B5EF4-FFF2-40B4-BE49-F238E27FC236}">
                <a16:creationId xmlns:a16="http://schemas.microsoft.com/office/drawing/2014/main" id="{3C22D865-8731-42FC-9077-1205C90CD27E}"/>
              </a:ext>
            </a:extLst>
          </p:cNvPr>
          <p:cNvSpPr/>
          <p:nvPr/>
        </p:nvSpPr>
        <p:spPr>
          <a:xfrm>
            <a:off x="3927049" y="3082564"/>
            <a:ext cx="3231822" cy="12066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ОТАЦ ПУНТИГРАМ</a:t>
            </a:r>
          </a:p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(припадник језуита)</a:t>
            </a:r>
          </a:p>
        </p:txBody>
      </p:sp>
      <p:sp>
        <p:nvSpPr>
          <p:cNvPr id="2" name="Стрелица: надоле 1">
            <a:extLst>
              <a:ext uri="{FF2B5EF4-FFF2-40B4-BE49-F238E27FC236}">
                <a16:creationId xmlns:a16="http://schemas.microsoft.com/office/drawing/2014/main" id="{51160527-6B85-4706-A106-5855C356A005}"/>
              </a:ext>
            </a:extLst>
          </p:cNvPr>
          <p:cNvSpPr/>
          <p:nvPr/>
        </p:nvSpPr>
        <p:spPr>
          <a:xfrm>
            <a:off x="5222449" y="1338606"/>
            <a:ext cx="641023" cy="17062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3" name="Стрелица: надесно 2">
            <a:extLst>
              <a:ext uri="{FF2B5EF4-FFF2-40B4-BE49-F238E27FC236}">
                <a16:creationId xmlns:a16="http://schemas.microsoft.com/office/drawing/2014/main" id="{D4D9985D-2B80-46E5-BC78-01A4BE181103}"/>
              </a:ext>
            </a:extLst>
          </p:cNvPr>
          <p:cNvSpPr/>
          <p:nvPr/>
        </p:nvSpPr>
        <p:spPr>
          <a:xfrm>
            <a:off x="7230359" y="3582186"/>
            <a:ext cx="631596" cy="263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D6861E71-710E-41CA-996E-2403A881B100}"/>
              </a:ext>
            </a:extLst>
          </p:cNvPr>
          <p:cNvSpPr/>
          <p:nvPr/>
        </p:nvSpPr>
        <p:spPr>
          <a:xfrm>
            <a:off x="7861955" y="2432115"/>
            <a:ext cx="3544478" cy="2912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FFFF00"/>
                </a:solidFill>
              </a:rPr>
              <a:t>Строг, </a:t>
            </a:r>
            <a:r>
              <a:rPr lang="sr-Cyrl-RS" b="1" dirty="0" err="1">
                <a:solidFill>
                  <a:srgbClr val="FFFF00"/>
                </a:solidFill>
              </a:rPr>
              <a:t>вјерник</a:t>
            </a:r>
            <a:r>
              <a:rPr lang="sr-Cyrl-RS" b="1" dirty="0">
                <a:solidFill>
                  <a:srgbClr val="FFFF00"/>
                </a:solidFill>
              </a:rPr>
              <a:t>, али и тврд, ригидан и нефлексибилан,  поклања </a:t>
            </a:r>
            <a:r>
              <a:rPr lang="sr-Cyrl-RS" b="1" dirty="0" err="1">
                <a:solidFill>
                  <a:srgbClr val="FFFF00"/>
                </a:solidFill>
              </a:rPr>
              <a:t>Зајфриду</a:t>
            </a:r>
            <a:r>
              <a:rPr lang="sr-Cyrl-RS" b="1" dirty="0">
                <a:solidFill>
                  <a:srgbClr val="FFFF00"/>
                </a:solidFill>
              </a:rPr>
              <a:t> „Свето писмо“, које Ото чита годинама.</a:t>
            </a: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C2B1630E-3253-42D3-A2DD-21A55B354324}"/>
              </a:ext>
            </a:extLst>
          </p:cNvPr>
          <p:cNvSpPr/>
          <p:nvPr/>
        </p:nvSpPr>
        <p:spPr>
          <a:xfrm>
            <a:off x="32993" y="4326901"/>
            <a:ext cx="4138367" cy="2262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Језуитски васпитни систем представљао је начин да од човјека створи покорног, послушног и оданог члана католичке цркве, који ће бити одан њеном ауторитету.</a:t>
            </a:r>
            <a:endParaRPr lang="sr-Cyrl-RS" b="1" dirty="0">
              <a:solidFill>
                <a:srgbClr val="FFFF00"/>
              </a:solidFill>
            </a:endParaRPr>
          </a:p>
        </p:txBody>
      </p:sp>
      <p:cxnSp>
        <p:nvCxnSpPr>
          <p:cNvPr id="10" name="Права линија спајања са стрелицом 9">
            <a:extLst>
              <a:ext uri="{FF2B5EF4-FFF2-40B4-BE49-F238E27FC236}">
                <a16:creationId xmlns:a16="http://schemas.microsoft.com/office/drawing/2014/main" id="{B5E6F7A5-FDA3-4C81-A68A-D0B196955A3C}"/>
              </a:ext>
            </a:extLst>
          </p:cNvPr>
          <p:cNvCxnSpPr>
            <a:cxnSpLocks/>
          </p:cNvCxnSpPr>
          <p:nvPr/>
        </p:nvCxnSpPr>
        <p:spPr>
          <a:xfrm flipH="1">
            <a:off x="3742442" y="4326901"/>
            <a:ext cx="849878" cy="367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28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000"/>
                            </p:stCondLst>
                            <p:childTnLst>
                              <p:par>
                                <p:cTn id="6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2" grpId="0" animBg="1"/>
      <p:bldP spid="3" grpId="0" animBg="1"/>
      <p:bldP spid="5" grpId="0" build="p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7456598"/>
          </a:xfrm>
          <a:prstGeom prst="rect">
            <a:avLst/>
          </a:prstGeom>
        </p:spPr>
      </p:pic>
      <p:sp>
        <p:nvSpPr>
          <p:cNvPr id="6" name="Наслов 5">
            <a:extLst>
              <a:ext uri="{FF2B5EF4-FFF2-40B4-BE49-F238E27FC236}">
                <a16:creationId xmlns:a16="http://schemas.microsoft.com/office/drawing/2014/main" id="{A4863089-ED5C-4660-905C-1527813FB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0141" y="122547"/>
            <a:ext cx="6400800" cy="113121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sr-Cyrl-RS" sz="3600" b="1" dirty="0">
                <a:solidFill>
                  <a:srgbClr val="FFFF00"/>
                </a:solidFill>
              </a:rPr>
              <a:t>ПРИЗОРИ  ИЗ РАТНЕ ПОЗАДИНЕ</a:t>
            </a:r>
          </a:p>
        </p:txBody>
      </p:sp>
      <p:sp>
        <p:nvSpPr>
          <p:cNvPr id="9" name="Правоугаоник: са заобљеним угловима 8">
            <a:extLst>
              <a:ext uri="{FF2B5EF4-FFF2-40B4-BE49-F238E27FC236}">
                <a16:creationId xmlns:a16="http://schemas.microsoft.com/office/drawing/2014/main" id="{3C22D865-8731-42FC-9077-1205C90CD27E}"/>
              </a:ext>
            </a:extLst>
          </p:cNvPr>
          <p:cNvSpPr/>
          <p:nvPr/>
        </p:nvSpPr>
        <p:spPr>
          <a:xfrm>
            <a:off x="3927049" y="3082564"/>
            <a:ext cx="3231822" cy="12066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ГЛАД </a:t>
            </a:r>
          </a:p>
        </p:txBody>
      </p:sp>
      <p:sp>
        <p:nvSpPr>
          <p:cNvPr id="2" name="Стрелица: надоле 1">
            <a:extLst>
              <a:ext uri="{FF2B5EF4-FFF2-40B4-BE49-F238E27FC236}">
                <a16:creationId xmlns:a16="http://schemas.microsoft.com/office/drawing/2014/main" id="{51160527-6B85-4706-A106-5855C356A005}"/>
              </a:ext>
            </a:extLst>
          </p:cNvPr>
          <p:cNvSpPr/>
          <p:nvPr/>
        </p:nvSpPr>
        <p:spPr>
          <a:xfrm>
            <a:off x="5222449" y="1338606"/>
            <a:ext cx="641023" cy="17062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3" name="Стрелица: надесно 2">
            <a:extLst>
              <a:ext uri="{FF2B5EF4-FFF2-40B4-BE49-F238E27FC236}">
                <a16:creationId xmlns:a16="http://schemas.microsoft.com/office/drawing/2014/main" id="{D4D9985D-2B80-46E5-BC78-01A4BE181103}"/>
              </a:ext>
            </a:extLst>
          </p:cNvPr>
          <p:cNvSpPr/>
          <p:nvPr/>
        </p:nvSpPr>
        <p:spPr>
          <a:xfrm>
            <a:off x="7230359" y="3582186"/>
            <a:ext cx="631596" cy="263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D6861E71-710E-41CA-996E-2403A881B100}"/>
              </a:ext>
            </a:extLst>
          </p:cNvPr>
          <p:cNvSpPr/>
          <p:nvPr/>
        </p:nvSpPr>
        <p:spPr>
          <a:xfrm>
            <a:off x="7861955" y="2432115"/>
            <a:ext cx="2799760" cy="21116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FFFF00"/>
                </a:solidFill>
              </a:rPr>
              <a:t>СТРАДАЊЕ</a:t>
            </a: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C2B1630E-3253-42D3-A2DD-21A55B354324}"/>
              </a:ext>
            </a:extLst>
          </p:cNvPr>
          <p:cNvSpPr/>
          <p:nvPr/>
        </p:nvSpPr>
        <p:spPr>
          <a:xfrm>
            <a:off x="1285974" y="4326901"/>
            <a:ext cx="2641075" cy="14705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FFFF00"/>
                </a:solidFill>
              </a:rPr>
              <a:t>БОГАЋЕЊЕ</a:t>
            </a:r>
          </a:p>
        </p:txBody>
      </p:sp>
      <p:cxnSp>
        <p:nvCxnSpPr>
          <p:cNvPr id="10" name="Права линија спајања са стрелицом 9">
            <a:extLst>
              <a:ext uri="{FF2B5EF4-FFF2-40B4-BE49-F238E27FC236}">
                <a16:creationId xmlns:a16="http://schemas.microsoft.com/office/drawing/2014/main" id="{B5E6F7A5-FDA3-4C81-A68A-D0B196955A3C}"/>
              </a:ext>
            </a:extLst>
          </p:cNvPr>
          <p:cNvCxnSpPr>
            <a:cxnSpLocks/>
          </p:cNvCxnSpPr>
          <p:nvPr/>
        </p:nvCxnSpPr>
        <p:spPr>
          <a:xfrm flipH="1">
            <a:off x="3742442" y="4326901"/>
            <a:ext cx="716436" cy="367647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2" grpId="0" animBg="1"/>
      <p:bldP spid="3" grpId="0" animBg="1"/>
      <p:bldP spid="5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7456598"/>
          </a:xfrm>
          <a:prstGeom prst="rect">
            <a:avLst/>
          </a:prstGeom>
        </p:spPr>
      </p:pic>
      <p:sp>
        <p:nvSpPr>
          <p:cNvPr id="6" name="Наслов 5">
            <a:extLst>
              <a:ext uri="{FF2B5EF4-FFF2-40B4-BE49-F238E27FC236}">
                <a16:creationId xmlns:a16="http://schemas.microsoft.com/office/drawing/2014/main" id="{A4863089-ED5C-4660-905C-1527813FB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0141" y="122547"/>
            <a:ext cx="6400800" cy="113121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sr-Cyrl-RS" sz="3600" b="1">
                <a:solidFill>
                  <a:srgbClr val="FFFF00"/>
                </a:solidFill>
              </a:rPr>
              <a:t>ЗАЈФРИД </a:t>
            </a:r>
            <a:r>
              <a:rPr lang="sr-Cyrl-RS" sz="3600" b="1" dirty="0">
                <a:solidFill>
                  <a:srgbClr val="FFFF00"/>
                </a:solidFill>
              </a:rPr>
              <a:t>– ВЈЕРНИ СЛУЖБЕНИК СВОЈЕ ДРЖАВЕ –ОТОВ ОТАЦ</a:t>
            </a:r>
          </a:p>
        </p:txBody>
      </p:sp>
      <p:sp>
        <p:nvSpPr>
          <p:cNvPr id="9" name="Правоугаоник: са заобљеним угловима 8">
            <a:extLst>
              <a:ext uri="{FF2B5EF4-FFF2-40B4-BE49-F238E27FC236}">
                <a16:creationId xmlns:a16="http://schemas.microsoft.com/office/drawing/2014/main" id="{3C22D865-8731-42FC-9077-1205C90CD27E}"/>
              </a:ext>
            </a:extLst>
          </p:cNvPr>
          <p:cNvSpPr/>
          <p:nvPr/>
        </p:nvSpPr>
        <p:spPr>
          <a:xfrm>
            <a:off x="1272618" y="3082564"/>
            <a:ext cx="8785781" cy="2337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Нема државе која не убије у име правде.  Господ преко Мојсија </a:t>
            </a:r>
            <a:r>
              <a:rPr lang="sr-Cyrl-RS" sz="2400" b="1" dirty="0" err="1">
                <a:solidFill>
                  <a:srgbClr val="FF0000"/>
                </a:solidFill>
              </a:rPr>
              <a:t>заповиједа</a:t>
            </a:r>
            <a:r>
              <a:rPr lang="sr-Cyrl-RS" sz="2400" b="1" dirty="0">
                <a:solidFill>
                  <a:srgbClr val="FF0000"/>
                </a:solidFill>
              </a:rPr>
              <a:t> и ово: „ Ко удара </a:t>
            </a:r>
            <a:r>
              <a:rPr lang="sr-Cyrl-RS" sz="2400" b="1" dirty="0" err="1">
                <a:solidFill>
                  <a:srgbClr val="FF0000"/>
                </a:solidFill>
              </a:rPr>
              <a:t>човјека</a:t>
            </a:r>
            <a:r>
              <a:rPr lang="sr-Cyrl-RS" sz="2400" b="1" dirty="0">
                <a:solidFill>
                  <a:srgbClr val="FF0000"/>
                </a:solidFill>
              </a:rPr>
              <a:t>, те умре, да се погуби.“ Ко да га погуби? У чије име? Џелат у име државе и њене правде... А отац је био судијина десна рука, његов мач и конопац, то значи, божји прст на земљи којим он кажњава људе. </a:t>
            </a:r>
          </a:p>
        </p:txBody>
      </p:sp>
      <p:sp>
        <p:nvSpPr>
          <p:cNvPr id="2" name="Стрелица: надоле 1">
            <a:extLst>
              <a:ext uri="{FF2B5EF4-FFF2-40B4-BE49-F238E27FC236}">
                <a16:creationId xmlns:a16="http://schemas.microsoft.com/office/drawing/2014/main" id="{51160527-6B85-4706-A106-5855C356A005}"/>
              </a:ext>
            </a:extLst>
          </p:cNvPr>
          <p:cNvSpPr/>
          <p:nvPr/>
        </p:nvSpPr>
        <p:spPr>
          <a:xfrm>
            <a:off x="5222449" y="1338606"/>
            <a:ext cx="641023" cy="17062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670853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136091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D185C7C5-019A-4A31-AF39-29904D37B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29937"/>
            <a:ext cx="6740165" cy="6476215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Члан је књижевног Организационог одбора за </a:t>
            </a:r>
            <a:r>
              <a:rPr lang="sr-Cyrl-R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додјељивање</a:t>
            </a: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Кочићеве награде, коју </a:t>
            </a:r>
            <a:r>
              <a:rPr lang="sr-Cyrl-R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додјељује</a:t>
            </a: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завичајно друштво „</a:t>
            </a:r>
            <a:r>
              <a:rPr lang="sr-Cyrl-R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Змијање</a:t>
            </a: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и град Бања Лука, и члан Организационог одбора Кочићевог збора. Ранко </a:t>
            </a:r>
            <a:r>
              <a:rPr lang="sr-Cyrl-R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Рисојевић</a:t>
            </a: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је члан Друштва библиотекара Републике Српске, те Комисије за међународну сарадњу Друштва библиотекара Републике Српске. Један је од чланова Фондације Јасеновац-Доња Градина. Био је у саставу </a:t>
            </a:r>
            <a:r>
              <a:rPr lang="sr-Cyrl-R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Редакционог</a:t>
            </a: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одбора за издавање сабраних </a:t>
            </a:r>
            <a:r>
              <a:rPr lang="sr-Cyrl-R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дјела</a:t>
            </a: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Петра Кочића. </a:t>
            </a:r>
            <a:r>
              <a:rPr lang="sr-Cyrl-R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Потпредсједник</a:t>
            </a: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је Друштва чланова Матице српске у Републици Српској, и његовог Управног одбора.</a:t>
            </a:r>
          </a:p>
        </p:txBody>
      </p:sp>
    </p:spTree>
    <p:extLst>
      <p:ext uri="{BB962C8B-B14F-4D97-AF65-F5344CB8AC3E}">
        <p14:creationId xmlns:p14="http://schemas.microsoft.com/office/powerpoint/2010/main" val="246889100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136091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D185C7C5-019A-4A31-AF39-29904D37B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29937"/>
            <a:ext cx="4845377" cy="5344999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sr-Cyrl-R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Дјело</a:t>
            </a: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„Босански џелат“</a:t>
            </a:r>
            <a:b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роман</a:t>
            </a:r>
            <a:b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објављен 2004. године</a:t>
            </a:r>
            <a:b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- 63 </a:t>
            </a:r>
            <a:r>
              <a:rPr lang="sr-Cyrl-R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цјелине</a:t>
            </a: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(кратка поглавља)</a:t>
            </a:r>
            <a:b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прво поглавље нулто (0), а посљедње 62.</a:t>
            </a:r>
            <a:b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тема: необична служба (феноменологија </a:t>
            </a:r>
            <a:r>
              <a:rPr lang="sr-Cyrl-R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Алојза</a:t>
            </a: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Зајфрида</a:t>
            </a: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Cyrl-R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3788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136091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D185C7C5-019A-4A31-AF39-29904D37B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29937"/>
            <a:ext cx="5806911" cy="566551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АЛОЈЗ ЗАЈФРИД</a:t>
            </a:r>
            <a:b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службени џелат Аустроугарске монархије, па Краљевине СХС и пензионисани службеник Краљевине Југославије.</a:t>
            </a:r>
            <a:b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Дана 1. августа 1886. постављен је за привременог џелата (њем. </a:t>
            </a:r>
            <a:r>
              <a:rPr lang="sr-Latn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provisorischer Scharfrichter) </a:t>
            </a: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Босну, која је тада била под аустроугарском окупацијом у складу с одредбама Берлинског уговора (1878). За сталног џелата је постављен 1. фебруара 1897. године.</a:t>
            </a:r>
          </a:p>
        </p:txBody>
      </p:sp>
    </p:spTree>
    <p:extLst>
      <p:ext uri="{BB962C8B-B14F-4D97-AF65-F5344CB8AC3E}">
        <p14:creationId xmlns:p14="http://schemas.microsoft.com/office/powerpoint/2010/main" val="4096319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136091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D185C7C5-019A-4A31-AF39-29904D37B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329937"/>
            <a:ext cx="3874416" cy="566551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Остао је упамћен по томе што је 3. фебруара 1914. извршио смртну казну </a:t>
            </a:r>
            <a:r>
              <a:rPr lang="sr-Cyrl-R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вјешањем</a:t>
            </a: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над тројицом осуђених за Сарајевски атентат. </a:t>
            </a:r>
            <a:r>
              <a:rPr lang="sr-Cyrl-R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Објесио</a:t>
            </a: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је Вељка Чубриловића, Мишка Јовановића и Данила Илића и о томе оставио своје </a:t>
            </a:r>
            <a:r>
              <a:rPr lang="sr-Cyrl-R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свједочанство</a:t>
            </a: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4337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136091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D185C7C5-019A-4A31-AF39-29904D37B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29937"/>
            <a:ext cx="7154943" cy="566551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Наводно је измислио нови систем вјешања, на којима смрт наступа у секунди. Међутим, радило се о стандардним аустријским вјешалима, у виду стуба укопаног у земљу, у који је укуцан клин за кратак конопац с омчом. На таквим вјешалима, агонија осуђеног је у просјеку трајала око десет минута. У исто вријеме у Енглеској се користила напреднија техника вјешала, са дугачким конопцем и отвором на поду платформе, кроз који је осуђеник падао и затезао конопац тежином свог тијела.</a:t>
            </a:r>
            <a:endParaRPr lang="sr-Cyrl-R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025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136091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D185C7C5-019A-4A31-AF39-29904D37B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329937"/>
            <a:ext cx="6004874" cy="566551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-Остао је у служби нових власти до 1922. године, када је пензионисан.</a:t>
            </a:r>
            <a:b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sr-Cyrl-R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Алојз</a:t>
            </a: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је свирао цитру и компоновао. Омиљени композитори су му били Шуберт и Шопен. У својој, 36 година дугој каријери, </a:t>
            </a:r>
            <a:r>
              <a:rPr lang="sr-Cyrl-R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Сајфрид</a:t>
            </a: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је </a:t>
            </a:r>
            <a:r>
              <a:rPr lang="sr-Cyrl-R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вјероватно</a:t>
            </a: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објесио</a:t>
            </a: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више од 50 осуђеника на смрт, многе током рата. Посљедња жртва му је био Алија </a:t>
            </a:r>
            <a:r>
              <a:rPr lang="sr-Cyrl-R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Алијагић</a:t>
            </a: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кога је </a:t>
            </a:r>
            <a:r>
              <a:rPr lang="sr-Cyrl-R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објесио</a:t>
            </a:r>
            <a:r>
              <a:rPr lang="sr-Cyrl-R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 марта 1922. у Загребу.</a:t>
            </a:r>
          </a:p>
        </p:txBody>
      </p:sp>
    </p:spTree>
    <p:extLst>
      <p:ext uri="{BB962C8B-B14F-4D97-AF65-F5344CB8AC3E}">
        <p14:creationId xmlns:p14="http://schemas.microsoft.com/office/powerpoint/2010/main" val="1954957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CABC3F7F-B693-4934-AD46-D9FB6E64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136091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D185C7C5-019A-4A31-AF39-29904D37B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329937"/>
            <a:ext cx="4025244" cy="566551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Као пензионер боравио је у Сарајеву до 1930, а онда се вратио у своје родно мјесто у Аустрији, где је 1933. године разговарао с новинарима.</a:t>
            </a:r>
            <a:b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Умро је у родном мјесту 9. октобра 1938. године, од артериосклерозе.</a:t>
            </a:r>
            <a:endParaRPr lang="sr-Cyrl-R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30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тема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1244</Words>
  <Application>Microsoft Office PowerPoint</Application>
  <PresentationFormat>Широки екран</PresentationFormat>
  <Paragraphs>88</Paragraphs>
  <Slides>25</Slides>
  <Notes>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4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Office тема</vt:lpstr>
      <vt:lpstr>„БОСАНСКИ ЏЕЛАТ“</vt:lpstr>
      <vt:lpstr>Рођен је у Календерима код Костајнице 1943. године. Завршио је Природно-математички факултет у Сарајеву, група математика и физика. Радио је као професор математике и физике. Био је уредник Гласа Српске, и уредник часописа „Путеви“, „Универзитетска библиотека“, и „Освјетљења“. У периоду 1988-1990. је био директор Народне и универзитетске библиотеке „Петар Кочић“. Био је директор Галерије ликовних умјетности Републике Српске. До сада је објавио око четрдесет књига, од чега десет из области поезије и прозе, затим пет драмских текстова за дјецу и двије дрaме за одрасле, и десетак радио игара. Његово дјело „Иваново отварање“ је од стране жирија проглашено за „књигу 2000. године за младе“ у Савезној Републици Југославији. сабраних дјела Петра Кочића. </vt:lpstr>
      <vt:lpstr>Члан је књижевног Организационог одбора за додјељивање Кочићеве награде, коју додјељује завичајно друштво „Змијање“ и град Бања Лука, и члан Организационог одбора Кочићевог збора. Ранко Рисојевић је члан Друштва библиотекара Републике Српске, те Комисије за међународну сарадњу Друштва библиотекара Републике Српске. Један је од чланова Фондације Јасеновац-Доња Градина. Био је у саставу Редакционог одбора за издавање сабраних дјела Петра Кочића. Потпредсједник је Друштва чланова Матице српске у Републици Српској, и његовог Управног одбора.</vt:lpstr>
      <vt:lpstr>Дјело „Босански џелат“ - роман - објављен 2004. године - 63 цјелине (кратка поглавља) - прво поглавље нулто (0), а посљедње 62. - тема: необична служба (феноменологија Алојза Зајфрида) </vt:lpstr>
      <vt:lpstr>АЛОЈЗ ЗАЈФРИД - службени џелат Аустроугарске монархије, па Краљевине СХС и пензионисани службеник Краљевине Југославије. - Дана 1. августа 1886. постављен је за привременог џелата (њем. provisorischer Scharfrichter) за Босну, која је тада била под аустроугарском окупацијом у складу с одредбама Берлинског уговора (1878). За сталног џелата је постављен 1. фебруара 1897. године.</vt:lpstr>
      <vt:lpstr>Остао је упамћен по томе што је 3. фебруара 1914. извршио смртну казну вјешањем над тројицом осуђених за Сарајевски атентат. Објесио је Вељка Чубриловића, Мишка Јовановића и Данила Илића и о томе оставио своје свједочанство.</vt:lpstr>
      <vt:lpstr>Наводно је измислио нови систем вјешања, на којима смрт наступа у секунди. Међутим, радило се о стандардним аустријским вјешалима, у виду стуба укопаног у земљу, у који је укуцан клин за кратак конопац с омчом. На таквим вјешалима, агонија осуђеног је у просјеку трајала око десет минута. У исто вријеме у Енглеској се користила напреднија техника вјешала, са дугачким конопцем и отвором на поду платформе, кроз који је осуђеник падао и затезао конопац тежином свог тијела.</vt:lpstr>
      <vt:lpstr>-Остао је у служби нових власти до 1922. године, када је пензионисан.  -  Алојз је свирао цитру и компоновао. Омиљени композитори су му били Шуберт и Шопен. У својој, 36 година дугој каријери, Сајфрид је вјероватно објесио више од 50 осуђеника на смрт, многе током рата. Посљедња жртва му је био Алија Алијагић, кога је објесио 8. марта 1922. у Загребу.</vt:lpstr>
      <vt:lpstr>Као пензионер боравио је у Сарајеву до 1930, а онда се вратио у своје родно мјесто у Аустрији, где је 1933. године разговарао с новинарима.  Умро је у родном мјесту 9. октобра 1938. године, од артериосклерозе.</vt:lpstr>
      <vt:lpstr>Композиција дјела кроз приповиједање                                                                     </vt:lpstr>
      <vt:lpstr>ТРИ ОСНОВНА ТИПА НАРАЦИЈЕ: </vt:lpstr>
      <vt:lpstr>ДОГАЂАЈИ ИСПРИПОВИЈЕДАНИ КРОЗ:  </vt:lpstr>
      <vt:lpstr>ПРИМАРНА ФАБУЛА </vt:lpstr>
      <vt:lpstr>ЏЕЛАТ ЗАЈФРИД </vt:lpstr>
      <vt:lpstr>ЏЕЛАТ ЗАЈФРИД </vt:lpstr>
      <vt:lpstr>ЏЕЛАТ ЗАЈФРИД </vt:lpstr>
      <vt:lpstr>Гротескна сцена </vt:lpstr>
      <vt:lpstr>Гротескно  схватање улоге џелата </vt:lpstr>
      <vt:lpstr>Турска и Аустроугарска кроз ликове џелата</vt:lpstr>
      <vt:lpstr>Зајфридова трансформација</vt:lpstr>
      <vt:lpstr>Зајфридова трансформација</vt:lpstr>
      <vt:lpstr>Маргиналне личности</vt:lpstr>
      <vt:lpstr>Маргиналне личности</vt:lpstr>
      <vt:lpstr>ПРИЗОРИ  ИЗ РАТНЕ ПОЗАДИНЕ</vt:lpstr>
      <vt:lpstr>ЗАЈФРИД – ВЈЕРНИ СЛУЖБЕНИК СВОЈЕ ДРЖАВЕ –ОТОВ ОТАЦ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Sanja D</dc:creator>
  <cp:lastModifiedBy>Sanja D</cp:lastModifiedBy>
  <cp:revision>60</cp:revision>
  <dcterms:created xsi:type="dcterms:W3CDTF">2021-11-08T18:03:19Z</dcterms:created>
  <dcterms:modified xsi:type="dcterms:W3CDTF">2021-11-12T17:57:14Z</dcterms:modified>
</cp:coreProperties>
</file>