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82" r:id="rId4"/>
    <p:sldMasterId id="2147483794" r:id="rId5"/>
    <p:sldMasterId id="2147483806" r:id="rId6"/>
    <p:sldMasterId id="2147483818" r:id="rId7"/>
    <p:sldMasterId id="2147483830" r:id="rId8"/>
    <p:sldMasterId id="2147483926" r:id="rId9"/>
  </p:sldMasterIdLst>
  <p:notesMasterIdLst>
    <p:notesMasterId r:id="rId26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6004-224B-4D0F-8517-9BFD33AD15FF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338F-D6B0-4A80-A141-33B84F9A6CA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1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17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6E35-2DDF-4843-B73D-26EFA5788C3B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F0EE-0290-4C9E-AC7E-D04B37E619F1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2467-2B6D-459D-A961-B034D0594F1C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A5C2-A679-472A-8143-3DBF129C11A0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A02F-5492-4A44-BED1-34F0F0B057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538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189C-DED1-44BB-9982-CC0FCC74ED2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21872-AC2E-4B0D-8913-B0F3C521F8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05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03C3-82F0-4F60-9C94-981D052D956D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AED8-4A7A-4132-A0D0-87348D9286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91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5653-4C38-451B-8109-65DD1926D3EA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024E5-26B8-46AD-BC59-BF569D12C8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28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F7A-6BF4-43DC-BE44-39A9AD11E8A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C22B-FC21-4912-B663-35B3CF021F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447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64CC-FA09-4BF1-B83A-3C962FDD3FD7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AF4A-309E-45B4-BE5C-25F947130D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62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6F66-49BC-4A75-A9A4-C0132701093A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75621-B25A-49D0-B76D-4FC3A82E7D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70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970E-8E53-4749-80EF-950D5C12A22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D8C-FA2E-4D56-9406-87F556778F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40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06AC-5230-446A-BD09-C9B227B82661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6AF4-33C4-4127-B51E-75144588139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88AF9-59B6-492E-BCCD-958272C74B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943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F84C-D57B-4DA8-A7D8-FADE2C3F901C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A900C-EF7C-4662-8C80-3F1C2F5F2A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123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3C24-BB92-483D-878F-62BB147670E0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5FE3-856E-4AC3-9952-691E332918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72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B83-3384-44BD-BC85-4ED9B83E9606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4EA-C4AF-439F-9B0D-08688B1F14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21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4D61-12B7-475D-B0AB-33812CE3A7D9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806E-BBF0-43E2-A525-DD60F6C6E1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61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78F3-AED4-4253-BEF0-D263E573751C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40CF-672D-4BD9-93B0-302A5F090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080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1680-43E5-463E-BD8B-B7F2431CD96C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C5CCF-65D6-4D26-910A-89D4AF52D4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53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A84D-E37F-4E56-A28F-DFBFC10C28D8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25C02-2164-4636-B59E-E55CD0B67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94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02EA-F7CE-486F-86A6-9039C0596A5E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5E63-A286-4D0F-AFAD-188453472E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3533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2F78-1DB0-4D6C-AAB3-948FACBEBAEB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1226-3DA8-4606-937F-54F420F692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4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1ED0-F39E-4DF9-A9C1-C4C54A438C15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3D98-863B-416B-8634-EE848224C6B7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14D3-931D-4DC1-ACEC-5766A89032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4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2FCF-51FC-4D63-96A9-3180645854F4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47F9-4750-4893-B035-8EE85A95F9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253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8A8D-5E46-4633-9820-F88D390C9027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C4604-DC61-47AC-8A21-A48BAD141E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135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D6CD-8B0C-4674-BB86-8C020E34B1E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460EA-3513-47D3-86CB-3AEA361A1C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086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0E23-53A4-4E62-8883-5E9D244E06C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CE0AD-DE91-400E-91F4-1A38AF6291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075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DBE7-82D1-49D3-AF53-32D69350464D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98A44-42F8-4A5E-93F9-F3799DE729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61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4650-0482-4090-B46C-0C9590B7061F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C2F6-FAFE-4BE6-8E24-0A64788BE9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448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5B06-86F8-4658-97B6-08B14530724F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E88B1-B95A-4E6C-9165-7E5D62661F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793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8795-3B70-4D00-B083-A2DACC86D95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47422-DD3C-4CD1-9B37-340D7681DA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83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AF62-256B-4AC0-8E6A-365F3ECB1E40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42BFF-366E-4EC9-B18A-FB7B373F66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76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885F9-3F0C-4384-A2A9-A67D6B17FE03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79E0-63B5-4A00-A3A0-8FF3E0201436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C94C-5BED-481E-8ACE-3E13CFC771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23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A4A8-A314-4E7F-9D9F-AF075D618065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385AC-6136-49B7-9B53-D7AC3F9DAC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939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45C5-E898-46F6-BB71-7DF0B25FCA2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2B06A-756B-4C41-B610-93F9954B1E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986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4419-FA04-426E-9279-66C8858ABA6F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F3B3-184E-4509-810F-D82C178F83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88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D2CE-8E6C-4AE6-B09C-C1E64E4D211C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FBFC6-20A0-46F5-82C0-5349564C35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44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2A5-779F-4274-99ED-ED9EB811F875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8A5E-3344-4EDC-9DEB-1117BA5C61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38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4730-95BC-4210-AE6E-7628B364076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5EBC-B7BB-4508-B6D4-C6723B56A2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8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9A09-39BF-460E-847F-A0D480F43756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1FC9-158C-4B61-AD6F-9976C5E64C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944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ED61-5AD8-45F7-A0E9-F7E7D7648FA4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C8A-7379-43AE-A97A-8EA61DA4CF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279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2EC0-1650-4F5F-94C8-F719D3FA89E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96777-D583-4D98-BA10-396ED0E54B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0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15BA-4B80-4B2C-9B05-BC064886ECB6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0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FA16-234E-4E04-ACDD-D38C2375816B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26139-1562-4333-9A8F-8A6EC3BA4B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92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C25-03D5-4050-B985-4D83883ED30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C8528-4C1A-47C7-A595-3F096460E8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7153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D950-D261-459A-83D0-D12414A73220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EB123-C657-419D-ACFD-8BE21AB9D1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8762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40A5-5C8F-4006-994B-FFAC7714F29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7769F-8ABC-4411-AC35-0D91D1C47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88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E4E7-1236-45A7-8A13-AFFC53F1634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A76E-BD96-46D8-866E-4B27521FD4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983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6AAF-D0E6-4DC7-9115-2D29E04A0448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FD144-D2B2-46E9-BC4C-CF76FA5601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368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ECA3-DA5E-413C-965D-EA9D5143B037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7214C-CFE0-4F85-9DE6-5532D5721B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822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329D-FA60-4E7A-924A-058FF0AB41CE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E68C4-4531-4B61-9886-1A0F1C6062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086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B6C3-5F95-4FB0-9FD0-EB1002BD5B7C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80E67-30AC-4B63-AC0B-B0D9EA8B893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445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FFC9-58D5-451E-BA7B-F1809FB47B66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DA177-2BFB-4E5A-A15D-E81011BDC7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3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110F-4DEA-4533-BC2C-D56D85D9AE5D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CE0E-E1B0-4E4F-95E0-80E75CDDF7C1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7489A-CDDE-45BF-8748-0F418992D0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68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7004-FDF2-4CA6-9A71-BAE849BC91FD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159B9-8665-49D7-A652-AEE02518F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400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AEA0-E97E-4D33-B074-0FC39B6A147D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6861-966F-47B0-A586-6AF5D3B17E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524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F35C-1BAF-47D2-99A0-C4FA5BB0FC92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8505E-45C9-480B-B06E-C213E0CFC8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44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2AF6-D589-4592-8423-CB4FAD2D63B9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D6784-F51C-4C3C-ABCA-A75014D418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86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E38E-D36E-4D70-B3D0-F78C198DA88E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E8B01-38E7-40D2-AC4D-E261690A15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95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6F24-6587-46F7-8338-F4E7876B0EFD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C3B7C-EBD8-4D44-8262-CEE1F941B2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4268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26AF-5EB8-43D7-AF76-801A4A0D6F1A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5756B-2D78-4203-9020-CA3EACCFB1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612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DB1A-5CE1-4C22-84DD-B1FED348A9DA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7B84-6667-4218-BC34-703451BDA8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1654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9F96-7897-40B7-8739-11668C53CA34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E313-8420-47C4-8976-5D6FA7D987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00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5B6C9-3731-4079-BE53-B1197C3B8919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2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B9AB-4582-4AF6-9EB1-F37BFBB402EB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E02B2-0CD7-448A-8022-91BFCDC665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3414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9469-967B-409A-A176-8A94A166A479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EB31-DFC3-4008-AAB0-F18B24173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517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16E7-8B29-4D2B-9F17-01BD6073F666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EB5-68FA-4F3C-9444-3FC294439D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211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CE70-6EC4-49FB-8119-ED7B63398956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60FF2-8BDC-40CD-992A-8B74F13E28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38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C4DC-17F3-4E86-B281-517433381847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D3A8-4803-4715-A326-0FB0E10CA8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132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0526-803D-4312-9C11-979A2BA333D5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69519-CF56-4571-9366-9C5B395629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435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3FE3-1644-4F14-AA34-EC7779B709C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88412-2F4E-4F1A-B54E-AE152EC32E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449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E10C-3317-4508-9CFE-277062D22B6D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52FF-4780-4851-B823-6F86BF74AF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638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31F6-E725-427F-A264-533B99C3BF69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1A6DC-AFBD-464D-8DAA-C9C8DF5887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820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9783-813E-4337-B170-7A52474302E6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01485-0195-4D06-9FCA-5D03D373A9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66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CB73C-47DD-4DE6-907C-1BF977DC8E2C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D452-6698-49E6-9AEB-20364EA4BFEB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FDBF-9BA2-4CDB-A567-7605B2415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924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4390-D5F0-4DCA-8CD5-283CB067A23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2BBE0-7F20-4C71-95BB-C7EC96D88E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756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F3FA-2131-465C-B86E-8084AA4C202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0DF64-2B8E-4B58-97FA-9DB164151E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856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8639-B500-463A-9A7B-8DE15097481A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E52D9-9C07-4515-85B9-8209D32529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14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CE51-E3B0-4727-8BA2-1A6E993FD57F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24EF-31C2-48DD-8C23-E5DBBD0429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679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025B-2968-4B55-BA5A-E3F318F9A41C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823A-EF49-42D3-AC35-0E1DEA1972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3403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EC50-080D-4537-BEA5-9A84C75E4743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7678C-E417-4398-A5C8-A44F66F921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69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27C0-09BE-4691-BB08-47737FCD22F7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C867A-12B3-41AE-9D51-016728E3A3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968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ED4E-1A7C-415B-BD58-5F55C8F98B6A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F9ADC-0688-4479-A59E-28F5B51F86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908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0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6BE90-D1D8-412F-89CF-CC3E02D60B03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9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1883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66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9670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7816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1171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411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783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02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2192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066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BABF3679-3B7B-4579-997E-7A3F6472013D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5F2360-D83A-4E03-BF8E-7F48490D414A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F57F22B-DE03-4E0B-B26B-BF270ACF3B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0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11AB6B1-C508-4C82-BB9D-218A8A1FBD74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71F1E8CD-5756-4542-BCA4-56D96B7FDA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6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70444F65-9FEA-45A2-91EC-383BAF4F89F5}" type="datetime1">
              <a:rPr lang="sr-Cyrl-RS" smtClean="0"/>
              <a:t>12.04.2020.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7E68689-127B-4CC4-864E-D816D3A11029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0E5292A-BD43-457E-905C-67A99DADA6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0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B4C8D62-1485-49BB-8D6F-B462C6EB1A8E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6FD1001C-A532-458B-9C4B-E54EF11569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7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8479860-0E93-4AE1-95C5-DF5A0CBDF1FE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4957851-A7D2-431C-95C2-9472448219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8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33903F9-21C0-40F7-889A-DA62C6920F58}" type="datetime1">
              <a:rPr lang="sr-Cyrl-RS" altLang="zh-CN" smtClean="0"/>
              <a:t>12.04.2020.</a:t>
            </a:fld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ED84786-36D5-4FA6-9756-D903F5B756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20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>
                <a:hlinkClick r:id="rId13"/>
              </a:rPr>
              <a:t>Powerpoint Templates</a:t>
            </a:r>
            <a:endParaRPr lang="fr-FR" altLang="sr-Latn-RS"/>
          </a:p>
        </p:txBody>
      </p:sp>
      <p:pic>
        <p:nvPicPr>
          <p:cNvPr id="1059" name="Picture 35" descr="jhfg hfg zt 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 b="1">
                <a:solidFill>
                  <a:schemeClr val="bg1"/>
                </a:solidFill>
              </a:rPr>
              <a:t>Page </a:t>
            </a:r>
            <a:fld id="{3F36A9BD-FB1C-47CB-A0D1-D1987D463428}" type="slidenum">
              <a:rPr lang="fr-FR" altLang="sr-Latn-RS" b="1">
                <a:solidFill>
                  <a:schemeClr val="bg1"/>
                </a:solidFill>
              </a:rPr>
              <a:pPr/>
              <a:t>‹#›</a:t>
            </a:fld>
            <a:endParaRPr lang="fr-FR" altLang="sr-Latn-R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1984" TargetMode="External"/><Relationship Id="rId13" Type="http://schemas.openxmlformats.org/officeDocument/2006/relationships/hyperlink" Target="https://sr.wikipedia.org/wiki/%D0%94%D0%B5%D0%BB%D0%BD%D0%B8%D1%86%D0%B5" TargetMode="External"/><Relationship Id="rId18" Type="http://schemas.openxmlformats.org/officeDocument/2006/relationships/hyperlink" Target="https://sr.wikipedia.org/wiki/%D0%90%D0%BA%D0%B0%D0%B4%D0%B5%D0%BC%D0%B8%D1%98%D0%B0_%D0%BD%D0%B0%D1%83%D0%BA%D0%B0_%D0%B8_%D1%83%D0%BC%D1%98%D0%B5%D1%82%D0%BD%D0%BE%D1%81%D1%82%D0%B8_%D0%91%D0%BE%D1%81%D0%BD%D0%B5_%D0%B8_%D0%A5%D0%B5%D1%80%D1%86%D0%B5%D0%B3%D0%BE%D0%B2%D0%B8%D0%BD%D0%B5" TargetMode="External"/><Relationship Id="rId3" Type="http://schemas.openxmlformats.org/officeDocument/2006/relationships/hyperlink" Target="https://sr.wikipedia.org/wiki/%D0%91%D0%BE%D1%81%D0%B0%D0%BD%D1%81%D0%BA%D0%B0_%D0%9A%D1%80%D0%B0%D1%98%D0%B8%D0%BD%D0%B0" TargetMode="External"/><Relationship Id="rId7" Type="http://schemas.openxmlformats.org/officeDocument/2006/relationships/hyperlink" Target="https://sr.wikipedia.org/wiki/26._%D0%BC%D0%B0%D1%80%D1%82" TargetMode="External"/><Relationship Id="rId12" Type="http://schemas.openxmlformats.org/officeDocument/2006/relationships/hyperlink" Target="https://sr.wikipedia.org/wiki/%D0%91%D0%B0%D1%9A%D0%B0_%D0%9B%D1%83%D0%BA%D0%B0" TargetMode="External"/><Relationship Id="rId17" Type="http://schemas.openxmlformats.org/officeDocument/2006/relationships/hyperlink" Target="https://sr.wikipedia.org/wiki/%D0%A1%D1%80%D0%BF%D1%81%D0%BA%D0%B0_%D0%B0%D0%BA%D0%B0%D0%B4%D0%B5%D0%BC%D0%B8%D1%98%D0%B0_%D0%BD%D0%B0%D1%83%D0%BA%D0%B0_%D0%B8_%D1%83%D0%BC%D0%B5%D1%82%D0%BD%D0%BE%D1%81%D1%82%D0%B8" TargetMode="External"/><Relationship Id="rId2" Type="http://schemas.openxmlformats.org/officeDocument/2006/relationships/hyperlink" Target="https://sr.wikipedia.org/wiki/%D0%A5%D0%B0%D1%88%D0%B0%D0%BD%D0%B8_(%D0%9A%D1%80%D1%83%D0%BF%D0%B0_%D0%BD%D0%B0_%D0%A3%D0%BD%D0%B8)" TargetMode="External"/><Relationship Id="rId16" Type="http://schemas.openxmlformats.org/officeDocument/2006/relationships/hyperlink" Target="https://sr.wikipedia.org/wiki/%D0%A4%D0%B8%D0%BB%D0%BE%D0%B7%D0%BE%D1%84%D1%81%D0%BA%D0%B8_%D1%84%D0%B0%D0%BA%D1%83%D0%BB%D1%82%D0%B5%D1%82_%D0%A3%D0%BD%D0%B8%D0%B2%D0%B5%D1%80%D0%B7%D0%B8%D1%82%D0%B5%D1%82%D0%B0_%D1%83_%D0%91%D0%B5%D0%BE%D0%B3%D1%80%D0%B0%D0%B4%D1%83" TargetMode="External"/><Relationship Id="rId20" Type="http://schemas.openxmlformats.org/officeDocument/2006/relationships/hyperlink" Target="https://sr.wikipedia.org/wiki/%D0%9D%D0%B0%D1%80%D0%BE%D0%B4%D0%BD%D0%BE%D0%BE%D1%81%D0%BB%D0%BE%D0%B1%D0%BE%D0%B4%D0%B8%D0%BB%D0%B0%D1%87%D0%BA%D0%B0_%D0%B1%D0%BE%D1%80%D0%B1%D0%B0_%D0%BD%D0%B0%D1%80%D0%BE%D0%B4%D0%B0_%D0%88%D1%83%D0%B3%D0%BE%D1%81%D0%BB%D0%B0%D0%B2%D0%B8%D1%98%D0%B5" TargetMode="External"/><Relationship Id="rId1" Type="http://schemas.openxmlformats.org/officeDocument/2006/relationships/slideLayout" Target="../slideLayouts/slideLayout95.xml"/><Relationship Id="rId6" Type="http://schemas.openxmlformats.org/officeDocument/2006/relationships/hyperlink" Target="https://sr.wikipedia.org/wiki/%D0%91%D0%B5%D0%BE%D0%B3%D1%80%D0%B0%D0%B4" TargetMode="External"/><Relationship Id="rId11" Type="http://schemas.openxmlformats.org/officeDocument/2006/relationships/hyperlink" Target="https://sr.wikipedia.org/wiki/%D0%91%D0%B8%D1%85%D0%B0%D1%9B" TargetMode="External"/><Relationship Id="rId5" Type="http://schemas.openxmlformats.org/officeDocument/2006/relationships/hyperlink" Target="https://sr.wikipedia.org/wiki/1915" TargetMode="External"/><Relationship Id="rId15" Type="http://schemas.openxmlformats.org/officeDocument/2006/relationships/hyperlink" Target="https://sr.wikipedia.org/wiki/%D0%9A%D0%B0%D1%80%D0%BB%D0%BE%D0%B2%D0%B0%D1%86" TargetMode="External"/><Relationship Id="rId10" Type="http://schemas.openxmlformats.org/officeDocument/2006/relationships/hyperlink" Target="https://sr.wikipedia.org/wiki/%D0%88%D1%83%D0%B3%D0%BE%D1%81%D0%BB%D0%B0%D0%B2%D0%B8%D1%98%D0%B0" TargetMode="External"/><Relationship Id="rId19" Type="http://schemas.openxmlformats.org/officeDocument/2006/relationships/hyperlink" Target="https://sr.wikipedia.org/wiki/Brankov_most" TargetMode="External"/><Relationship Id="rId4" Type="http://schemas.openxmlformats.org/officeDocument/2006/relationships/hyperlink" Target="https://sr.wikipedia.org/wiki/1._%D1%98%D0%B0%D0%BD%D1%83%D0%B0%D1%80" TargetMode="External"/><Relationship Id="rId9" Type="http://schemas.openxmlformats.org/officeDocument/2006/relationships/hyperlink" Target="https://sr.wikipedia.org/wiki/%D0%A1%D1%80%D0%B1%D0%B8" TargetMode="External"/><Relationship Id="rId14" Type="http://schemas.openxmlformats.org/officeDocument/2006/relationships/hyperlink" Target="https://sr.wikipedia.org/wiki/%D0%A1%D0%B0%D1%80%D0%B0%D1%98%D0%B5%D0%B2%D0%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ПОСЛОВНА КОМУНИКАЦИЈА</a:t>
            </a:r>
            <a:endParaRPr lang="en-U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 smtClean="0"/>
              <a:t>ПОСЛОВНА ПИСМА</a:t>
            </a:r>
          </a:p>
          <a:p>
            <a:r>
              <a:rPr lang="sr-Cyrl-RS" dirty="0" smtClean="0"/>
              <a:t>БИОГРАФИЈА КАО ОБЛИК ПОСЛОВНОГ КОМУНИЦИРАЊА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6488668"/>
            <a:ext cx="2667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1400" b="1" i="1" dirty="0" smtClean="0"/>
              <a:t>МР САЊА ЂУРИЋ, ПРОФ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2209800" cy="24669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-76200"/>
            <a:ext cx="61722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400" b="1" dirty="0" smtClean="0">
                <a:solidFill>
                  <a:srgbClr val="FF0000"/>
                </a:solidFill>
              </a:rPr>
              <a:t>Стефан Дабић</a:t>
            </a:r>
          </a:p>
          <a:p>
            <a:r>
              <a:rPr lang="sr-Cyrl-RS" sz="1400" b="1" dirty="0" err="1" smtClean="0">
                <a:solidFill>
                  <a:srgbClr val="FF0000"/>
                </a:solidFill>
              </a:rPr>
              <a:t>Гундулићева</a:t>
            </a:r>
            <a:r>
              <a:rPr lang="sr-Cyrl-RS" sz="1400" b="1" dirty="0" smtClean="0">
                <a:solidFill>
                  <a:srgbClr val="FF0000"/>
                </a:solidFill>
              </a:rPr>
              <a:t> улица 95</a:t>
            </a:r>
          </a:p>
          <a:p>
            <a:r>
              <a:rPr lang="sr-Cyrl-RS" sz="1400" b="1" dirty="0" smtClean="0">
                <a:solidFill>
                  <a:srgbClr val="FF0000"/>
                </a:solidFill>
              </a:rPr>
              <a:t>Бања Лука</a:t>
            </a:r>
          </a:p>
          <a:p>
            <a:endParaRPr lang="sr-Cyrl-RS" b="1" dirty="0" smtClean="0">
              <a:solidFill>
                <a:srgbClr val="FF0000"/>
              </a:solidFill>
            </a:endParaRPr>
          </a:p>
          <a:p>
            <a:r>
              <a:rPr lang="sr-Cyrl-RS" b="1" dirty="0" smtClean="0">
                <a:solidFill>
                  <a:srgbClr val="FF0000"/>
                </a:solidFill>
              </a:rPr>
              <a:t>Биографски подаци</a:t>
            </a:r>
          </a:p>
          <a:p>
            <a:endParaRPr lang="sr-Cyrl-RS" b="1" dirty="0">
              <a:solidFill>
                <a:srgbClr val="FF0000"/>
              </a:solidFill>
            </a:endParaRPr>
          </a:p>
          <a:p>
            <a:r>
              <a:rPr lang="sr-Cyrl-RS" b="1" dirty="0" smtClean="0">
                <a:solidFill>
                  <a:srgbClr val="FF0000"/>
                </a:solidFill>
              </a:rPr>
              <a:t>      Рођен сам у </a:t>
            </a:r>
            <a:r>
              <a:rPr lang="sr-Cyrl-RS" b="1" dirty="0" err="1" smtClean="0">
                <a:solidFill>
                  <a:srgbClr val="FF0000"/>
                </a:solidFill>
              </a:rPr>
              <a:t>Бањој</a:t>
            </a:r>
            <a:r>
              <a:rPr lang="sr-Cyrl-RS" b="1" dirty="0" smtClean="0">
                <a:solidFill>
                  <a:srgbClr val="FF0000"/>
                </a:solidFill>
              </a:rPr>
              <a:t> Луци, 2003. године, </a:t>
            </a:r>
            <a:r>
              <a:rPr lang="sr-Cyrl-RS" b="1" dirty="0" err="1" smtClean="0">
                <a:solidFill>
                  <a:srgbClr val="FF0000"/>
                </a:solidFill>
              </a:rPr>
              <a:t>гдје</a:t>
            </a:r>
            <a:r>
              <a:rPr lang="sr-Cyrl-RS" b="1" dirty="0" smtClean="0">
                <a:solidFill>
                  <a:srgbClr val="FF0000"/>
                </a:solidFill>
              </a:rPr>
              <a:t> сам завршио основну школу. Одличан сам ученик, и учествовао сам на бројним такмичењима из информатике. Активан сам био у многим ваннаставним активностима, секцијама. Живим у </a:t>
            </a:r>
            <a:r>
              <a:rPr lang="sr-Cyrl-RS" b="1" dirty="0" err="1" smtClean="0">
                <a:solidFill>
                  <a:srgbClr val="FF0000"/>
                </a:solidFill>
              </a:rPr>
              <a:t>Бањој</a:t>
            </a:r>
            <a:r>
              <a:rPr lang="sr-Cyrl-RS" b="1" dirty="0" smtClean="0">
                <a:solidFill>
                  <a:srgbClr val="FF0000"/>
                </a:solidFill>
              </a:rPr>
              <a:t> Луци, са родитељима и братом. Уз биографију прилажем и осталу потребну документацију .</a:t>
            </a:r>
          </a:p>
          <a:p>
            <a:endParaRPr lang="sr-Cyrl-RS" b="1" dirty="0" smtClean="0">
              <a:solidFill>
                <a:srgbClr val="FF0000"/>
              </a:solidFill>
            </a:endParaRPr>
          </a:p>
          <a:p>
            <a:endParaRPr lang="sr-Cyrl-RS" b="1" dirty="0">
              <a:solidFill>
                <a:srgbClr val="FF0000"/>
              </a:solidFill>
            </a:endParaRPr>
          </a:p>
          <a:p>
            <a:endParaRPr lang="sr-Cyrl-RS" b="1" dirty="0" smtClean="0">
              <a:solidFill>
                <a:srgbClr val="FF0000"/>
              </a:solidFill>
            </a:endParaRPr>
          </a:p>
          <a:p>
            <a:r>
              <a:rPr lang="sr-Cyrl-RS" b="1" dirty="0" smtClean="0">
                <a:solidFill>
                  <a:srgbClr val="FF0000"/>
                </a:solidFill>
              </a:rPr>
              <a:t>Бања Лука,                               ______________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13. </a:t>
            </a:r>
            <a:r>
              <a:rPr lang="sr-Cyrl-RS" b="1" dirty="0">
                <a:solidFill>
                  <a:srgbClr val="FF0000"/>
                </a:solidFill>
              </a:rPr>
              <a:t>а</a:t>
            </a:r>
            <a:r>
              <a:rPr lang="sr-Cyrl-RS" b="1" dirty="0" smtClean="0">
                <a:solidFill>
                  <a:srgbClr val="FF0000"/>
                </a:solidFill>
              </a:rPr>
              <a:t>прил 2020. године            Стефан Дабић     </a:t>
            </a:r>
            <a:endParaRPr lang="sr-Cyrl-RS" b="1" dirty="0">
              <a:solidFill>
                <a:srgbClr val="FF0000"/>
              </a:solidFill>
            </a:endParaRPr>
          </a:p>
          <a:p>
            <a:endParaRPr lang="sr-Cyrl-RS" b="1" dirty="0" smtClean="0">
              <a:solidFill>
                <a:srgbClr val="FF0000"/>
              </a:solidFill>
            </a:endParaRPr>
          </a:p>
          <a:p>
            <a:endParaRPr lang="sr-Latn-R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3513" y="1828800"/>
            <a:ext cx="1368287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33400" y="533400"/>
            <a:ext cx="19050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Слушај! Мој друг је написао овако!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1000" y="6400800"/>
            <a:ext cx="10668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799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762000"/>
            <a:ext cx="1847850" cy="2466975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>
            <a:off x="4114800" y="762000"/>
            <a:ext cx="2554357" cy="2362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Браво, Милоше, свака част! Послужићу се овим моделом. Сад ми је много јасније.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43100"/>
            <a:ext cx="2133600" cy="25336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14400" y="0"/>
            <a:ext cx="3200400" cy="1828800"/>
          </a:xfrm>
          <a:prstGeom prst="wedgeEllipseCallout">
            <a:avLst>
              <a:gd name="adj1" fmla="val -32598"/>
              <a:gd name="adj2" fmla="val 58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Марко, баш ми је драго…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ослободили смо се питања! 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0" y="6324600"/>
            <a:ext cx="1066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087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238750" cy="3810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800600" y="228600"/>
            <a:ext cx="3810000" cy="2117035"/>
          </a:xfrm>
          <a:prstGeom prst="wedgeEllipseCallout">
            <a:avLst>
              <a:gd name="adj1" fmla="val -27442"/>
              <a:gd name="adj2" fmla="val 68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Да ли да им кажем да сам то знала?</a:t>
            </a:r>
          </a:p>
          <a:p>
            <a:pPr algn="ctr"/>
            <a:r>
              <a:rPr lang="sr-Cyrl-RS" dirty="0" err="1" smtClean="0">
                <a:solidFill>
                  <a:srgbClr val="FF0000"/>
                </a:solidFill>
              </a:rPr>
              <a:t>Хммм</a:t>
            </a:r>
            <a:r>
              <a:rPr lang="sr-Cyrl-RS" dirty="0" smtClean="0">
                <a:solidFill>
                  <a:srgbClr val="FF0000"/>
                </a:solidFill>
              </a:rPr>
              <a:t>…ипак не…..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586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245" y="2967335"/>
            <a:ext cx="81115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ПОНОВИМО ЗАЈЕДНО</a:t>
            </a:r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18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399" y="381000"/>
            <a:ext cx="445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СМО ДАНАС НАУЧИЛИ?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1.НАУЧИЛИ СМО КАКО ДА РАЗЛИКУЈЕМО БИОГРАФИЈУ ОД АУТОБИОГРАФИЈЕ.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2.НАУЧИЛИ СМО ДА ПОСТОЈЕ НАЧИНИ ИЗЛАГАЊА У БИОГРАФИЈИ.</a:t>
            </a:r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03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3. НАУЧИЛИ СМО КАКО ДА ПИШЕМО БИОГРАФИЈУ.</a:t>
            </a:r>
            <a:endParaRPr lang="sr-Latn-RS" dirty="0"/>
          </a:p>
        </p:txBody>
      </p:sp>
      <p:sp>
        <p:nvSpPr>
          <p:cNvPr id="6" name="Rounded Rectangle 5"/>
          <p:cNvSpPr/>
          <p:nvPr/>
        </p:nvSpPr>
        <p:spPr>
          <a:xfrm>
            <a:off x="8001000" y="6400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718312" y="304056"/>
            <a:ext cx="533400" cy="52322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Latn-RS" sz="2800" dirty="0"/>
              <a:t>✔</a:t>
            </a:r>
            <a:endParaRPr lang="sr-Latn-R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51442" y="1371600"/>
            <a:ext cx="50027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Latn-RS" sz="2800" b="1" dirty="0"/>
              <a:t>✔</a:t>
            </a:r>
            <a:endParaRPr lang="sr-Latn-R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1442" y="2536567"/>
            <a:ext cx="50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✔</a:t>
            </a:r>
            <a:endParaRPr lang="sr-Latn-R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85012" y="4038600"/>
            <a:ext cx="41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✔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22713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799" y="868017"/>
            <a:ext cx="655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ЗАБОРАВИМО!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855800"/>
            <a:ext cx="7031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ПРАВОПИСНА ПРАВИЛА СУ, 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ТАКОЂЕ, ВЕОМА ВАЖНА!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050403"/>
            <a:ext cx="56388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СРЕЋНО!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НАРАВНО,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УСПЈЕШНО СТЕ НАУЧИЛИ! 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952" y="6400800"/>
            <a:ext cx="1045648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3657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2853158" y="5601157"/>
            <a:ext cx="476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ЧЕСТИТАМО!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287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5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0580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ЗАДАТАК: напишите</a:t>
            </a:r>
          </a:p>
          <a:p>
            <a:pPr algn="ctr"/>
            <a:r>
              <a:rPr lang="sr-Cyrl-R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своју биографију и предајте </a:t>
            </a:r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вашим професорима на увид. Забавно је, понекад, писати и о себи.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Уживајте!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3733800"/>
            <a:ext cx="3181350" cy="259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01000" y="63246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65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БИОГРАФИЈА</a:t>
            </a:r>
            <a:endParaRPr lang="sr-Latn-R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9681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pPr marL="285750" indent="-285750">
              <a:buFontTx/>
              <a:buChar char="-"/>
            </a:pPr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3716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 себи 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7919" y="1371600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</a:t>
            </a:r>
            <a:r>
              <a:rPr lang="sr-Cyrl-RS" b="1" dirty="0" smtClean="0">
                <a:solidFill>
                  <a:schemeClr val="tx1"/>
                </a:solidFill>
              </a:rPr>
              <a:t> другом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59781" y="1343367"/>
            <a:ext cx="11630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дужа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229100" y="1315135"/>
            <a:ext cx="1257300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краћа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51224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ОБАВЕЗНИ ПОДАЦИ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279293" y="3432553"/>
            <a:ext cx="1524000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л</a:t>
            </a:r>
            <a:r>
              <a:rPr lang="sr-Cyrl-RS" b="1" dirty="0" smtClean="0">
                <a:solidFill>
                  <a:schemeClr val="tx1"/>
                </a:solidFill>
              </a:rPr>
              <a:t>ични подаци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7026" y="3432553"/>
            <a:ext cx="207777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</a:t>
            </a:r>
            <a:r>
              <a:rPr lang="sr-Cyrl-RS" b="1" dirty="0" smtClean="0">
                <a:solidFill>
                  <a:schemeClr val="tx1"/>
                </a:solidFill>
              </a:rPr>
              <a:t>одаци о запослењу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222" y="3353041"/>
            <a:ext cx="2496378" cy="136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</a:t>
            </a:r>
            <a:r>
              <a:rPr lang="sr-Cyrl-RS" b="1" dirty="0" smtClean="0">
                <a:solidFill>
                  <a:schemeClr val="tx1"/>
                </a:solidFill>
              </a:rPr>
              <a:t>одаци о школовању и степену образовања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0023" y="3353040"/>
            <a:ext cx="2343977" cy="136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</a:t>
            </a:r>
            <a:r>
              <a:rPr lang="sr-Cyrl-RS" b="1" dirty="0" smtClean="0">
                <a:solidFill>
                  <a:schemeClr val="tx1"/>
                </a:solidFill>
              </a:rPr>
              <a:t>одаци о радним резултатима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03293" y="814745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834529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871906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05400" y="885855"/>
            <a:ext cx="1066800" cy="523845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47800" y="2881580"/>
            <a:ext cx="1628112" cy="62362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29000" y="2822953"/>
            <a:ext cx="152400" cy="65420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0"/>
          </p:cNvCxnSpPr>
          <p:nvPr/>
        </p:nvCxnSpPr>
        <p:spPr>
          <a:xfrm>
            <a:off x="4953000" y="2881580"/>
            <a:ext cx="504411" cy="471461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66911" y="2695401"/>
            <a:ext cx="2066511" cy="80979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087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858837"/>
          </a:xfrm>
        </p:spPr>
        <p:txBody>
          <a:bodyPr/>
          <a:lstStyle/>
          <a:p>
            <a:r>
              <a:rPr lang="sr-Cyrl-RS" sz="3600" dirty="0" smtClean="0"/>
              <a:t>АУТОБИОГРАФИЈА</a:t>
            </a:r>
            <a:endParaRPr lang="sr-Latn-R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217" y="2262102"/>
            <a:ext cx="6858000" cy="5371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НАЧИН ПИСАЊА БИОГРАФИЈЕ!</a:t>
            </a:r>
          </a:p>
          <a:p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960782" y="1083980"/>
            <a:ext cx="7086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Књижевно </a:t>
            </a:r>
            <a:r>
              <a:rPr lang="sr-Cyrl-RS" dirty="0" err="1" smtClean="0"/>
              <a:t>дјело</a:t>
            </a:r>
            <a:r>
              <a:rPr lang="sr-Cyrl-RS" dirty="0" smtClean="0"/>
              <a:t>, са наглашеном нотом субјективности – </a:t>
            </a:r>
            <a:r>
              <a:rPr lang="sr-Cyrl-RS" i="1" dirty="0" smtClean="0"/>
              <a:t>Аутобиографија Бранислава Нушића</a:t>
            </a:r>
            <a:r>
              <a:rPr lang="sr-Cyrl-RS" dirty="0" smtClean="0"/>
              <a:t>.</a:t>
            </a:r>
            <a:endParaRPr lang="sr-Latn-RS" dirty="0"/>
          </a:p>
        </p:txBody>
      </p:sp>
      <p:sp>
        <p:nvSpPr>
          <p:cNvPr id="5" name="Horizontal Scroll 4"/>
          <p:cNvSpPr/>
          <p:nvPr/>
        </p:nvSpPr>
        <p:spPr>
          <a:xfrm>
            <a:off x="1106557" y="3011556"/>
            <a:ext cx="1676400" cy="599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аутентично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200400" y="2981739"/>
            <a:ext cx="1600200" cy="629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истинито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221356" y="2968487"/>
            <a:ext cx="1447800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концизно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2799286"/>
            <a:ext cx="152400" cy="3249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4000500" y="2799286"/>
            <a:ext cx="0" cy="261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5791200" y="2799286"/>
            <a:ext cx="154056" cy="2454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39717" y="3747288"/>
            <a:ext cx="2667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НАЧИН ИЗЛАГАЊА!</a:t>
            </a:r>
            <a:endParaRPr lang="sr-Latn-RS" b="1" dirty="0"/>
          </a:p>
        </p:txBody>
      </p:sp>
      <p:sp>
        <p:nvSpPr>
          <p:cNvPr id="15" name="Wave 14"/>
          <p:cNvSpPr/>
          <p:nvPr/>
        </p:nvSpPr>
        <p:spPr>
          <a:xfrm>
            <a:off x="1944756" y="4285821"/>
            <a:ext cx="1636643" cy="77880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хронолошко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3828636" y="4285821"/>
            <a:ext cx="2211456" cy="8787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с</a:t>
            </a:r>
            <a:r>
              <a:rPr lang="sr-Cyrl-RS" b="1" dirty="0" smtClean="0">
                <a:solidFill>
                  <a:schemeClr val="tx1"/>
                </a:solidFill>
              </a:rPr>
              <a:t>елективно - информативно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7" name="Double Wave 16"/>
          <p:cNvSpPr/>
          <p:nvPr/>
        </p:nvSpPr>
        <p:spPr>
          <a:xfrm>
            <a:off x="6669156" y="4419600"/>
            <a:ext cx="1524000" cy="6450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с</a:t>
            </a:r>
            <a:r>
              <a:rPr lang="sr-Cyrl-RS" b="1" dirty="0" smtClean="0">
                <a:solidFill>
                  <a:schemeClr val="tx1"/>
                </a:solidFill>
              </a:rPr>
              <a:t>трого </a:t>
            </a:r>
            <a:r>
              <a:rPr lang="sr-Cyrl-RS" b="1" dirty="0" err="1" smtClean="0">
                <a:solidFill>
                  <a:schemeClr val="tx1"/>
                </a:solidFill>
              </a:rPr>
              <a:t>намјенски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8" name="Double Wave 17"/>
          <p:cNvSpPr/>
          <p:nvPr/>
        </p:nvSpPr>
        <p:spPr>
          <a:xfrm>
            <a:off x="4000500" y="5257800"/>
            <a:ext cx="1867728" cy="609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с</a:t>
            </a:r>
            <a:r>
              <a:rPr lang="sr-Cyrl-RS" b="1" dirty="0" smtClean="0">
                <a:solidFill>
                  <a:schemeClr val="tx1"/>
                </a:solidFill>
              </a:rPr>
              <a:t>краћено или шире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39717" y="4116620"/>
            <a:ext cx="160683" cy="30298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4876800" y="4116620"/>
            <a:ext cx="57564" cy="279045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399" y="4116620"/>
            <a:ext cx="419101" cy="129358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5706717" y="3931954"/>
            <a:ext cx="1227483" cy="487646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082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3886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ДЕФИНИЦИЈА БИОГРАФИЈЕ</a:t>
            </a:r>
            <a:r>
              <a:rPr lang="sr-Cyrl-RS" dirty="0" smtClean="0"/>
              <a:t>!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4572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Прилагодљив облик концизног изношења података о животу и раду.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ПОЈАМ БИОГРАФИЈА – од </a:t>
            </a:r>
            <a:r>
              <a:rPr lang="sr-Cyrl-RS" dirty="0" err="1" smtClean="0"/>
              <a:t>ријечи</a:t>
            </a:r>
            <a:r>
              <a:rPr lang="sr-Cyrl-RS" dirty="0" smtClean="0"/>
              <a:t> </a:t>
            </a:r>
            <a:r>
              <a:rPr lang="sr-Latn-RS" b="1" dirty="0" smtClean="0"/>
              <a:t>bios</a:t>
            </a:r>
            <a:r>
              <a:rPr lang="sr-Latn-RS" dirty="0" smtClean="0"/>
              <a:t> ( </a:t>
            </a:r>
            <a:r>
              <a:rPr lang="sr-Cyrl-RS" dirty="0" smtClean="0"/>
              <a:t>живот) и </a:t>
            </a:r>
            <a:r>
              <a:rPr lang="sr-Latn-RS" b="1" dirty="0" smtClean="0"/>
              <a:t>graphia</a:t>
            </a:r>
            <a:r>
              <a:rPr lang="sr-Cyrl-RS" dirty="0" smtClean="0"/>
              <a:t> (писати). У преводу на српски језик то био био </a:t>
            </a:r>
            <a:r>
              <a:rPr lang="sr-Cyrl-RS" b="1" u="sng" dirty="0" smtClean="0"/>
              <a:t>животопис</a:t>
            </a:r>
            <a:r>
              <a:rPr lang="sr-Cyrl-RS" u="sng" dirty="0" smtClean="0"/>
              <a:t>.</a:t>
            </a:r>
          </a:p>
          <a:p>
            <a:r>
              <a:rPr lang="sr-Cyrl-RS" u="sng" dirty="0" smtClean="0"/>
              <a:t>У ПОСЛОВНОМ </a:t>
            </a:r>
            <a:r>
              <a:rPr lang="sr-Cyrl-RS" u="sng" dirty="0" err="1" smtClean="0"/>
              <a:t>свијету</a:t>
            </a:r>
            <a:r>
              <a:rPr lang="sr-Cyrl-RS" u="sng" dirty="0" smtClean="0"/>
              <a:t> је радна биографија или </a:t>
            </a:r>
            <a:r>
              <a:rPr lang="sr-Latn-RS" b="1" u="sng" dirty="0" smtClean="0"/>
              <a:t>CV</a:t>
            </a:r>
            <a:r>
              <a:rPr lang="sr-Latn-RS" u="sng" dirty="0" smtClean="0"/>
              <a:t> (</a:t>
            </a:r>
            <a:r>
              <a:rPr lang="sr-Cyrl-RS" u="sng" dirty="0" smtClean="0"/>
              <a:t>читај „ си ви“) или </a:t>
            </a:r>
            <a:r>
              <a:rPr lang="sr-Latn-RS" b="1" u="sng" dirty="0" smtClean="0"/>
              <a:t>CURICULUM VITAE </a:t>
            </a:r>
            <a:r>
              <a:rPr lang="sr-Latn-RS" u="sng" dirty="0" smtClean="0"/>
              <a:t>(</a:t>
            </a:r>
            <a:r>
              <a:rPr lang="sr-Cyrl-RS" u="sng" dirty="0" smtClean="0"/>
              <a:t>опис живота).</a:t>
            </a:r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58212"/>
            <a:ext cx="1905000" cy="35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656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ПРИМЈЕР ПИСАЊА БИОГРАФИЈЕ!</a:t>
            </a:r>
            <a:endParaRPr lang="sr-Latn-R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7315200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b="1" u="sng" dirty="0" smtClean="0"/>
              <a:t>Најчешће читамо о биографијама писаца. Ево, један примјер!</a:t>
            </a:r>
          </a:p>
          <a:p>
            <a:endParaRPr lang="sr-Cyrl-BA" b="1" u="sng" dirty="0" smtClean="0"/>
          </a:p>
          <a:p>
            <a:r>
              <a:rPr lang="sr-Cyrl-BA" dirty="0" smtClean="0"/>
              <a:t> </a:t>
            </a:r>
            <a:r>
              <a:rPr lang="ru-RU" b="1" dirty="0"/>
              <a:t>Бранко Ћопић</a:t>
            </a:r>
            <a:r>
              <a:rPr lang="ru-RU" dirty="0"/>
              <a:t> (</a:t>
            </a:r>
            <a:r>
              <a:rPr lang="ru-RU" b="1" dirty="0">
                <a:solidFill>
                  <a:srgbClr val="FFFF00"/>
                </a:solidFill>
                <a:hlinkClick r:id="rId2" tooltip="Хашани (Крупа на Уни)"/>
              </a:rPr>
              <a:t>Хашани</a:t>
            </a:r>
            <a:r>
              <a:rPr lang="ru-RU" b="1" dirty="0">
                <a:solidFill>
                  <a:srgbClr val="FFFF00"/>
                </a:solidFill>
              </a:rPr>
              <a:t>, </a:t>
            </a:r>
            <a:r>
              <a:rPr lang="ru-RU" b="1" dirty="0">
                <a:solidFill>
                  <a:srgbClr val="FFFF00"/>
                </a:solidFill>
                <a:hlinkClick r:id="rId3" tooltip="Босанска Крајина"/>
              </a:rPr>
              <a:t>Босанска крајина</a:t>
            </a:r>
            <a:r>
              <a:rPr lang="ru-RU" b="1" dirty="0">
                <a:solidFill>
                  <a:srgbClr val="FFFF00"/>
                </a:solidFill>
              </a:rPr>
              <a:t>, 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rgbClr val="FFFF00"/>
                </a:solidFill>
                <a:hlinkClick r:id="rId4" tooltip="1. јануар"/>
              </a:rPr>
              <a:t>јануар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  <a:hlinkClick r:id="rId5" tooltip="1915"/>
              </a:rPr>
              <a:t>1915</a:t>
            </a:r>
            <a:r>
              <a:rPr lang="ru-RU" dirty="0"/>
              <a:t> — </a:t>
            </a:r>
            <a:r>
              <a:rPr lang="ru-RU" b="1" dirty="0">
                <a:hlinkClick r:id="rId6" tooltip="Београд"/>
              </a:rPr>
              <a:t>Београд</a:t>
            </a:r>
            <a:r>
              <a:rPr lang="ru-RU" b="1" dirty="0"/>
              <a:t>, </a:t>
            </a:r>
            <a:r>
              <a:rPr lang="ru-RU" b="1" dirty="0">
                <a:hlinkClick r:id="rId7" tooltip="26. март"/>
              </a:rPr>
              <a:t>26. март</a:t>
            </a:r>
            <a:r>
              <a:rPr lang="ru-RU" b="1" dirty="0"/>
              <a:t> </a:t>
            </a:r>
            <a:r>
              <a:rPr lang="ru-RU" b="1" dirty="0">
                <a:hlinkClick r:id="rId8" tooltip="1984"/>
              </a:rPr>
              <a:t>1984</a:t>
            </a:r>
            <a:r>
              <a:rPr lang="ru-RU" dirty="0" smtClean="0"/>
              <a:t>)</a:t>
            </a:r>
          </a:p>
          <a:p>
            <a:r>
              <a:rPr lang="ru-RU" dirty="0" smtClean="0"/>
              <a:t> био је  </a:t>
            </a:r>
            <a:r>
              <a:rPr lang="ru-RU" b="1" dirty="0" smtClean="0">
                <a:hlinkClick r:id="rId9" tooltip="Срби"/>
              </a:rPr>
              <a:t>српски</a:t>
            </a:r>
            <a:r>
              <a:rPr lang="ru-RU" dirty="0"/>
              <a:t> и </a:t>
            </a:r>
            <a:r>
              <a:rPr lang="ru-RU" b="1" dirty="0">
                <a:hlinkClick r:id="rId10" tooltip="Југославија"/>
              </a:rPr>
              <a:t>југословенски</a:t>
            </a:r>
            <a:r>
              <a:rPr lang="ru-RU" dirty="0"/>
              <a:t> књижевник. </a:t>
            </a:r>
            <a:endParaRPr lang="ru-RU" dirty="0" smtClean="0"/>
          </a:p>
          <a:p>
            <a:r>
              <a:rPr lang="ru-RU" dirty="0" smtClean="0"/>
              <a:t>Основну </a:t>
            </a:r>
            <a:r>
              <a:rPr lang="ru-RU" dirty="0"/>
              <a:t>школу завршио је у родном месту, нижу гимназију у </a:t>
            </a:r>
            <a:r>
              <a:rPr lang="ru-RU" b="1" dirty="0">
                <a:hlinkClick r:id="rId11" tooltip="Бихаћ"/>
              </a:rPr>
              <a:t>Бихаћу</a:t>
            </a:r>
            <a:r>
              <a:rPr lang="ru-RU" dirty="0"/>
              <a:t>, а учитељску школу похађао је у </a:t>
            </a:r>
            <a:r>
              <a:rPr lang="ru-RU" b="1" dirty="0">
                <a:hlinkClick r:id="rId12" tooltip="Бања Лука"/>
              </a:rPr>
              <a:t>Бањој Луци</a:t>
            </a:r>
            <a:r>
              <a:rPr lang="ru-RU" dirty="0"/>
              <a:t>, </a:t>
            </a:r>
            <a:r>
              <a:rPr lang="ru-RU" b="1" dirty="0">
                <a:hlinkClick r:id="rId13" tooltip="Делнице"/>
              </a:rPr>
              <a:t>Делницама</a:t>
            </a:r>
            <a:r>
              <a:rPr lang="ru-RU" dirty="0"/>
              <a:t> и </a:t>
            </a:r>
            <a:r>
              <a:rPr lang="ru-RU" b="1" dirty="0">
                <a:hlinkClick r:id="rId14" tooltip="Сарајево"/>
              </a:rPr>
              <a:t>Сарајеву</a:t>
            </a:r>
            <a:r>
              <a:rPr lang="ru-RU" dirty="0"/>
              <a:t>, те је завршио у </a:t>
            </a:r>
            <a:r>
              <a:rPr lang="ru-RU" b="1" dirty="0">
                <a:hlinkClick r:id="rId15" tooltip="Карловац"/>
              </a:rPr>
              <a:t>Карловцу</a:t>
            </a:r>
            <a:r>
              <a:rPr lang="ru-RU" dirty="0"/>
              <a:t>. На </a:t>
            </a:r>
            <a:r>
              <a:rPr lang="ru-RU" b="1" dirty="0">
                <a:hlinkClick r:id="rId16" tooltip="Филозофски факултет Универзитета у Београду"/>
              </a:rPr>
              <a:t>Филозофском факултету у Београду</a:t>
            </a:r>
            <a:r>
              <a:rPr lang="ru-RU" dirty="0"/>
              <a:t> дипломирао је 1940. године на групи за </a:t>
            </a:r>
            <a:r>
              <a:rPr lang="ru-RU" dirty="0" smtClean="0"/>
              <a:t>педагогију.Прву </a:t>
            </a:r>
            <a:r>
              <a:rPr lang="ru-RU" dirty="0"/>
              <a:t>причу објавио је 1928. године, а прву приповетку 1936. Његова </a:t>
            </a:r>
            <a:r>
              <a:rPr lang="ru-RU" dirty="0" smtClean="0"/>
              <a:t>дјела </a:t>
            </a:r>
            <a:r>
              <a:rPr lang="ru-RU" dirty="0"/>
              <a:t>су, између осталих, превођена на енглески, </a:t>
            </a:r>
            <a:r>
              <a:rPr lang="ru-RU" dirty="0" smtClean="0"/>
              <a:t>њемачки</a:t>
            </a:r>
            <a:r>
              <a:rPr lang="ru-RU" dirty="0"/>
              <a:t>, француски и руски језик. Био је члан </a:t>
            </a:r>
            <a:r>
              <a:rPr lang="ru-RU" b="1" dirty="0">
                <a:hlinkClick r:id="rId17" tooltip="Српска академија наука и уметности"/>
              </a:rPr>
              <a:t>Српске академије наука и уметности</a:t>
            </a:r>
            <a:r>
              <a:rPr lang="ru-RU" b="1" dirty="0"/>
              <a:t> </a:t>
            </a:r>
            <a:r>
              <a:rPr lang="ru-RU" b="1" dirty="0">
                <a:hlinkClick r:id="rId18" tooltip="Академија наука и умјетности Босне и Херцеговине"/>
              </a:rPr>
              <a:t>Академије наука и умјетности Босне и Херцеговине</a:t>
            </a:r>
            <a:r>
              <a:rPr lang="ru-RU" dirty="0"/>
              <a:t>. Извршио је самоубиство скоком са </a:t>
            </a:r>
            <a:r>
              <a:rPr lang="ru-RU" b="1" dirty="0">
                <a:hlinkClick r:id="rId19" tooltip="Brankov most"/>
              </a:rPr>
              <a:t>моста Братство и јединство</a:t>
            </a:r>
            <a:r>
              <a:rPr lang="ru-RU" dirty="0"/>
              <a:t> у Београду 26. марта 1984. у својој 69. години живота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Ћопићевим </a:t>
            </a:r>
            <a:r>
              <a:rPr lang="ru-RU" dirty="0" smtClean="0"/>
              <a:t>дјелима </a:t>
            </a:r>
            <a:r>
              <a:rPr lang="ru-RU" dirty="0"/>
              <a:t>доминирају теме из живота људи из </a:t>
            </a:r>
            <a:r>
              <a:rPr lang="ru-RU" b="1" dirty="0">
                <a:hlinkClick r:id="rId3" tooltip="Босанска Крајина"/>
              </a:rPr>
              <a:t>Босанске крајине</a:t>
            </a:r>
            <a:r>
              <a:rPr lang="ru-RU" dirty="0"/>
              <a:t> и </a:t>
            </a:r>
            <a:r>
              <a:rPr lang="ru-RU" b="1" dirty="0">
                <a:hlinkClick r:id="rId20" tooltip="Народноослободилачка борба народа Југославије"/>
              </a:rPr>
              <a:t>Народноослободилачког рата</a:t>
            </a:r>
            <a:r>
              <a:rPr lang="ru-RU" b="1" dirty="0"/>
              <a:t>.</a:t>
            </a:r>
          </a:p>
          <a:p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018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u="sng" dirty="0" smtClean="0"/>
              <a:t>КАД ПИШЕМО БИОГРАФИЈУ</a:t>
            </a:r>
            <a:r>
              <a:rPr lang="sr-Cyrl-BA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sr-Cyrl-BA" dirty="0"/>
              <a:t>п</a:t>
            </a:r>
            <a:r>
              <a:rPr lang="sr-Cyrl-BA" dirty="0" smtClean="0"/>
              <a:t>риликом конкурса за одређено радно мјесто</a:t>
            </a:r>
          </a:p>
          <a:p>
            <a:pPr marL="285750" indent="-285750">
              <a:buFontTx/>
              <a:buChar char="-"/>
            </a:pPr>
            <a:r>
              <a:rPr lang="sr-Cyrl-BA" dirty="0"/>
              <a:t>р</a:t>
            </a:r>
            <a:r>
              <a:rPr lang="sr-Cyrl-BA" dirty="0" smtClean="0"/>
              <a:t>ади додјеле стипендије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з</a:t>
            </a:r>
            <a:r>
              <a:rPr lang="sr-Cyrl-BA" dirty="0" smtClean="0"/>
              <a:t>а наставак школовања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u="sng" dirty="0" smtClean="0"/>
              <a:t>ШТА ТРЕБА ДА НАПИШЕМО</a:t>
            </a:r>
            <a:r>
              <a:rPr lang="sr-Cyrl-BA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sr-Cyrl-BA" dirty="0"/>
              <a:t>п</a:t>
            </a:r>
            <a:r>
              <a:rPr lang="sr-Cyrl-BA" dirty="0" smtClean="0"/>
              <a:t>оред основних података образложити и социјални статус</a:t>
            </a:r>
          </a:p>
          <a:p>
            <a:pPr marL="285750" indent="-285750">
              <a:buFontTx/>
              <a:buChar char="-"/>
            </a:pPr>
            <a:r>
              <a:rPr lang="sr-Cyrl-BA" dirty="0"/>
              <a:t>у</a:t>
            </a:r>
            <a:r>
              <a:rPr lang="sr-Cyrl-BA" dirty="0" smtClean="0"/>
              <a:t>спјех у школовању</a:t>
            </a:r>
          </a:p>
          <a:p>
            <a:pPr marL="285750" indent="-285750">
              <a:buFontTx/>
              <a:buChar char="-"/>
            </a:pPr>
            <a:r>
              <a:rPr lang="sr-Cyrl-BA" dirty="0"/>
              <a:t>о</a:t>
            </a:r>
            <a:r>
              <a:rPr lang="sr-Cyrl-BA" dirty="0" smtClean="0"/>
              <a:t>цјене, награде, успјехе на такмичењу….</a:t>
            </a:r>
            <a:endParaRPr lang="sr-Latn-RS" dirty="0"/>
          </a:p>
        </p:txBody>
      </p:sp>
      <p:sp>
        <p:nvSpPr>
          <p:cNvPr id="4" name="Rounded Rectangle 3"/>
          <p:cNvSpPr/>
          <p:nvPr/>
        </p:nvSpPr>
        <p:spPr>
          <a:xfrm>
            <a:off x="8001000" y="64008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192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5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732723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905000"/>
            <a:ext cx="1914525" cy="239077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981200" y="304800"/>
            <a:ext cx="2819400" cy="1457740"/>
          </a:xfrm>
          <a:prstGeom prst="wedgeEllipseCallout">
            <a:avLst>
              <a:gd name="adj1" fmla="val -26003"/>
              <a:gd name="adj2" fmla="val 6522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Милоше, идемо, зашто сад </a:t>
            </a:r>
            <a:r>
              <a:rPr lang="sr-Cyrl-RS" b="1" dirty="0" err="1" smtClean="0">
                <a:solidFill>
                  <a:srgbClr val="FF0000"/>
                </a:solidFill>
              </a:rPr>
              <a:t>сједиш</a:t>
            </a:r>
            <a:r>
              <a:rPr lang="sr-Cyrl-RS" b="1" dirty="0" smtClean="0">
                <a:solidFill>
                  <a:srgbClr val="FF0000"/>
                </a:solidFill>
              </a:rPr>
              <a:t>? О чему размишљаш?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3733800" y="1371599"/>
            <a:ext cx="2663687" cy="2924175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Извини, Марко, не могу. Морам нешто да напишем, а не знам одакле да почнем. Неку биографију….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64764" y="3690314"/>
            <a:ext cx="2014538" cy="14958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О чему?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86400" y="3954120"/>
            <a:ext cx="3581400" cy="13343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Па ваљда о томе </a:t>
            </a:r>
            <a:r>
              <a:rPr lang="sr-Cyrl-RS" b="1" dirty="0" err="1" smtClean="0">
                <a:solidFill>
                  <a:srgbClr val="FF0000"/>
                </a:solidFill>
              </a:rPr>
              <a:t>гдје</a:t>
            </a:r>
            <a:r>
              <a:rPr lang="sr-Cyrl-RS" b="1" dirty="0" smtClean="0">
                <a:solidFill>
                  <a:srgbClr val="FF0000"/>
                </a:solidFill>
              </a:rPr>
              <a:t> живим, </a:t>
            </a:r>
            <a:r>
              <a:rPr lang="sr-Cyrl-RS" b="1" dirty="0" err="1" smtClean="0">
                <a:solidFill>
                  <a:srgbClr val="FF0000"/>
                </a:solidFill>
              </a:rPr>
              <a:t>гдје</a:t>
            </a:r>
            <a:r>
              <a:rPr lang="sr-Cyrl-RS" b="1" dirty="0" smtClean="0">
                <a:solidFill>
                  <a:srgbClr val="FF0000"/>
                </a:solidFill>
              </a:rPr>
              <a:t> сам завршио школу…Не питај!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01000" y="6248400"/>
            <a:ext cx="9144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917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57400"/>
            <a:ext cx="2095500" cy="20955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86000" y="381000"/>
            <a:ext cx="2514600" cy="1524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Хајде заједно да размислимо!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4343400" y="2057400"/>
            <a:ext cx="2057400" cy="1905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Хајде, али ништа ми не пада на памет!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4800" y="6324600"/>
            <a:ext cx="1066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249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2057400" cy="3124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905000" y="119270"/>
            <a:ext cx="2362200" cy="1219200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Милоше, имам </a:t>
            </a:r>
            <a:r>
              <a:rPr lang="sr-Cyrl-RS" b="1" dirty="0" err="1" smtClean="0">
                <a:solidFill>
                  <a:srgbClr val="FF0000"/>
                </a:solidFill>
              </a:rPr>
              <a:t>рјешење</a:t>
            </a:r>
            <a:r>
              <a:rPr lang="sr-Cyrl-RS" b="1" dirty="0" smtClean="0">
                <a:solidFill>
                  <a:srgbClr val="FF0000"/>
                </a:solidFill>
              </a:rPr>
              <a:t>!</a:t>
            </a:r>
            <a:endParaRPr lang="sr-Latn-R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438400"/>
            <a:ext cx="2609850" cy="2690812"/>
          </a:xfrm>
          <a:prstGeom prst="rect">
            <a:avLst/>
          </a:prstGeom>
        </p:spPr>
      </p:pic>
      <p:sp>
        <p:nvSpPr>
          <p:cNvPr id="5" name="Flowchart: Sequential Access Storage 4"/>
          <p:cNvSpPr/>
          <p:nvPr/>
        </p:nvSpPr>
        <p:spPr>
          <a:xfrm>
            <a:off x="3581400" y="1981200"/>
            <a:ext cx="2819400" cy="28956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Дај, молим те, какво ти </a:t>
            </a:r>
            <a:r>
              <a:rPr lang="sr-Cyrl-RS" b="1" dirty="0" err="1" smtClean="0">
                <a:solidFill>
                  <a:srgbClr val="FF0000"/>
                </a:solidFill>
              </a:rPr>
              <a:t>рјешење</a:t>
            </a:r>
            <a:r>
              <a:rPr lang="sr-Cyrl-RS" b="1" dirty="0" smtClean="0">
                <a:solidFill>
                  <a:srgbClr val="FF0000"/>
                </a:solidFill>
              </a:rPr>
              <a:t> имаш? Не засмијавај ме…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01000" y="6324600"/>
            <a:ext cx="100965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0780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education-template-9</Template>
  <TotalTime>635</TotalTime>
  <Words>489</Words>
  <Application>Microsoft Office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宋体</vt:lpstr>
      <vt:lpstr>Arial</vt:lpstr>
      <vt:lpstr>Calibri</vt:lpstr>
      <vt:lpstr>master</vt:lpstr>
      <vt:lpstr>1_colormaster</vt:lpstr>
      <vt:lpstr>2_colormaster</vt:lpstr>
      <vt:lpstr>1_master</vt:lpstr>
      <vt:lpstr>3_colormaster</vt:lpstr>
      <vt:lpstr>4_colormaster</vt:lpstr>
      <vt:lpstr>5_colormaster</vt:lpstr>
      <vt:lpstr>6_colormaster</vt:lpstr>
      <vt:lpstr>Modèle par défaut</vt:lpstr>
      <vt:lpstr>ПОСЛОВНА КОМУНИКАЦИЈА</vt:lpstr>
      <vt:lpstr>PowerPoint Presentation</vt:lpstr>
      <vt:lpstr>АУТОБИОГРАФИЈА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MEDICIN</dc:creator>
  <cp:lastModifiedBy>Dragan</cp:lastModifiedBy>
  <cp:revision>80</cp:revision>
  <dcterms:created xsi:type="dcterms:W3CDTF">2012-11-19T22:33:02Z</dcterms:created>
  <dcterms:modified xsi:type="dcterms:W3CDTF">2020-04-12T17:08:04Z</dcterms:modified>
</cp:coreProperties>
</file>