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4" r:id="rId3"/>
    <p:sldId id="257" r:id="rId4"/>
    <p:sldId id="258" r:id="rId5"/>
    <p:sldId id="259" r:id="rId6"/>
    <p:sldId id="260" r:id="rId7"/>
    <p:sldId id="261" r:id="rId8"/>
    <p:sldId id="262" r:id="rId9"/>
    <p:sldId id="263" r:id="rId10"/>
    <p:sldId id="275" r:id="rId11"/>
    <p:sldId id="276" r:id="rId12"/>
    <p:sldId id="277" r:id="rId13"/>
    <p:sldId id="278" r:id="rId14"/>
    <p:sldId id="264" r:id="rId15"/>
    <p:sldId id="265" r:id="rId16"/>
    <p:sldId id="266" r:id="rId17"/>
    <p:sldId id="268" r:id="rId18"/>
    <p:sldId id="269" r:id="rId19"/>
    <p:sldId id="270" r:id="rId20"/>
    <p:sldId id="271" r:id="rId21"/>
    <p:sldId id="272" r:id="rId22"/>
    <p:sldId id="273" r:id="rId23"/>
    <p:sldId id="26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5B0579A5-E5D2-47AA-98EC-FA57F27D2F5F}">
          <p14:sldIdLst>
            <p14:sldId id="256"/>
            <p14:sldId id="274"/>
            <p14:sldId id="257"/>
            <p14:sldId id="258"/>
            <p14:sldId id="259"/>
            <p14:sldId id="260"/>
            <p14:sldId id="261"/>
            <p14:sldId id="262"/>
            <p14:sldId id="263"/>
            <p14:sldId id="275"/>
            <p14:sldId id="276"/>
            <p14:sldId id="277"/>
            <p14:sldId id="278"/>
            <p14:sldId id="264"/>
            <p14:sldId id="265"/>
            <p14:sldId id="266"/>
            <p14:sldId id="268"/>
            <p14:sldId id="269"/>
            <p14:sldId id="270"/>
            <p14:sldId id="271"/>
            <p14:sldId id="272"/>
            <p14:sldId id="273"/>
            <p14:sldId id="2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Умерени стил 2 – Наглашавање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7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926322-1E42-4FB3-ADC8-BB8497BB3835}"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B145B-0C33-4B1D-A727-48E9226183D9}" type="slidenum">
              <a:rPr lang="en-US" smtClean="0"/>
              <a:t>‹#›</a:t>
            </a:fld>
            <a:endParaRPr lang="en-US"/>
          </a:p>
        </p:txBody>
      </p:sp>
    </p:spTree>
    <p:extLst>
      <p:ext uri="{BB962C8B-B14F-4D97-AF65-F5344CB8AC3E}">
        <p14:creationId xmlns:p14="http://schemas.microsoft.com/office/powerpoint/2010/main" val="1052398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926322-1E42-4FB3-ADC8-BB8497BB3835}"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B145B-0C33-4B1D-A727-48E9226183D9}" type="slidenum">
              <a:rPr lang="en-US" smtClean="0"/>
              <a:t>‹#›</a:t>
            </a:fld>
            <a:endParaRPr lang="en-US"/>
          </a:p>
        </p:txBody>
      </p:sp>
    </p:spTree>
    <p:extLst>
      <p:ext uri="{BB962C8B-B14F-4D97-AF65-F5344CB8AC3E}">
        <p14:creationId xmlns:p14="http://schemas.microsoft.com/office/powerpoint/2010/main" val="1776161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926322-1E42-4FB3-ADC8-BB8497BB3835}"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B145B-0C33-4B1D-A727-48E9226183D9}"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6644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926322-1E42-4FB3-ADC8-BB8497BB3835}"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B145B-0C33-4B1D-A727-48E9226183D9}" type="slidenum">
              <a:rPr lang="en-US" smtClean="0"/>
              <a:t>‹#›</a:t>
            </a:fld>
            <a:endParaRPr lang="en-US"/>
          </a:p>
        </p:txBody>
      </p:sp>
    </p:spTree>
    <p:extLst>
      <p:ext uri="{BB962C8B-B14F-4D97-AF65-F5344CB8AC3E}">
        <p14:creationId xmlns:p14="http://schemas.microsoft.com/office/powerpoint/2010/main" val="3584291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926322-1E42-4FB3-ADC8-BB8497BB3835}"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B145B-0C33-4B1D-A727-48E9226183D9}"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1695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926322-1E42-4FB3-ADC8-BB8497BB3835}"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B145B-0C33-4B1D-A727-48E9226183D9}" type="slidenum">
              <a:rPr lang="en-US" smtClean="0"/>
              <a:t>‹#›</a:t>
            </a:fld>
            <a:endParaRPr lang="en-US"/>
          </a:p>
        </p:txBody>
      </p:sp>
    </p:spTree>
    <p:extLst>
      <p:ext uri="{BB962C8B-B14F-4D97-AF65-F5344CB8AC3E}">
        <p14:creationId xmlns:p14="http://schemas.microsoft.com/office/powerpoint/2010/main" val="2074996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926322-1E42-4FB3-ADC8-BB8497BB3835}"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B145B-0C33-4B1D-A727-48E9226183D9}" type="slidenum">
              <a:rPr lang="en-US" smtClean="0"/>
              <a:t>‹#›</a:t>
            </a:fld>
            <a:endParaRPr lang="en-US"/>
          </a:p>
        </p:txBody>
      </p:sp>
    </p:spTree>
    <p:extLst>
      <p:ext uri="{BB962C8B-B14F-4D97-AF65-F5344CB8AC3E}">
        <p14:creationId xmlns:p14="http://schemas.microsoft.com/office/powerpoint/2010/main" val="1852457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926322-1E42-4FB3-ADC8-BB8497BB3835}"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B145B-0C33-4B1D-A727-48E9226183D9}" type="slidenum">
              <a:rPr lang="en-US" smtClean="0"/>
              <a:t>‹#›</a:t>
            </a:fld>
            <a:endParaRPr lang="en-US"/>
          </a:p>
        </p:txBody>
      </p:sp>
    </p:spTree>
    <p:extLst>
      <p:ext uri="{BB962C8B-B14F-4D97-AF65-F5344CB8AC3E}">
        <p14:creationId xmlns:p14="http://schemas.microsoft.com/office/powerpoint/2010/main" val="4235198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926322-1E42-4FB3-ADC8-BB8497BB3835}"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B145B-0C33-4B1D-A727-48E9226183D9}" type="slidenum">
              <a:rPr lang="en-US" smtClean="0"/>
              <a:t>‹#›</a:t>
            </a:fld>
            <a:endParaRPr lang="en-US"/>
          </a:p>
        </p:txBody>
      </p:sp>
    </p:spTree>
    <p:extLst>
      <p:ext uri="{BB962C8B-B14F-4D97-AF65-F5344CB8AC3E}">
        <p14:creationId xmlns:p14="http://schemas.microsoft.com/office/powerpoint/2010/main" val="4134972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926322-1E42-4FB3-ADC8-BB8497BB3835}"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B145B-0C33-4B1D-A727-48E9226183D9}" type="slidenum">
              <a:rPr lang="en-US" smtClean="0"/>
              <a:t>‹#›</a:t>
            </a:fld>
            <a:endParaRPr lang="en-US"/>
          </a:p>
        </p:txBody>
      </p:sp>
    </p:spTree>
    <p:extLst>
      <p:ext uri="{BB962C8B-B14F-4D97-AF65-F5344CB8AC3E}">
        <p14:creationId xmlns:p14="http://schemas.microsoft.com/office/powerpoint/2010/main" val="3317604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926322-1E42-4FB3-ADC8-BB8497BB3835}" type="datetimeFigureOut">
              <a:rPr lang="en-US" smtClean="0"/>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B145B-0C33-4B1D-A727-48E9226183D9}" type="slidenum">
              <a:rPr lang="en-US" smtClean="0"/>
              <a:t>‹#›</a:t>
            </a:fld>
            <a:endParaRPr lang="en-US"/>
          </a:p>
        </p:txBody>
      </p:sp>
    </p:spTree>
    <p:extLst>
      <p:ext uri="{BB962C8B-B14F-4D97-AF65-F5344CB8AC3E}">
        <p14:creationId xmlns:p14="http://schemas.microsoft.com/office/powerpoint/2010/main" val="324749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926322-1E42-4FB3-ADC8-BB8497BB3835}" type="datetimeFigureOut">
              <a:rPr lang="en-US" smtClean="0"/>
              <a:t>9/27/2021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FB145B-0C33-4B1D-A727-48E9226183D9}" type="slidenum">
              <a:rPr lang="en-US" smtClean="0"/>
              <a:t>‹#›</a:t>
            </a:fld>
            <a:endParaRPr lang="en-US"/>
          </a:p>
        </p:txBody>
      </p:sp>
    </p:spTree>
    <p:extLst>
      <p:ext uri="{BB962C8B-B14F-4D97-AF65-F5344CB8AC3E}">
        <p14:creationId xmlns:p14="http://schemas.microsoft.com/office/powerpoint/2010/main" val="2165371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926322-1E42-4FB3-ADC8-BB8497BB3835}" type="datetimeFigureOut">
              <a:rPr lang="en-US" smtClean="0"/>
              <a:t>9/27/2021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FB145B-0C33-4B1D-A727-48E9226183D9}" type="slidenum">
              <a:rPr lang="en-US" smtClean="0"/>
              <a:t>‹#›</a:t>
            </a:fld>
            <a:endParaRPr lang="en-US"/>
          </a:p>
        </p:txBody>
      </p:sp>
    </p:spTree>
    <p:extLst>
      <p:ext uri="{BB962C8B-B14F-4D97-AF65-F5344CB8AC3E}">
        <p14:creationId xmlns:p14="http://schemas.microsoft.com/office/powerpoint/2010/main" val="3854913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926322-1E42-4FB3-ADC8-BB8497BB3835}" type="datetimeFigureOut">
              <a:rPr lang="en-US" smtClean="0"/>
              <a:t>9/27/2021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FB145B-0C33-4B1D-A727-48E9226183D9}" type="slidenum">
              <a:rPr lang="en-US" smtClean="0"/>
              <a:t>‹#›</a:t>
            </a:fld>
            <a:endParaRPr lang="en-US"/>
          </a:p>
        </p:txBody>
      </p:sp>
    </p:spTree>
    <p:extLst>
      <p:ext uri="{BB962C8B-B14F-4D97-AF65-F5344CB8AC3E}">
        <p14:creationId xmlns:p14="http://schemas.microsoft.com/office/powerpoint/2010/main" val="3823144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C926322-1E42-4FB3-ADC8-BB8497BB3835}" type="datetimeFigureOut">
              <a:rPr lang="en-US" smtClean="0"/>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B145B-0C33-4B1D-A727-48E9226183D9}" type="slidenum">
              <a:rPr lang="en-US" smtClean="0"/>
              <a:t>‹#›</a:t>
            </a:fld>
            <a:endParaRPr lang="en-US"/>
          </a:p>
        </p:txBody>
      </p:sp>
    </p:spTree>
    <p:extLst>
      <p:ext uri="{BB962C8B-B14F-4D97-AF65-F5344CB8AC3E}">
        <p14:creationId xmlns:p14="http://schemas.microsoft.com/office/powerpoint/2010/main" val="3510368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C926322-1E42-4FB3-ADC8-BB8497BB3835}" type="datetimeFigureOut">
              <a:rPr lang="en-US" smtClean="0"/>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B145B-0C33-4B1D-A727-48E9226183D9}" type="slidenum">
              <a:rPr lang="en-US" smtClean="0"/>
              <a:t>‹#›</a:t>
            </a:fld>
            <a:endParaRPr lang="en-US"/>
          </a:p>
        </p:txBody>
      </p:sp>
    </p:spTree>
    <p:extLst>
      <p:ext uri="{BB962C8B-B14F-4D97-AF65-F5344CB8AC3E}">
        <p14:creationId xmlns:p14="http://schemas.microsoft.com/office/powerpoint/2010/main" val="4223669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3000">
              <a:schemeClr val="accent1">
                <a:lumMod val="45000"/>
                <a:lumOff val="55000"/>
              </a:schemeClr>
            </a:gs>
            <a:gs pos="78000">
              <a:schemeClr val="accent1">
                <a:lumMod val="45000"/>
                <a:lumOff val="55000"/>
              </a:schemeClr>
            </a:gs>
            <a:gs pos="97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C926322-1E42-4FB3-ADC8-BB8497BB3835}" type="datetimeFigureOut">
              <a:rPr lang="en-US" smtClean="0"/>
              <a:t>9/27/2021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DFB145B-0C33-4B1D-A727-48E9226183D9}" type="slidenum">
              <a:rPr lang="en-US" smtClean="0"/>
              <a:t>‹#›</a:t>
            </a:fld>
            <a:endParaRPr lang="en-US"/>
          </a:p>
        </p:txBody>
      </p:sp>
    </p:spTree>
    <p:extLst>
      <p:ext uri="{BB962C8B-B14F-4D97-AF65-F5344CB8AC3E}">
        <p14:creationId xmlns:p14="http://schemas.microsoft.com/office/powerpoint/2010/main" val="2263898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sr-Cyrl-BA" i="1" dirty="0">
                <a:effectLst>
                  <a:outerShdw blurRad="38100" dist="38100" dir="2700000" algn="tl">
                    <a:srgbClr val="000000">
                      <a:alpha val="43137"/>
                    </a:srgbClr>
                  </a:outerShdw>
                </a:effectLst>
              </a:rPr>
              <a:t>Аутономна регија Азори</a:t>
            </a:r>
            <a:br>
              <a:rPr lang="sr-Latn-BA" i="1" dirty="0">
                <a:effectLst>
                  <a:outerShdw blurRad="38100" dist="38100" dir="2700000" algn="tl">
                    <a:srgbClr val="000000">
                      <a:alpha val="43137"/>
                    </a:srgbClr>
                  </a:outerShdw>
                </a:effectLst>
              </a:rPr>
            </a:br>
            <a:r>
              <a:rPr lang="sr-Cyrl-BA" sz="1600" i="1" dirty="0">
                <a:effectLst>
                  <a:outerShdw blurRad="38100" dist="38100" dir="2700000" algn="tl">
                    <a:srgbClr val="000000">
                      <a:alpha val="43137"/>
                    </a:srgbClr>
                  </a:outerShdw>
                </a:effectLst>
              </a:rPr>
              <a:t>На</a:t>
            </a:r>
            <a:r>
              <a:rPr lang="sr-Latn-BA" sz="1600" i="1" dirty="0">
                <a:effectLst>
                  <a:outerShdw blurRad="38100" dist="38100" dir="2700000" algn="tl">
                    <a:srgbClr val="000000">
                      <a:alpha val="43137"/>
                    </a:srgbClr>
                  </a:outerShdw>
                </a:effectLst>
              </a:rPr>
              <a:t> </a:t>
            </a:r>
            <a:r>
              <a:rPr lang="sr-Cyrl-BA" sz="1600" i="1" dirty="0">
                <a:effectLst>
                  <a:outerShdw blurRad="38100" dist="38100" dir="2700000" algn="tl">
                    <a:srgbClr val="000000">
                      <a:alpha val="43137"/>
                    </a:srgbClr>
                  </a:outerShdw>
                </a:effectLst>
              </a:rPr>
              <a:t>посебно те водим мјесто – куда послије Короне?</a:t>
            </a:r>
            <a:endParaRPr lang="en-US" i="1" dirty="0">
              <a:effectLst>
                <a:outerShdw blurRad="38100" dist="38100" dir="2700000" algn="tl">
                  <a:srgbClr val="000000">
                    <a:alpha val="43137"/>
                  </a:srgbClr>
                </a:outerShdw>
              </a:effectLst>
            </a:endParaRPr>
          </a:p>
        </p:txBody>
      </p:sp>
      <p:pic>
        <p:nvPicPr>
          <p:cNvPr id="6" name="Content Placeholder 5"/>
          <p:cNvPicPr>
            <a:picLocks noGrp="1" noChangeAspect="1"/>
          </p:cNvPicPr>
          <p:nvPr>
            <p:ph idx="1"/>
          </p:nvPr>
        </p:nvPicPr>
        <p:blipFill>
          <a:blip r:embed="rId2"/>
          <a:stretch>
            <a:fillRect/>
          </a:stretch>
        </p:blipFill>
        <p:spPr>
          <a:xfrm>
            <a:off x="838202" y="1690688"/>
            <a:ext cx="8497387" cy="4538217"/>
          </a:xfrm>
          <a:prstGeom prst="rect">
            <a:avLst/>
          </a:prstGeom>
        </p:spPr>
      </p:pic>
    </p:spTree>
    <p:extLst>
      <p:ext uri="{BB962C8B-B14F-4D97-AF65-F5344CB8AC3E}">
        <p14:creationId xmlns:p14="http://schemas.microsoft.com/office/powerpoint/2010/main" val="131195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23873"/>
            <a:ext cx="3854528" cy="5175887"/>
          </a:xfrm>
        </p:spPr>
        <p:txBody>
          <a:bodyPr>
            <a:noAutofit/>
          </a:bodyPr>
          <a:lstStyle/>
          <a:p>
            <a:r>
              <a:rPr lang="ru-RU" sz="1800" dirty="0">
                <a:solidFill>
                  <a:schemeClr val="tx1"/>
                </a:solidFill>
              </a:rPr>
              <a:t>Постоји много варијанти португалског језика, с обзиром на прошлост Португалаца као истраживача и колонизатора. </a:t>
            </a:r>
            <a:br>
              <a:rPr lang="ru-RU" sz="1800" dirty="0">
                <a:solidFill>
                  <a:schemeClr val="tx1"/>
                </a:solidFill>
              </a:rPr>
            </a:br>
            <a:r>
              <a:rPr lang="ru-RU" sz="1800" dirty="0">
                <a:solidFill>
                  <a:schemeClr val="tx1"/>
                </a:solidFill>
              </a:rPr>
              <a:t>Португалски језик развијао се под утицајем локалних језика и кроз вријеме се промијенио до те мјере да се поставља питање је ли то довољно да буде класификован као засебан језик.</a:t>
            </a:r>
            <a:br>
              <a:rPr lang="ru-RU" sz="1800" dirty="0">
                <a:solidFill>
                  <a:schemeClr val="tx1"/>
                </a:solidFill>
              </a:rPr>
            </a:br>
            <a:r>
              <a:rPr lang="ru-RU" sz="1800" dirty="0">
                <a:solidFill>
                  <a:schemeClr val="tx1"/>
                </a:solidFill>
              </a:rPr>
              <a:t>бразилски португалски. Кроз вијекове развијао се далеко од “матичне” земље, Португала, под утицајем заиста велике мјешавине култура, других језика, разних народа. И данас, иако је ипак још увијек португалски, јако је очигледно да разлике постоје!</a:t>
            </a:r>
            <a:endParaRPr lang="en-US" sz="1800" dirty="0">
              <a:solidFill>
                <a:schemeClr val="tx1"/>
              </a:solidFill>
            </a:endParaRPr>
          </a:p>
        </p:txBody>
      </p:sp>
      <p:pic>
        <p:nvPicPr>
          <p:cNvPr id="4" name="Content Placeholder 3"/>
          <p:cNvPicPr>
            <a:picLocks noGrp="1" noChangeAspect="1"/>
          </p:cNvPicPr>
          <p:nvPr>
            <p:ph idx="1"/>
          </p:nvPr>
        </p:nvPicPr>
        <p:blipFill>
          <a:blip r:embed="rId2"/>
          <a:stretch>
            <a:fillRect/>
          </a:stretch>
        </p:blipFill>
        <p:spPr>
          <a:xfrm>
            <a:off x="4760913" y="1585714"/>
            <a:ext cx="4513262" cy="3384946"/>
          </a:xfrm>
          <a:prstGeom prst="rect">
            <a:avLst/>
          </a:prstGeom>
        </p:spPr>
      </p:pic>
    </p:spTree>
    <p:extLst>
      <p:ext uri="{BB962C8B-B14F-4D97-AF65-F5344CB8AC3E}">
        <p14:creationId xmlns:p14="http://schemas.microsoft.com/office/powerpoint/2010/main" val="121514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23873"/>
            <a:ext cx="3854528" cy="5175887"/>
          </a:xfrm>
        </p:spPr>
        <p:txBody>
          <a:bodyPr>
            <a:noAutofit/>
          </a:bodyPr>
          <a:lstStyle/>
          <a:p>
            <a:r>
              <a:rPr lang="ru-RU" sz="1800" dirty="0">
                <a:solidFill>
                  <a:schemeClr val="tx1"/>
                </a:solidFill>
              </a:rPr>
              <a:t>Карактеристике бразилског португалског су у томе што се он разликује од европског португалског. Европски португалски изговара се затвореније, док је бразилски отворенији и, како то често описују говорници других језика, ‘’пјевнији’’. Неке су ријечи потпуно различите у ове двије варијанте португалског језика, што није необично с обзиром на то да је Бразил огроман «мелтинг пот» различитих народа и култура. </a:t>
            </a:r>
            <a:endParaRPr lang="en-US" sz="1800" dirty="0">
              <a:solidFill>
                <a:schemeClr val="tx1"/>
              </a:solidFill>
            </a:endParaRPr>
          </a:p>
        </p:txBody>
      </p:sp>
      <p:pic>
        <p:nvPicPr>
          <p:cNvPr id="4" name="Content Placeholder 3"/>
          <p:cNvPicPr>
            <a:picLocks noGrp="1" noChangeAspect="1"/>
          </p:cNvPicPr>
          <p:nvPr>
            <p:ph idx="1"/>
          </p:nvPr>
        </p:nvPicPr>
        <p:blipFill>
          <a:blip r:embed="rId2"/>
          <a:stretch>
            <a:fillRect/>
          </a:stretch>
        </p:blipFill>
        <p:spPr>
          <a:xfrm>
            <a:off x="4760913" y="1585714"/>
            <a:ext cx="4513262" cy="3384946"/>
          </a:xfrm>
          <a:prstGeom prst="rect">
            <a:avLst/>
          </a:prstGeom>
        </p:spPr>
      </p:pic>
    </p:spTree>
    <p:extLst>
      <p:ext uri="{BB962C8B-B14F-4D97-AF65-F5344CB8AC3E}">
        <p14:creationId xmlns:p14="http://schemas.microsoft.com/office/powerpoint/2010/main" val="326866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054" y="891856"/>
            <a:ext cx="9533466" cy="5140960"/>
          </a:xfrm>
        </p:spPr>
        <p:txBody>
          <a:bodyPr>
            <a:noAutofit/>
          </a:bodyPr>
          <a:lstStyle/>
          <a:p>
            <a:r>
              <a:rPr lang="ru-RU" sz="1800" dirty="0">
                <a:solidFill>
                  <a:schemeClr val="tx1"/>
                </a:solidFill>
              </a:rPr>
              <a:t>Граматички, у Бразилу се свакодневно користи облик за изражавање радњи, које се догађају у тренутку говорења, док у Португалу то није случај, већ се користи конструкција састављена од </a:t>
            </a:r>
            <a:r>
              <a:rPr lang="ru-RU" sz="1800" b="1" dirty="0">
                <a:solidFill>
                  <a:schemeClr val="tx1"/>
                </a:solidFill>
              </a:rPr>
              <a:t>приједлога и инфинитива</a:t>
            </a:r>
            <a:r>
              <a:rPr lang="ru-RU" sz="1800" dirty="0">
                <a:solidFill>
                  <a:schemeClr val="tx1"/>
                </a:solidFill>
              </a:rPr>
              <a:t>. На примјер, Бразилци би реченицу «Припремам вечеру» рекли “</a:t>
            </a:r>
            <a:r>
              <a:rPr lang="sr-Latn-RS" sz="1800" dirty="0">
                <a:solidFill>
                  <a:schemeClr val="tx1"/>
                </a:solidFill>
              </a:rPr>
              <a:t>Estou fazendo o jantar</a:t>
            </a:r>
            <a:r>
              <a:rPr lang="ru-RU" sz="1800" dirty="0">
                <a:solidFill>
                  <a:schemeClr val="tx1"/>
                </a:solidFill>
              </a:rPr>
              <a:t>”(Естоу фазендо о јантар), док би Португалци рекли “</a:t>
            </a:r>
            <a:r>
              <a:rPr lang="pt-BR" sz="1800" dirty="0">
                <a:solidFill>
                  <a:schemeClr val="tx1"/>
                </a:solidFill>
              </a:rPr>
              <a:t>Estou a fazer o jantar</a:t>
            </a:r>
            <a:r>
              <a:rPr lang="sr-Cyrl-RS" sz="1800" dirty="0">
                <a:solidFill>
                  <a:schemeClr val="tx1"/>
                </a:solidFill>
              </a:rPr>
              <a:t>“ (</a:t>
            </a:r>
            <a:r>
              <a:rPr lang="ru-RU" sz="1800" dirty="0">
                <a:solidFill>
                  <a:schemeClr val="tx1"/>
                </a:solidFill>
              </a:rPr>
              <a:t>Естоу а фазер о јантар).</a:t>
            </a:r>
            <a:endParaRPr lang="en-US" sz="1800" dirty="0">
              <a:solidFill>
                <a:schemeClr val="tx1"/>
              </a:solidFill>
            </a:endParaRPr>
          </a:p>
        </p:txBody>
      </p:sp>
      <p:graphicFrame>
        <p:nvGraphicFramePr>
          <p:cNvPr id="3" name="Табела 4">
            <a:extLst>
              <a:ext uri="{FF2B5EF4-FFF2-40B4-BE49-F238E27FC236}">
                <a16:creationId xmlns:a16="http://schemas.microsoft.com/office/drawing/2014/main" id="{F1BC5F34-1AC8-4652-A8D8-7CF284002F42}"/>
              </a:ext>
            </a:extLst>
          </p:cNvPr>
          <p:cNvGraphicFramePr>
            <a:graphicFrameLocks noGrp="1"/>
          </p:cNvGraphicFramePr>
          <p:nvPr>
            <p:extLst>
              <p:ext uri="{D42A27DB-BD31-4B8C-83A1-F6EECF244321}">
                <p14:modId xmlns:p14="http://schemas.microsoft.com/office/powerpoint/2010/main" val="2439307850"/>
              </p:ext>
            </p:extLst>
          </p:nvPr>
        </p:nvGraphicFramePr>
        <p:xfrm>
          <a:off x="1225233" y="891856"/>
          <a:ext cx="8528367" cy="2219960"/>
        </p:xfrm>
        <a:graphic>
          <a:graphicData uri="http://schemas.openxmlformats.org/drawingml/2006/table">
            <a:tbl>
              <a:tblPr firstRow="1" bandRow="1">
                <a:tableStyleId>{5C22544A-7EE6-4342-B048-85BDC9FD1C3A}</a:tableStyleId>
              </a:tblPr>
              <a:tblGrid>
                <a:gridCol w="2842789">
                  <a:extLst>
                    <a:ext uri="{9D8B030D-6E8A-4147-A177-3AD203B41FA5}">
                      <a16:colId xmlns:a16="http://schemas.microsoft.com/office/drawing/2014/main" val="4056983322"/>
                    </a:ext>
                  </a:extLst>
                </a:gridCol>
                <a:gridCol w="2842789">
                  <a:extLst>
                    <a:ext uri="{9D8B030D-6E8A-4147-A177-3AD203B41FA5}">
                      <a16:colId xmlns:a16="http://schemas.microsoft.com/office/drawing/2014/main" val="2991498494"/>
                    </a:ext>
                  </a:extLst>
                </a:gridCol>
                <a:gridCol w="2842789">
                  <a:extLst>
                    <a:ext uri="{9D8B030D-6E8A-4147-A177-3AD203B41FA5}">
                      <a16:colId xmlns:a16="http://schemas.microsoft.com/office/drawing/2014/main" val="3514607499"/>
                    </a:ext>
                  </a:extLst>
                </a:gridCol>
              </a:tblGrid>
              <a:tr h="0">
                <a:tc>
                  <a:txBody>
                    <a:bodyPr/>
                    <a:lstStyle/>
                    <a:p>
                      <a:r>
                        <a:rPr lang="sr-Cyrl-RS" dirty="0"/>
                        <a:t>српски</a:t>
                      </a:r>
                    </a:p>
                  </a:txBody>
                  <a:tcPr/>
                </a:tc>
                <a:tc>
                  <a:txBody>
                    <a:bodyPr/>
                    <a:lstStyle/>
                    <a:p>
                      <a:r>
                        <a:rPr lang="sr-Cyrl-RS" dirty="0"/>
                        <a:t>европски португалски</a:t>
                      </a:r>
                    </a:p>
                  </a:txBody>
                  <a:tcPr/>
                </a:tc>
                <a:tc>
                  <a:txBody>
                    <a:bodyPr/>
                    <a:lstStyle/>
                    <a:p>
                      <a:r>
                        <a:rPr lang="sr-Cyrl-RS" dirty="0"/>
                        <a:t>бразилски португалски</a:t>
                      </a:r>
                    </a:p>
                  </a:txBody>
                  <a:tcPr/>
                </a:tc>
                <a:extLst>
                  <a:ext uri="{0D108BD9-81ED-4DB2-BD59-A6C34878D82A}">
                    <a16:rowId xmlns:a16="http://schemas.microsoft.com/office/drawing/2014/main" val="527010467"/>
                  </a:ext>
                </a:extLst>
              </a:tr>
              <a:tr h="370840">
                <a:tc>
                  <a:txBody>
                    <a:bodyPr/>
                    <a:lstStyle/>
                    <a:p>
                      <a:r>
                        <a:rPr lang="sr-Cyrl-RS" dirty="0"/>
                        <a:t>воз</a:t>
                      </a:r>
                    </a:p>
                  </a:txBody>
                  <a:tcPr/>
                </a:tc>
                <a:tc>
                  <a:txBody>
                    <a:bodyPr/>
                    <a:lstStyle/>
                    <a:p>
                      <a:r>
                        <a:rPr lang="sr-Latn-RS" dirty="0"/>
                        <a:t>comboio</a:t>
                      </a:r>
                      <a:endParaRPr lang="sr-Cyrl-RS" dirty="0"/>
                    </a:p>
                  </a:txBody>
                  <a:tcPr/>
                </a:tc>
                <a:tc>
                  <a:txBody>
                    <a:bodyPr/>
                    <a:lstStyle/>
                    <a:p>
                      <a:r>
                        <a:rPr lang="sr-Latn-RS" dirty="0"/>
                        <a:t>trem</a:t>
                      </a:r>
                      <a:endParaRPr lang="sr-Cyrl-RS" dirty="0"/>
                    </a:p>
                  </a:txBody>
                  <a:tcPr/>
                </a:tc>
                <a:extLst>
                  <a:ext uri="{0D108BD9-81ED-4DB2-BD59-A6C34878D82A}">
                    <a16:rowId xmlns:a16="http://schemas.microsoft.com/office/drawing/2014/main" val="874588467"/>
                  </a:ext>
                </a:extLst>
              </a:tr>
              <a:tr h="370840">
                <a:tc>
                  <a:txBody>
                    <a:bodyPr/>
                    <a:lstStyle/>
                    <a:p>
                      <a:r>
                        <a:rPr lang="sr-Cyrl-RS" dirty="0"/>
                        <a:t>аутобус</a:t>
                      </a:r>
                    </a:p>
                  </a:txBody>
                  <a:tcPr/>
                </a:tc>
                <a:tc>
                  <a:txBody>
                    <a:bodyPr/>
                    <a:lstStyle/>
                    <a:p>
                      <a:r>
                        <a:rPr lang="sr-Latn-RS" dirty="0"/>
                        <a:t>autocarro</a:t>
                      </a:r>
                      <a:endParaRPr lang="sr-Cyrl-RS" dirty="0"/>
                    </a:p>
                  </a:txBody>
                  <a:tcPr/>
                </a:tc>
                <a:tc>
                  <a:txBody>
                    <a:bodyPr/>
                    <a:lstStyle/>
                    <a:p>
                      <a:r>
                        <a:rPr lang="sr-Latn-RS" dirty="0"/>
                        <a:t>ônibus</a:t>
                      </a:r>
                      <a:endParaRPr lang="sr-Cyrl-RS" dirty="0"/>
                    </a:p>
                  </a:txBody>
                  <a:tcPr/>
                </a:tc>
                <a:extLst>
                  <a:ext uri="{0D108BD9-81ED-4DB2-BD59-A6C34878D82A}">
                    <a16:rowId xmlns:a16="http://schemas.microsoft.com/office/drawing/2014/main" val="4099363716"/>
                  </a:ext>
                </a:extLst>
              </a:tr>
              <a:tr h="370840">
                <a:tc>
                  <a:txBody>
                    <a:bodyPr/>
                    <a:lstStyle/>
                    <a:p>
                      <a:r>
                        <a:rPr lang="sr-Cyrl-RS" dirty="0"/>
                        <a:t>шољица</a:t>
                      </a:r>
                    </a:p>
                  </a:txBody>
                  <a:tcPr/>
                </a:tc>
                <a:tc>
                  <a:txBody>
                    <a:bodyPr/>
                    <a:lstStyle/>
                    <a:p>
                      <a:r>
                        <a:rPr lang="sr-Latn-RS" dirty="0"/>
                        <a:t>chávena</a:t>
                      </a:r>
                      <a:endParaRPr lang="sr-Cyrl-RS" dirty="0"/>
                    </a:p>
                  </a:txBody>
                  <a:tcPr/>
                </a:tc>
                <a:tc>
                  <a:txBody>
                    <a:bodyPr/>
                    <a:lstStyle/>
                    <a:p>
                      <a:r>
                        <a:rPr lang="sr-Latn-RS" dirty="0"/>
                        <a:t>xícara</a:t>
                      </a:r>
                      <a:endParaRPr lang="sr-Cyrl-RS" dirty="0"/>
                    </a:p>
                  </a:txBody>
                  <a:tcPr/>
                </a:tc>
                <a:extLst>
                  <a:ext uri="{0D108BD9-81ED-4DB2-BD59-A6C34878D82A}">
                    <a16:rowId xmlns:a16="http://schemas.microsoft.com/office/drawing/2014/main" val="2930008929"/>
                  </a:ext>
                </a:extLst>
              </a:tr>
              <a:tr h="370840">
                <a:tc>
                  <a:txBody>
                    <a:bodyPr/>
                    <a:lstStyle/>
                    <a:p>
                      <a:r>
                        <a:rPr lang="sr-Cyrl-RS" dirty="0"/>
                        <a:t>купатило</a:t>
                      </a:r>
                    </a:p>
                  </a:txBody>
                  <a:tcPr/>
                </a:tc>
                <a:tc>
                  <a:txBody>
                    <a:bodyPr/>
                    <a:lstStyle/>
                    <a:p>
                      <a:r>
                        <a:rPr lang="sr-Latn-RS" dirty="0"/>
                        <a:t>casa de banho</a:t>
                      </a:r>
                      <a:endParaRPr lang="sr-Cyrl-RS" dirty="0"/>
                    </a:p>
                  </a:txBody>
                  <a:tcPr/>
                </a:tc>
                <a:tc>
                  <a:txBody>
                    <a:bodyPr/>
                    <a:lstStyle/>
                    <a:p>
                      <a:r>
                        <a:rPr lang="sr-Latn-RS" dirty="0"/>
                        <a:t>banheiro</a:t>
                      </a:r>
                      <a:endParaRPr lang="sr-Cyrl-RS" dirty="0"/>
                    </a:p>
                  </a:txBody>
                  <a:tcPr/>
                </a:tc>
                <a:extLst>
                  <a:ext uri="{0D108BD9-81ED-4DB2-BD59-A6C34878D82A}">
                    <a16:rowId xmlns:a16="http://schemas.microsoft.com/office/drawing/2014/main" val="811789159"/>
                  </a:ext>
                </a:extLst>
              </a:tr>
              <a:tr h="370840">
                <a:tc>
                  <a:txBody>
                    <a:bodyPr/>
                    <a:lstStyle/>
                    <a:p>
                      <a:r>
                        <a:rPr lang="sr-Cyrl-RS" dirty="0"/>
                        <a:t>доручак</a:t>
                      </a:r>
                    </a:p>
                  </a:txBody>
                  <a:tcPr/>
                </a:tc>
                <a:tc>
                  <a:txBody>
                    <a:bodyPr/>
                    <a:lstStyle/>
                    <a:p>
                      <a:r>
                        <a:rPr lang="sr-Latn-RS" dirty="0"/>
                        <a:t>pequeno almoço</a:t>
                      </a:r>
                      <a:endParaRPr lang="sr-Cyrl-RS" dirty="0"/>
                    </a:p>
                  </a:txBody>
                  <a:tcPr/>
                </a:tc>
                <a:tc>
                  <a:txBody>
                    <a:bodyPr/>
                    <a:lstStyle/>
                    <a:p>
                      <a:r>
                        <a:rPr lang="sr-Latn-RS" dirty="0"/>
                        <a:t>café da manhã</a:t>
                      </a:r>
                      <a:endParaRPr lang="sr-Cyrl-RS" dirty="0"/>
                    </a:p>
                  </a:txBody>
                  <a:tcPr/>
                </a:tc>
                <a:extLst>
                  <a:ext uri="{0D108BD9-81ED-4DB2-BD59-A6C34878D82A}">
                    <a16:rowId xmlns:a16="http://schemas.microsoft.com/office/drawing/2014/main" val="594920024"/>
                  </a:ext>
                </a:extLst>
              </a:tr>
            </a:tbl>
          </a:graphicData>
        </a:graphic>
      </p:graphicFrame>
      <p:sp>
        <p:nvSpPr>
          <p:cNvPr id="7" name="Оквир за текст 6">
            <a:extLst>
              <a:ext uri="{FF2B5EF4-FFF2-40B4-BE49-F238E27FC236}">
                <a16:creationId xmlns:a16="http://schemas.microsoft.com/office/drawing/2014/main" id="{15B1A6E5-8A44-4C1A-8D1F-632CAF619B0B}"/>
              </a:ext>
            </a:extLst>
          </p:cNvPr>
          <p:cNvSpPr txBox="1"/>
          <p:nvPr/>
        </p:nvSpPr>
        <p:spPr>
          <a:xfrm>
            <a:off x="1351280" y="386080"/>
            <a:ext cx="3657600" cy="369332"/>
          </a:xfrm>
          <a:prstGeom prst="rect">
            <a:avLst/>
          </a:prstGeom>
          <a:noFill/>
        </p:spPr>
        <p:txBody>
          <a:bodyPr wrap="square" rtlCol="0">
            <a:spAutoFit/>
          </a:bodyPr>
          <a:lstStyle/>
          <a:p>
            <a:r>
              <a:rPr lang="sr-Cyrl-RS" dirty="0"/>
              <a:t>НЕКИ ПОРТУГАЛСКИ ИЗРАЗИ</a:t>
            </a:r>
          </a:p>
        </p:txBody>
      </p:sp>
    </p:spTree>
    <p:extLst>
      <p:ext uri="{BB962C8B-B14F-4D97-AF65-F5344CB8AC3E}">
        <p14:creationId xmlns:p14="http://schemas.microsoft.com/office/powerpoint/2010/main" val="30114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000"/>
                                        <p:tgtEl>
                                          <p:spTgt spid="2"/>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anim calcmode="lin" valueType="num">
                                      <p:cBhvr>
                                        <p:cTn id="18" dur="2000" fill="hold"/>
                                        <p:tgtEl>
                                          <p:spTgt spid="3"/>
                                        </p:tgtEl>
                                        <p:attrNameLst>
                                          <p:attrName>ppt_w</p:attrName>
                                        </p:attrNameLst>
                                      </p:cBhvr>
                                      <p:tavLst>
                                        <p:tav tm="0" fmla="#ppt_w*sin(2.5*pi*$)">
                                          <p:val>
                                            <p:fltVal val="0"/>
                                          </p:val>
                                        </p:tav>
                                        <p:tav tm="100000">
                                          <p:val>
                                            <p:fltVal val="1"/>
                                          </p:val>
                                        </p:tav>
                                      </p:tavLst>
                                    </p:anim>
                                    <p:anim calcmode="lin" valueType="num">
                                      <p:cBhvr>
                                        <p:cTn id="1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054" y="891856"/>
            <a:ext cx="9533466" cy="1221424"/>
          </a:xfrm>
        </p:spPr>
        <p:txBody>
          <a:bodyPr>
            <a:noAutofit/>
          </a:bodyPr>
          <a:lstStyle/>
          <a:p>
            <a:r>
              <a:rPr lang="ru-RU" sz="1800" dirty="0">
                <a:solidFill>
                  <a:schemeClr val="tx1"/>
                </a:solidFill>
              </a:rPr>
              <a:t>Бразилци користе замјеницу </a:t>
            </a:r>
            <a:r>
              <a:rPr lang="sr-Latn-RS" sz="1800" dirty="0">
                <a:solidFill>
                  <a:schemeClr val="tx1"/>
                </a:solidFill>
              </a:rPr>
              <a:t>‘você</a:t>
            </a:r>
            <a:r>
              <a:rPr lang="sr-Cyrl-RS" sz="1800" dirty="0">
                <a:solidFill>
                  <a:schemeClr val="tx1"/>
                </a:solidFill>
              </a:rPr>
              <a:t> </a:t>
            </a:r>
            <a:r>
              <a:rPr lang="ru-RU" sz="1800" dirty="0">
                <a:solidFill>
                  <a:schemeClr val="tx1"/>
                </a:solidFill>
              </a:rPr>
              <a:t>и за формално и за неформално обраћање (као ‘ти’ и као ‘Ви’) , док се у Португалу за неформално обраћање користи замјеница </a:t>
            </a:r>
            <a:r>
              <a:rPr lang="sr-Latn-RS" sz="1800" dirty="0">
                <a:solidFill>
                  <a:schemeClr val="tx1"/>
                </a:solidFill>
              </a:rPr>
              <a:t>‘tu’</a:t>
            </a:r>
            <a:r>
              <a:rPr lang="ru-RU" sz="1800" dirty="0">
                <a:solidFill>
                  <a:schemeClr val="tx1"/>
                </a:solidFill>
              </a:rPr>
              <a:t>, а </a:t>
            </a:r>
            <a:r>
              <a:rPr lang="sr-Latn-RS" sz="1800" dirty="0">
                <a:solidFill>
                  <a:schemeClr val="tx1"/>
                </a:solidFill>
              </a:rPr>
              <a:t>‘você </a:t>
            </a:r>
            <a:r>
              <a:rPr lang="ru-RU" sz="1800" dirty="0">
                <a:solidFill>
                  <a:schemeClr val="tx1"/>
                </a:solidFill>
              </a:rPr>
              <a:t>се користи за формално обраћање (као ‘Ви). Није изненађујуће да ово код страних говорника португалског језика може довести до поприличне конфузије.</a:t>
            </a:r>
            <a:endParaRPr lang="en-US" sz="1800" dirty="0">
              <a:solidFill>
                <a:schemeClr val="tx1"/>
              </a:solidFill>
            </a:endParaRPr>
          </a:p>
        </p:txBody>
      </p:sp>
      <p:sp>
        <p:nvSpPr>
          <p:cNvPr id="7" name="Оквир за текст 6">
            <a:extLst>
              <a:ext uri="{FF2B5EF4-FFF2-40B4-BE49-F238E27FC236}">
                <a16:creationId xmlns:a16="http://schemas.microsoft.com/office/drawing/2014/main" id="{15B1A6E5-8A44-4C1A-8D1F-632CAF619B0B}"/>
              </a:ext>
            </a:extLst>
          </p:cNvPr>
          <p:cNvSpPr txBox="1"/>
          <p:nvPr/>
        </p:nvSpPr>
        <p:spPr>
          <a:xfrm>
            <a:off x="1351280" y="386080"/>
            <a:ext cx="4155440" cy="369332"/>
          </a:xfrm>
          <a:prstGeom prst="rect">
            <a:avLst/>
          </a:prstGeom>
          <a:noFill/>
        </p:spPr>
        <p:txBody>
          <a:bodyPr wrap="square" rtlCol="0">
            <a:spAutoFit/>
          </a:bodyPr>
          <a:lstStyle/>
          <a:p>
            <a:r>
              <a:rPr lang="sr-Cyrl-RS" dirty="0"/>
              <a:t>Формално и неформално обраћање</a:t>
            </a:r>
          </a:p>
        </p:txBody>
      </p:sp>
      <p:pic>
        <p:nvPicPr>
          <p:cNvPr id="4" name="Слика 3">
            <a:extLst>
              <a:ext uri="{FF2B5EF4-FFF2-40B4-BE49-F238E27FC236}">
                <a16:creationId xmlns:a16="http://schemas.microsoft.com/office/drawing/2014/main" id="{D1CAAB31-577C-4D76-BDED-92CE09FF63D0}"/>
              </a:ext>
            </a:extLst>
          </p:cNvPr>
          <p:cNvPicPr>
            <a:picLocks noChangeAspect="1"/>
          </p:cNvPicPr>
          <p:nvPr/>
        </p:nvPicPr>
        <p:blipFill>
          <a:blip r:embed="rId2"/>
          <a:stretch>
            <a:fillRect/>
          </a:stretch>
        </p:blipFill>
        <p:spPr>
          <a:xfrm>
            <a:off x="2479040" y="2505074"/>
            <a:ext cx="5476240" cy="3885566"/>
          </a:xfrm>
          <a:prstGeom prst="rect">
            <a:avLst/>
          </a:prstGeom>
        </p:spPr>
      </p:pic>
    </p:spTree>
    <p:extLst>
      <p:ext uri="{BB962C8B-B14F-4D97-AF65-F5344CB8AC3E}">
        <p14:creationId xmlns:p14="http://schemas.microsoft.com/office/powerpoint/2010/main" val="309328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000"/>
                                        <p:tgtEl>
                                          <p:spTgt spid="2"/>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par>
                          <p:cTn id="13" fill="hold">
                            <p:stCondLst>
                              <p:cond delay="3500"/>
                            </p:stCondLst>
                            <p:childTnLst>
                              <p:par>
                                <p:cTn id="14" presetID="53" presetClass="entr" presetSubtype="16" fill="hold" nodeType="afterEffect">
                                  <p:stCondLst>
                                    <p:cond delay="1500"/>
                                  </p:stCondLst>
                                  <p:childTnLst>
                                    <p:set>
                                      <p:cBhvr>
                                        <p:cTn id="15" dur="1" fill="hold">
                                          <p:stCondLst>
                                            <p:cond delay="0"/>
                                          </p:stCondLst>
                                        </p:cTn>
                                        <p:tgtEl>
                                          <p:spTgt spid="4"/>
                                        </p:tgtEl>
                                        <p:attrNameLst>
                                          <p:attrName>style.visibility</p:attrName>
                                        </p:attrNameLst>
                                      </p:cBhvr>
                                      <p:to>
                                        <p:strVal val="visible"/>
                                      </p:to>
                                    </p:set>
                                    <p:anim calcmode="lin" valueType="num">
                                      <p:cBhvr>
                                        <p:cTn id="16" dur="2000" fill="hold"/>
                                        <p:tgtEl>
                                          <p:spTgt spid="4"/>
                                        </p:tgtEl>
                                        <p:attrNameLst>
                                          <p:attrName>ppt_w</p:attrName>
                                        </p:attrNameLst>
                                      </p:cBhvr>
                                      <p:tavLst>
                                        <p:tav tm="0">
                                          <p:val>
                                            <p:fltVal val="0"/>
                                          </p:val>
                                        </p:tav>
                                        <p:tav tm="100000">
                                          <p:val>
                                            <p:strVal val="#ppt_w"/>
                                          </p:val>
                                        </p:tav>
                                      </p:tavLst>
                                    </p:anim>
                                    <p:anim calcmode="lin" valueType="num">
                                      <p:cBhvr>
                                        <p:cTn id="17" dur="2000" fill="hold"/>
                                        <p:tgtEl>
                                          <p:spTgt spid="4"/>
                                        </p:tgtEl>
                                        <p:attrNameLst>
                                          <p:attrName>ppt_h</p:attrName>
                                        </p:attrNameLst>
                                      </p:cBhvr>
                                      <p:tavLst>
                                        <p:tav tm="0">
                                          <p:val>
                                            <p:fltVal val="0"/>
                                          </p:val>
                                        </p:tav>
                                        <p:tav tm="100000">
                                          <p:val>
                                            <p:strVal val="#ppt_h"/>
                                          </p:val>
                                        </p:tav>
                                      </p:tavLst>
                                    </p:anim>
                                    <p:animEffect transition="in" filter="fade">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5057775" y="1773015"/>
            <a:ext cx="4381500" cy="2818035"/>
          </a:xfrm>
          <a:prstGeom prst="rect">
            <a:avLst/>
          </a:prstGeom>
        </p:spPr>
      </p:pic>
      <p:sp>
        <p:nvSpPr>
          <p:cNvPr id="4" name="Text Placeholder 3"/>
          <p:cNvSpPr>
            <a:spLocks noGrp="1"/>
          </p:cNvSpPr>
          <p:nvPr>
            <p:ph type="body" sz="half" idx="2"/>
          </p:nvPr>
        </p:nvSpPr>
        <p:spPr>
          <a:xfrm>
            <a:off x="677334" y="2076451"/>
            <a:ext cx="3854528" cy="2714624"/>
          </a:xfrm>
        </p:spPr>
        <p:txBody>
          <a:bodyPr>
            <a:normAutofit lnSpcReduction="10000"/>
          </a:bodyPr>
          <a:lstStyle/>
          <a:p>
            <a:r>
              <a:rPr lang="sr-Cyrl-BA" sz="1800" dirty="0">
                <a:solidFill>
                  <a:schemeClr val="tx1"/>
                </a:solidFill>
              </a:rPr>
              <a:t>Становници овог острва су прекрасни </a:t>
            </a:r>
            <a:r>
              <a:rPr lang="sr-Cyrl-BA" sz="1800" dirty="0" err="1">
                <a:solidFill>
                  <a:schemeClr val="tx1"/>
                </a:solidFill>
              </a:rPr>
              <a:t>људи</a:t>
            </a:r>
            <a:r>
              <a:rPr lang="sr-Cyrl-BA" sz="1800" dirty="0">
                <a:solidFill>
                  <a:schemeClr val="tx1"/>
                </a:solidFill>
              </a:rPr>
              <a:t>, који су јако поносни на оно што имају</a:t>
            </a:r>
            <a:r>
              <a:rPr lang="sr-Latn-BA" sz="1800" dirty="0">
                <a:solidFill>
                  <a:schemeClr val="tx1"/>
                </a:solidFill>
              </a:rPr>
              <a:t>, </a:t>
            </a:r>
            <a:r>
              <a:rPr lang="sr-Cyrl-BA" sz="1800" dirty="0">
                <a:solidFill>
                  <a:schemeClr val="tx1"/>
                </a:solidFill>
              </a:rPr>
              <a:t>оно што су створили и што одржавају</a:t>
            </a:r>
            <a:r>
              <a:rPr lang="sr-Latn-BA" sz="1800" dirty="0">
                <a:solidFill>
                  <a:schemeClr val="tx1"/>
                </a:solidFill>
              </a:rPr>
              <a:t>. </a:t>
            </a:r>
            <a:r>
              <a:rPr lang="sr-Cyrl-BA" sz="1800" dirty="0">
                <a:solidFill>
                  <a:schemeClr val="tx1"/>
                </a:solidFill>
              </a:rPr>
              <a:t>Јако се брину о природи и екологији</a:t>
            </a:r>
            <a:r>
              <a:rPr lang="sr-Latn-BA" sz="1800" dirty="0">
                <a:solidFill>
                  <a:schemeClr val="tx1"/>
                </a:solidFill>
              </a:rPr>
              <a:t>. </a:t>
            </a:r>
            <a:r>
              <a:rPr lang="sr-Cyrl-BA" sz="1800" dirty="0">
                <a:solidFill>
                  <a:schemeClr val="tx1"/>
                </a:solidFill>
              </a:rPr>
              <a:t>Главни циљ им је да су туристи задовољни и да се поново врате</a:t>
            </a:r>
            <a:r>
              <a:rPr lang="sr-Latn-BA" sz="1800" dirty="0">
                <a:solidFill>
                  <a:schemeClr val="tx1"/>
                </a:solidFill>
              </a:rPr>
              <a:t>. </a:t>
            </a:r>
            <a:r>
              <a:rPr lang="sr-Cyrl-BA" sz="1800" dirty="0">
                <a:solidFill>
                  <a:schemeClr val="tx1"/>
                </a:solidFill>
              </a:rPr>
              <a:t>Као народ су јако организовани</a:t>
            </a:r>
            <a:r>
              <a:rPr lang="sr-Latn-BA" sz="1800" dirty="0">
                <a:solidFill>
                  <a:schemeClr val="tx1"/>
                </a:solidFill>
              </a:rPr>
              <a:t>,</a:t>
            </a:r>
            <a:r>
              <a:rPr lang="sr-Cyrl-BA" sz="1800" dirty="0">
                <a:solidFill>
                  <a:schemeClr val="tx1"/>
                </a:solidFill>
              </a:rPr>
              <a:t>одговорни,</a:t>
            </a:r>
            <a:r>
              <a:rPr lang="sr-Latn-BA" sz="1800" dirty="0">
                <a:solidFill>
                  <a:schemeClr val="tx1"/>
                </a:solidFill>
              </a:rPr>
              <a:t> </a:t>
            </a:r>
            <a:r>
              <a:rPr lang="sr-Cyrl-BA" sz="1800" dirty="0">
                <a:solidFill>
                  <a:schemeClr val="tx1"/>
                </a:solidFill>
              </a:rPr>
              <a:t>вриједни</a:t>
            </a:r>
            <a:r>
              <a:rPr lang="sr-Latn-BA" sz="1800" dirty="0">
                <a:solidFill>
                  <a:schemeClr val="tx1"/>
                </a:solidFill>
              </a:rPr>
              <a:t> </a:t>
            </a:r>
            <a:r>
              <a:rPr lang="sr-Cyrl-BA" sz="1800" dirty="0">
                <a:solidFill>
                  <a:schemeClr val="tx1"/>
                </a:solidFill>
              </a:rPr>
              <a:t>и љубазни</a:t>
            </a:r>
            <a:r>
              <a:rPr lang="sr-Latn-BA" sz="1800" dirty="0">
                <a:solidFill>
                  <a:schemeClr val="tx1"/>
                </a:solidFill>
              </a:rPr>
              <a:t>. </a:t>
            </a:r>
            <a:endParaRPr lang="en-US" sz="1800" dirty="0">
              <a:solidFill>
                <a:schemeClr val="tx1"/>
              </a:solidFill>
            </a:endParaRPr>
          </a:p>
        </p:txBody>
      </p:sp>
    </p:spTree>
    <p:extLst>
      <p:ext uri="{BB962C8B-B14F-4D97-AF65-F5344CB8AC3E}">
        <p14:creationId xmlns:p14="http://schemas.microsoft.com/office/powerpoint/2010/main" val="125679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952" y="635725"/>
            <a:ext cx="8596668" cy="1785257"/>
          </a:xfrm>
        </p:spPr>
        <p:txBody>
          <a:bodyPr>
            <a:noAutofit/>
          </a:bodyPr>
          <a:lstStyle/>
          <a:p>
            <a:r>
              <a:rPr lang="sr-Cyrl-BA" sz="1800" dirty="0">
                <a:solidFill>
                  <a:schemeClr val="tx1"/>
                </a:solidFill>
              </a:rPr>
              <a:t>Храна која се традиционално припрема на остру Азори је другачија од свих</a:t>
            </a:r>
            <a:r>
              <a:rPr lang="sr-Latn-BA" sz="1800" dirty="0">
                <a:solidFill>
                  <a:schemeClr val="tx1"/>
                </a:solidFill>
              </a:rPr>
              <a:t>. </a:t>
            </a:r>
            <a:r>
              <a:rPr lang="sr-Cyrl-BA" sz="1800" dirty="0">
                <a:solidFill>
                  <a:schemeClr val="tx1"/>
                </a:solidFill>
              </a:rPr>
              <a:t>Пошто је позната по вулканским рупама и предјелима</a:t>
            </a:r>
            <a:r>
              <a:rPr lang="sr-Latn-BA" sz="1800" dirty="0">
                <a:solidFill>
                  <a:schemeClr val="tx1"/>
                </a:solidFill>
              </a:rPr>
              <a:t>, </a:t>
            </a:r>
            <a:r>
              <a:rPr lang="sr-Cyrl-BA" sz="1800" dirty="0">
                <a:solidFill>
                  <a:schemeClr val="tx1"/>
                </a:solidFill>
              </a:rPr>
              <a:t>људи су ископавали рупе у којима је јако вруће и у њих стављали шерпе са храном и тако је кували</a:t>
            </a:r>
            <a:r>
              <a:rPr lang="sr-Latn-BA" sz="1800" dirty="0">
                <a:solidFill>
                  <a:schemeClr val="tx1"/>
                </a:solidFill>
              </a:rPr>
              <a:t>. </a:t>
            </a:r>
            <a:r>
              <a:rPr lang="sr-Cyrl-BA" sz="1800" dirty="0">
                <a:solidFill>
                  <a:schemeClr val="tx1"/>
                </a:solidFill>
              </a:rPr>
              <a:t>За један оброк било је потребно око 6 сати да буде готово</a:t>
            </a:r>
            <a:r>
              <a:rPr lang="sr-Latn-BA" sz="1800" dirty="0">
                <a:solidFill>
                  <a:schemeClr val="tx1"/>
                </a:solidFill>
              </a:rPr>
              <a:t>. </a:t>
            </a:r>
            <a:r>
              <a:rPr lang="sr-Cyrl-BA" sz="1800" dirty="0">
                <a:solidFill>
                  <a:schemeClr val="tx1"/>
                </a:solidFill>
              </a:rPr>
              <a:t>Тако да</a:t>
            </a:r>
            <a:r>
              <a:rPr lang="sr-Latn-BA" sz="1800" dirty="0">
                <a:solidFill>
                  <a:schemeClr val="tx1"/>
                </a:solidFill>
              </a:rPr>
              <a:t>, </a:t>
            </a:r>
            <a:r>
              <a:rPr lang="sr-Cyrl-BA" sz="1800" dirty="0">
                <a:solidFill>
                  <a:schemeClr val="tx1"/>
                </a:solidFill>
              </a:rPr>
              <a:t>ако је ручак око 12 сати</a:t>
            </a:r>
            <a:r>
              <a:rPr lang="sr-Latn-BA" sz="1800" dirty="0">
                <a:solidFill>
                  <a:schemeClr val="tx1"/>
                </a:solidFill>
              </a:rPr>
              <a:t>, </a:t>
            </a:r>
            <a:r>
              <a:rPr lang="sr-Cyrl-BA" sz="1800" dirty="0">
                <a:solidFill>
                  <a:schemeClr val="tx1"/>
                </a:solidFill>
              </a:rPr>
              <a:t>онда је требало у 6 ујутро већ ставити да се храна припрема</a:t>
            </a:r>
            <a:r>
              <a:rPr lang="sr-Latn-BA" sz="1800" dirty="0">
                <a:solidFill>
                  <a:schemeClr val="tx1"/>
                </a:solidFill>
              </a:rPr>
              <a:t>.</a:t>
            </a:r>
            <a:endParaRPr lang="en-US" sz="1800" dirty="0">
              <a:solidFill>
                <a:schemeClr val="tx1"/>
              </a:solidFill>
            </a:endParaRPr>
          </a:p>
        </p:txBody>
      </p:sp>
      <p:pic>
        <p:nvPicPr>
          <p:cNvPr id="7" name="Content Placeholder 6"/>
          <p:cNvPicPr>
            <a:picLocks noGrp="1" noChangeAspect="1"/>
          </p:cNvPicPr>
          <p:nvPr>
            <p:ph sz="half" idx="2"/>
          </p:nvPr>
        </p:nvPicPr>
        <p:blipFill>
          <a:blip r:embed="rId2"/>
          <a:stretch>
            <a:fillRect/>
          </a:stretch>
        </p:blipFill>
        <p:spPr>
          <a:xfrm>
            <a:off x="675745" y="3054773"/>
            <a:ext cx="4295776" cy="2812627"/>
          </a:xfrm>
          <a:prstGeom prst="rect">
            <a:avLst/>
          </a:prstGeom>
        </p:spPr>
      </p:pic>
      <p:pic>
        <p:nvPicPr>
          <p:cNvPr id="8" name="Content Placeholder 7"/>
          <p:cNvPicPr>
            <a:picLocks noGrp="1" noChangeAspect="1"/>
          </p:cNvPicPr>
          <p:nvPr>
            <p:ph sz="quarter" idx="4"/>
          </p:nvPr>
        </p:nvPicPr>
        <p:blipFill>
          <a:blip r:embed="rId3"/>
          <a:stretch>
            <a:fillRect/>
          </a:stretch>
        </p:blipFill>
        <p:spPr>
          <a:xfrm>
            <a:off x="5088383" y="3054773"/>
            <a:ext cx="4186237" cy="2812627"/>
          </a:xfrm>
          <a:prstGeom prst="rect">
            <a:avLst/>
          </a:prstGeom>
        </p:spPr>
      </p:pic>
    </p:spTree>
    <p:extLst>
      <p:ext uri="{BB962C8B-B14F-4D97-AF65-F5344CB8AC3E}">
        <p14:creationId xmlns:p14="http://schemas.microsoft.com/office/powerpoint/2010/main" val="306378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BA" sz="1800" dirty="0">
                <a:solidFill>
                  <a:schemeClr val="tx1"/>
                </a:solidFill>
              </a:rPr>
              <a:t>Такође</a:t>
            </a:r>
            <a:r>
              <a:rPr lang="sr-Latn-BA" sz="1800" dirty="0">
                <a:solidFill>
                  <a:schemeClr val="tx1"/>
                </a:solidFill>
              </a:rPr>
              <a:t>, </a:t>
            </a:r>
            <a:r>
              <a:rPr lang="sr-Cyrl-BA" sz="1800" dirty="0">
                <a:solidFill>
                  <a:schemeClr val="tx1"/>
                </a:solidFill>
              </a:rPr>
              <a:t>ту су и разна пецива</a:t>
            </a:r>
            <a:r>
              <a:rPr lang="sr-Latn-BA" sz="1800" dirty="0">
                <a:solidFill>
                  <a:schemeClr val="tx1"/>
                </a:solidFill>
              </a:rPr>
              <a:t>, </a:t>
            </a:r>
            <a:r>
              <a:rPr lang="sr-Cyrl-BA" sz="1800" dirty="0">
                <a:solidFill>
                  <a:schemeClr val="tx1"/>
                </a:solidFill>
              </a:rPr>
              <a:t>плодови мора</a:t>
            </a:r>
            <a:r>
              <a:rPr lang="sr-Latn-BA" sz="1800" dirty="0">
                <a:solidFill>
                  <a:schemeClr val="tx1"/>
                </a:solidFill>
              </a:rPr>
              <a:t>, </a:t>
            </a:r>
            <a:r>
              <a:rPr lang="sr-Cyrl-BA" sz="1800" dirty="0">
                <a:solidFill>
                  <a:schemeClr val="tx1"/>
                </a:solidFill>
              </a:rPr>
              <a:t>млијечни и месни производи</a:t>
            </a:r>
            <a:r>
              <a:rPr lang="sr-Latn-BA" sz="1800" dirty="0">
                <a:solidFill>
                  <a:schemeClr val="tx1"/>
                </a:solidFill>
              </a:rPr>
              <a:t>. </a:t>
            </a:r>
            <a:r>
              <a:rPr lang="sr-Cyrl-BA" sz="1800" dirty="0">
                <a:solidFill>
                  <a:schemeClr val="tx1"/>
                </a:solidFill>
              </a:rPr>
              <a:t>Становници су још познати по томе</a:t>
            </a:r>
            <a:r>
              <a:rPr lang="sr-Latn-BA" sz="1800" dirty="0">
                <a:solidFill>
                  <a:schemeClr val="tx1"/>
                </a:solidFill>
              </a:rPr>
              <a:t>, </a:t>
            </a:r>
            <a:r>
              <a:rPr lang="sr-Cyrl-BA" sz="1800" dirty="0">
                <a:solidFill>
                  <a:schemeClr val="tx1"/>
                </a:solidFill>
              </a:rPr>
              <a:t>да краве искоришћавају само у сврху квалитетног млијека и сира</a:t>
            </a:r>
            <a:r>
              <a:rPr lang="sr-Latn-BA" sz="1800" dirty="0">
                <a:solidFill>
                  <a:schemeClr val="tx1"/>
                </a:solidFill>
              </a:rPr>
              <a:t>, </a:t>
            </a:r>
            <a:r>
              <a:rPr lang="sr-Cyrl-BA" sz="1800" dirty="0">
                <a:solidFill>
                  <a:schemeClr val="tx1"/>
                </a:solidFill>
              </a:rPr>
              <a:t>не за месо</a:t>
            </a:r>
            <a:r>
              <a:rPr lang="sr-Latn-BA" sz="1800" dirty="0">
                <a:solidFill>
                  <a:schemeClr val="tx1"/>
                </a:solidFill>
              </a:rPr>
              <a:t>.</a:t>
            </a:r>
            <a:endParaRPr lang="en-US" sz="1800" dirty="0">
              <a:solidFill>
                <a:schemeClr val="tx1"/>
              </a:solidFill>
            </a:endParaRPr>
          </a:p>
        </p:txBody>
      </p:sp>
      <p:pic>
        <p:nvPicPr>
          <p:cNvPr id="5" name="Content Placeholder 4"/>
          <p:cNvPicPr>
            <a:picLocks noGrp="1" noChangeAspect="1"/>
          </p:cNvPicPr>
          <p:nvPr>
            <p:ph sz="half" idx="1"/>
          </p:nvPr>
        </p:nvPicPr>
        <p:blipFill>
          <a:blip r:embed="rId2"/>
          <a:stretch>
            <a:fillRect/>
          </a:stretch>
        </p:blipFill>
        <p:spPr>
          <a:xfrm>
            <a:off x="1295400" y="2524125"/>
            <a:ext cx="3181349" cy="3517899"/>
          </a:xfrm>
          <a:prstGeom prst="rect">
            <a:avLst/>
          </a:prstGeom>
        </p:spPr>
      </p:pic>
      <p:pic>
        <p:nvPicPr>
          <p:cNvPr id="6" name="Content Placeholder 5"/>
          <p:cNvPicPr>
            <a:picLocks noGrp="1" noChangeAspect="1"/>
          </p:cNvPicPr>
          <p:nvPr>
            <p:ph sz="half" idx="2"/>
          </p:nvPr>
        </p:nvPicPr>
        <p:blipFill>
          <a:blip r:embed="rId3"/>
          <a:stretch>
            <a:fillRect/>
          </a:stretch>
        </p:blipFill>
        <p:spPr>
          <a:xfrm>
            <a:off x="5416904" y="2790553"/>
            <a:ext cx="3857097" cy="2848247"/>
          </a:xfrm>
          <a:prstGeom prst="rect">
            <a:avLst/>
          </a:prstGeom>
        </p:spPr>
      </p:pic>
    </p:spTree>
    <p:extLst>
      <p:ext uri="{BB962C8B-B14F-4D97-AF65-F5344CB8AC3E}">
        <p14:creationId xmlns:p14="http://schemas.microsoft.com/office/powerpoint/2010/main" val="271039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BA" sz="1800" dirty="0">
                <a:solidFill>
                  <a:schemeClr val="tx1"/>
                </a:solidFill>
              </a:rPr>
              <a:t>Азорска острва су позната и по благом неуједначеном вјетрићу, који нам разноси косу и доноси мирис воде</a:t>
            </a:r>
            <a:r>
              <a:rPr lang="sr-Latn-BA" sz="1800" dirty="0">
                <a:solidFill>
                  <a:schemeClr val="tx1"/>
                </a:solidFill>
              </a:rPr>
              <a:t>, </a:t>
            </a:r>
            <a:r>
              <a:rPr lang="sr-Cyrl-BA" sz="1800" dirty="0">
                <a:solidFill>
                  <a:schemeClr val="tx1"/>
                </a:solidFill>
              </a:rPr>
              <a:t>а и по звуку таласа, који ударају у обале острва</a:t>
            </a:r>
            <a:r>
              <a:rPr lang="sr-Latn-BA" sz="1800" dirty="0">
                <a:solidFill>
                  <a:schemeClr val="tx1"/>
                </a:solidFill>
              </a:rPr>
              <a:t>. </a:t>
            </a:r>
            <a:r>
              <a:rPr lang="sr-Cyrl-BA" sz="1800" dirty="0">
                <a:solidFill>
                  <a:schemeClr val="tx1"/>
                </a:solidFill>
              </a:rPr>
              <a:t>Ходајући на било којој стази</a:t>
            </a:r>
            <a:r>
              <a:rPr lang="sr-Latn-BA" sz="1800" dirty="0">
                <a:solidFill>
                  <a:schemeClr val="tx1"/>
                </a:solidFill>
              </a:rPr>
              <a:t>, </a:t>
            </a:r>
            <a:r>
              <a:rPr lang="sr-Cyrl-BA" sz="1800" dirty="0">
                <a:solidFill>
                  <a:schemeClr val="tx1"/>
                </a:solidFill>
              </a:rPr>
              <a:t>имаћете поглед на језеро</a:t>
            </a:r>
            <a:r>
              <a:rPr lang="sr-Latn-BA" sz="1800" dirty="0">
                <a:solidFill>
                  <a:schemeClr val="tx1"/>
                </a:solidFill>
              </a:rPr>
              <a:t>, </a:t>
            </a:r>
            <a:r>
              <a:rPr lang="sr-Cyrl-BA" sz="1800" dirty="0">
                <a:solidFill>
                  <a:schemeClr val="tx1"/>
                </a:solidFill>
              </a:rPr>
              <a:t>океан, пејзаж и разнолике зелене долине,</a:t>
            </a:r>
            <a:r>
              <a:rPr lang="sr-Latn-BA" sz="1800" dirty="0">
                <a:solidFill>
                  <a:schemeClr val="tx1"/>
                </a:solidFill>
              </a:rPr>
              <a:t> </a:t>
            </a:r>
            <a:r>
              <a:rPr lang="sr-Cyrl-BA" sz="1800" dirty="0">
                <a:solidFill>
                  <a:schemeClr val="tx1"/>
                </a:solidFill>
              </a:rPr>
              <a:t>које се спајају са небом</a:t>
            </a:r>
            <a:r>
              <a:rPr lang="sr-Latn-BA" sz="1800" dirty="0">
                <a:solidFill>
                  <a:schemeClr val="tx1"/>
                </a:solidFill>
              </a:rPr>
              <a:t>. </a:t>
            </a:r>
            <a:endParaRPr lang="en-US" sz="1800" dirty="0">
              <a:solidFill>
                <a:schemeClr val="tx1"/>
              </a:solidFill>
            </a:endParaRPr>
          </a:p>
        </p:txBody>
      </p:sp>
      <p:pic>
        <p:nvPicPr>
          <p:cNvPr id="8" name="Content Placeholder 7"/>
          <p:cNvPicPr>
            <a:picLocks noGrp="1" noChangeAspect="1"/>
          </p:cNvPicPr>
          <p:nvPr>
            <p:ph sz="half" idx="1"/>
          </p:nvPr>
        </p:nvPicPr>
        <p:blipFill>
          <a:blip r:embed="rId2"/>
          <a:stretch>
            <a:fillRect/>
          </a:stretch>
        </p:blipFill>
        <p:spPr>
          <a:xfrm>
            <a:off x="677863" y="2532658"/>
            <a:ext cx="4183062" cy="2753445"/>
          </a:xfrm>
          <a:prstGeom prst="rect">
            <a:avLst/>
          </a:prstGeom>
        </p:spPr>
      </p:pic>
      <p:pic>
        <p:nvPicPr>
          <p:cNvPr id="10" name="Content Placeholder 9"/>
          <p:cNvPicPr>
            <a:picLocks noGrp="1" noChangeAspect="1"/>
          </p:cNvPicPr>
          <p:nvPr>
            <p:ph sz="half" idx="2"/>
          </p:nvPr>
        </p:nvPicPr>
        <p:blipFill>
          <a:blip r:embed="rId3"/>
          <a:stretch>
            <a:fillRect/>
          </a:stretch>
        </p:blipFill>
        <p:spPr>
          <a:xfrm>
            <a:off x="5089525" y="2532658"/>
            <a:ext cx="4376692" cy="2753445"/>
          </a:xfrm>
          <a:prstGeom prst="rect">
            <a:avLst/>
          </a:prstGeom>
        </p:spPr>
      </p:pic>
    </p:spTree>
    <p:extLst>
      <p:ext uri="{BB962C8B-B14F-4D97-AF65-F5344CB8AC3E}">
        <p14:creationId xmlns:p14="http://schemas.microsoft.com/office/powerpoint/2010/main" val="45602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90"/>
                                          </p:val>
                                        </p:tav>
                                        <p:tav tm="100000">
                                          <p:val>
                                            <p:fltVal val="0"/>
                                          </p:val>
                                        </p:tav>
                                      </p:tavLst>
                                    </p:anim>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BA" sz="2000" dirty="0">
                <a:solidFill>
                  <a:schemeClr val="tx1"/>
                </a:solidFill>
              </a:rPr>
              <a:t>Овдје је заступљена енергија која зрачи из сваког зеленог пропланка</a:t>
            </a:r>
            <a:r>
              <a:rPr lang="sr-Latn-BA" sz="2000" dirty="0">
                <a:solidFill>
                  <a:schemeClr val="tx1"/>
                </a:solidFill>
              </a:rPr>
              <a:t>, </a:t>
            </a:r>
            <a:r>
              <a:rPr lang="sr-Cyrl-BA" sz="2000" dirty="0">
                <a:solidFill>
                  <a:schemeClr val="tx1"/>
                </a:solidFill>
              </a:rPr>
              <a:t>бијеле </a:t>
            </a:r>
            <a:r>
              <a:rPr lang="sr-Latn-BA" sz="2000" dirty="0">
                <a:solidFill>
                  <a:schemeClr val="tx1"/>
                </a:solidFill>
              </a:rPr>
              <a:t> </a:t>
            </a:r>
            <a:r>
              <a:rPr lang="sr-Cyrl-BA" sz="2000" dirty="0">
                <a:solidFill>
                  <a:schemeClr val="tx1"/>
                </a:solidFill>
              </a:rPr>
              <a:t>црквице и уских</a:t>
            </a:r>
            <a:r>
              <a:rPr lang="sr-Latn-BA" sz="2000" dirty="0">
                <a:solidFill>
                  <a:schemeClr val="tx1"/>
                </a:solidFill>
              </a:rPr>
              <a:t> </a:t>
            </a:r>
            <a:r>
              <a:rPr lang="sr-Cyrl-BA" sz="2000" dirty="0">
                <a:solidFill>
                  <a:schemeClr val="tx1"/>
                </a:solidFill>
              </a:rPr>
              <a:t>улица са мозаицима</a:t>
            </a:r>
            <a:r>
              <a:rPr lang="sr-Latn-BA" sz="2000" dirty="0">
                <a:solidFill>
                  <a:schemeClr val="tx1"/>
                </a:solidFill>
              </a:rPr>
              <a:t>. </a:t>
            </a:r>
            <a:r>
              <a:rPr lang="sr-Cyrl-BA" sz="2000" dirty="0">
                <a:solidFill>
                  <a:schemeClr val="tx1"/>
                </a:solidFill>
              </a:rPr>
              <a:t>Шетња са најљепшим погледом</a:t>
            </a:r>
            <a:r>
              <a:rPr lang="sr-Latn-BA" sz="2000" dirty="0">
                <a:solidFill>
                  <a:schemeClr val="tx1"/>
                </a:solidFill>
              </a:rPr>
              <a:t>, </a:t>
            </a:r>
            <a:r>
              <a:rPr lang="sr-Cyrl-BA" sz="2000" dirty="0">
                <a:solidFill>
                  <a:schemeClr val="tx1"/>
                </a:solidFill>
              </a:rPr>
              <a:t>сунце</a:t>
            </a:r>
            <a:r>
              <a:rPr lang="sr-Latn-BA" sz="2000" dirty="0">
                <a:solidFill>
                  <a:schemeClr val="tx1"/>
                </a:solidFill>
              </a:rPr>
              <a:t> </a:t>
            </a:r>
            <a:r>
              <a:rPr lang="sr-Cyrl-BA" sz="2000" dirty="0">
                <a:solidFill>
                  <a:schemeClr val="tx1"/>
                </a:solidFill>
              </a:rPr>
              <a:t>које се одбија у плавкастозелену боју језера</a:t>
            </a:r>
            <a:r>
              <a:rPr lang="sr-Latn-BA" sz="2000" dirty="0">
                <a:solidFill>
                  <a:schemeClr val="tx1"/>
                </a:solidFill>
              </a:rPr>
              <a:t>, </a:t>
            </a:r>
            <a:r>
              <a:rPr lang="sr-Cyrl-BA" sz="2000" dirty="0">
                <a:solidFill>
                  <a:schemeClr val="tx1"/>
                </a:solidFill>
              </a:rPr>
              <a:t>чини ово острво оазом мира</a:t>
            </a:r>
            <a:r>
              <a:rPr lang="sr-Latn-BA" sz="2000" dirty="0">
                <a:solidFill>
                  <a:schemeClr val="tx1"/>
                </a:solidFill>
              </a:rPr>
              <a:t>.</a:t>
            </a:r>
            <a:endParaRPr lang="en-US" sz="2000" dirty="0">
              <a:solidFill>
                <a:schemeClr val="tx1"/>
              </a:solidFill>
            </a:endParaRPr>
          </a:p>
        </p:txBody>
      </p:sp>
      <p:pic>
        <p:nvPicPr>
          <p:cNvPr id="9" name="Content Placeholder 8"/>
          <p:cNvPicPr>
            <a:picLocks noGrp="1" noChangeAspect="1"/>
          </p:cNvPicPr>
          <p:nvPr>
            <p:ph sz="half" idx="1"/>
          </p:nvPr>
        </p:nvPicPr>
        <p:blipFill>
          <a:blip r:embed="rId2"/>
          <a:stretch>
            <a:fillRect/>
          </a:stretch>
        </p:blipFill>
        <p:spPr>
          <a:xfrm>
            <a:off x="496389" y="2403567"/>
            <a:ext cx="4364536" cy="2977060"/>
          </a:xfrm>
          <a:prstGeom prst="rect">
            <a:avLst/>
          </a:prstGeom>
        </p:spPr>
      </p:pic>
      <p:pic>
        <p:nvPicPr>
          <p:cNvPr id="11" name="Content Placeholder 10"/>
          <p:cNvPicPr>
            <a:picLocks noGrp="1" noChangeAspect="1"/>
          </p:cNvPicPr>
          <p:nvPr>
            <p:ph sz="half" idx="2"/>
          </p:nvPr>
        </p:nvPicPr>
        <p:blipFill>
          <a:blip r:embed="rId3"/>
          <a:stretch>
            <a:fillRect/>
          </a:stretch>
        </p:blipFill>
        <p:spPr>
          <a:xfrm>
            <a:off x="5302893" y="2760617"/>
            <a:ext cx="3971109" cy="2620010"/>
          </a:xfrm>
          <a:prstGeom prst="rect">
            <a:avLst/>
          </a:prstGeom>
        </p:spPr>
      </p:pic>
    </p:spTree>
    <p:extLst>
      <p:ext uri="{BB962C8B-B14F-4D97-AF65-F5344CB8AC3E}">
        <p14:creationId xmlns:p14="http://schemas.microsoft.com/office/powerpoint/2010/main" val="89130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531862" y="523833"/>
            <a:ext cx="3638431" cy="2253236"/>
          </a:xfrm>
          <a:prstGeom prst="rect">
            <a:avLst/>
          </a:prstGeom>
        </p:spPr>
      </p:pic>
      <p:sp>
        <p:nvSpPr>
          <p:cNvPr id="4" name="Text Placeholder 3"/>
          <p:cNvSpPr>
            <a:spLocks noGrp="1"/>
          </p:cNvSpPr>
          <p:nvPr>
            <p:ph type="body" sz="half" idx="2"/>
          </p:nvPr>
        </p:nvSpPr>
        <p:spPr>
          <a:xfrm>
            <a:off x="365760" y="2194561"/>
            <a:ext cx="3826010" cy="3166958"/>
          </a:xfrm>
        </p:spPr>
        <p:txBody>
          <a:bodyPr>
            <a:normAutofit/>
          </a:bodyPr>
          <a:lstStyle/>
          <a:p>
            <a:r>
              <a:rPr lang="sr-Cyrl-BA" sz="1800" dirty="0">
                <a:solidFill>
                  <a:schemeClr val="tx1"/>
                </a:solidFill>
              </a:rPr>
              <a:t>На острву се налазе и плантаже</a:t>
            </a:r>
            <a:r>
              <a:rPr lang="sr-Latn-BA" sz="1800" dirty="0">
                <a:solidFill>
                  <a:schemeClr val="tx1"/>
                </a:solidFill>
              </a:rPr>
              <a:t> </a:t>
            </a:r>
            <a:r>
              <a:rPr lang="sr-Cyrl-BA" sz="1800" dirty="0">
                <a:solidFill>
                  <a:schemeClr val="tx1"/>
                </a:solidFill>
              </a:rPr>
              <a:t>чаја</a:t>
            </a:r>
            <a:r>
              <a:rPr lang="sr-Latn-BA" sz="1800" dirty="0">
                <a:solidFill>
                  <a:schemeClr val="tx1"/>
                </a:solidFill>
              </a:rPr>
              <a:t> </a:t>
            </a:r>
            <a:r>
              <a:rPr lang="sr-Cyrl-BA" sz="1800" dirty="0">
                <a:solidFill>
                  <a:schemeClr val="tx1"/>
                </a:solidFill>
              </a:rPr>
              <a:t>Де Ша Гореана</a:t>
            </a:r>
            <a:r>
              <a:rPr lang="sr-Latn-BA" sz="1800" dirty="0">
                <a:solidFill>
                  <a:schemeClr val="tx1"/>
                </a:solidFill>
              </a:rPr>
              <a:t>, </a:t>
            </a:r>
            <a:r>
              <a:rPr lang="sr-Cyrl-BA" sz="1800" dirty="0">
                <a:solidFill>
                  <a:schemeClr val="tx1"/>
                </a:solidFill>
              </a:rPr>
              <a:t>плантаже ананаса као најдраже воће које </a:t>
            </a:r>
            <a:r>
              <a:rPr lang="sr-Latn-BA" sz="1800" dirty="0">
                <a:solidFill>
                  <a:schemeClr val="tx1"/>
                </a:solidFill>
              </a:rPr>
              <a:t> </a:t>
            </a:r>
            <a:r>
              <a:rPr lang="sr-Cyrl-BA" sz="1800" dirty="0">
                <a:solidFill>
                  <a:schemeClr val="tx1"/>
                </a:solidFill>
              </a:rPr>
              <a:t>се конзумира у исхрани у овој земљи</a:t>
            </a:r>
            <a:r>
              <a:rPr lang="sr-Latn-BA" sz="1800" dirty="0">
                <a:solidFill>
                  <a:schemeClr val="tx1"/>
                </a:solidFill>
              </a:rPr>
              <a:t>, </a:t>
            </a:r>
            <a:r>
              <a:rPr lang="sr-Cyrl-BA" sz="1800" dirty="0">
                <a:solidFill>
                  <a:schemeClr val="tx1"/>
                </a:solidFill>
              </a:rPr>
              <a:t>патуљасте зелене банане итд</a:t>
            </a:r>
            <a:r>
              <a:rPr lang="sr-Latn-BA" sz="1800" dirty="0">
                <a:solidFill>
                  <a:schemeClr val="tx1"/>
                </a:solidFill>
              </a:rPr>
              <a:t>. </a:t>
            </a:r>
            <a:r>
              <a:rPr lang="sr-Cyrl-BA" sz="1800" dirty="0">
                <a:solidFill>
                  <a:schemeClr val="tx1"/>
                </a:solidFill>
              </a:rPr>
              <a:t>За све оне који мисле да је ова дестинација препуна туриста</a:t>
            </a:r>
            <a:r>
              <a:rPr lang="sr-Latn-BA" sz="1800" dirty="0">
                <a:solidFill>
                  <a:schemeClr val="tx1"/>
                </a:solidFill>
              </a:rPr>
              <a:t>, </a:t>
            </a:r>
            <a:r>
              <a:rPr lang="sr-Cyrl-BA" sz="1800" dirty="0">
                <a:solidFill>
                  <a:schemeClr val="tx1"/>
                </a:solidFill>
              </a:rPr>
              <a:t>без бриге</a:t>
            </a:r>
            <a:r>
              <a:rPr lang="sr-Latn-BA" sz="1800" dirty="0">
                <a:solidFill>
                  <a:schemeClr val="tx1"/>
                </a:solidFill>
              </a:rPr>
              <a:t>, </a:t>
            </a:r>
            <a:r>
              <a:rPr lang="sr-Cyrl-BA" sz="1800" dirty="0">
                <a:solidFill>
                  <a:schemeClr val="tx1"/>
                </a:solidFill>
              </a:rPr>
              <a:t>Азори су још увијек неоткривен драгуљ</a:t>
            </a:r>
            <a:r>
              <a:rPr lang="sr-Latn-BA" sz="1800" dirty="0">
                <a:solidFill>
                  <a:schemeClr val="tx1"/>
                </a:solidFill>
              </a:rPr>
              <a:t>. </a:t>
            </a:r>
          </a:p>
        </p:txBody>
      </p:sp>
      <p:pic>
        <p:nvPicPr>
          <p:cNvPr id="6" name="Picture 5"/>
          <p:cNvPicPr>
            <a:picLocks noChangeAspect="1"/>
          </p:cNvPicPr>
          <p:nvPr/>
        </p:nvPicPr>
        <p:blipFill>
          <a:blip r:embed="rId3"/>
          <a:stretch>
            <a:fillRect/>
          </a:stretch>
        </p:blipFill>
        <p:spPr>
          <a:xfrm>
            <a:off x="6835807" y="3167247"/>
            <a:ext cx="3112020" cy="1935975"/>
          </a:xfrm>
          <a:prstGeom prst="rect">
            <a:avLst/>
          </a:prstGeom>
        </p:spPr>
      </p:pic>
      <p:pic>
        <p:nvPicPr>
          <p:cNvPr id="7" name="Picture 6"/>
          <p:cNvPicPr>
            <a:picLocks noChangeAspect="1"/>
          </p:cNvPicPr>
          <p:nvPr/>
        </p:nvPicPr>
        <p:blipFill>
          <a:blip r:embed="rId4"/>
          <a:stretch>
            <a:fillRect/>
          </a:stretch>
        </p:blipFill>
        <p:spPr>
          <a:xfrm>
            <a:off x="3974056" y="3858446"/>
            <a:ext cx="2478995" cy="2489552"/>
          </a:xfrm>
          <a:prstGeom prst="rect">
            <a:avLst/>
          </a:prstGeom>
        </p:spPr>
      </p:pic>
    </p:spTree>
    <p:extLst>
      <p:ext uri="{BB962C8B-B14F-4D97-AF65-F5344CB8AC3E}">
        <p14:creationId xmlns:p14="http://schemas.microsoft.com/office/powerpoint/2010/main" val="305393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sr-Cyrl-BA" i="1" dirty="0">
                <a:effectLst>
                  <a:outerShdw blurRad="38100" dist="38100" dir="2700000" algn="tl">
                    <a:srgbClr val="000000">
                      <a:alpha val="43137"/>
                    </a:srgbClr>
                  </a:outerShdw>
                </a:effectLst>
              </a:rPr>
              <a:t>Аутономна регија Азори</a:t>
            </a:r>
            <a:br>
              <a:rPr lang="sr-Latn-BA" i="1" dirty="0">
                <a:effectLst>
                  <a:outerShdw blurRad="38100" dist="38100" dir="2700000" algn="tl">
                    <a:srgbClr val="000000">
                      <a:alpha val="43137"/>
                    </a:srgbClr>
                  </a:outerShdw>
                </a:effectLst>
              </a:rPr>
            </a:br>
            <a:r>
              <a:rPr lang="sr-Cyrl-BA" sz="1600" i="1" dirty="0">
                <a:effectLst>
                  <a:outerShdw blurRad="38100" dist="38100" dir="2700000" algn="tl">
                    <a:srgbClr val="000000">
                      <a:alpha val="43137"/>
                    </a:srgbClr>
                  </a:outerShdw>
                </a:effectLst>
              </a:rPr>
              <a:t>На</a:t>
            </a:r>
            <a:r>
              <a:rPr lang="sr-Latn-BA" sz="1600" i="1" dirty="0">
                <a:effectLst>
                  <a:outerShdw blurRad="38100" dist="38100" dir="2700000" algn="tl">
                    <a:srgbClr val="000000">
                      <a:alpha val="43137"/>
                    </a:srgbClr>
                  </a:outerShdw>
                </a:effectLst>
              </a:rPr>
              <a:t> </a:t>
            </a:r>
            <a:r>
              <a:rPr lang="sr-Cyrl-BA" sz="1600" i="1" dirty="0">
                <a:effectLst>
                  <a:outerShdw blurRad="38100" dist="38100" dir="2700000" algn="tl">
                    <a:srgbClr val="000000">
                      <a:alpha val="43137"/>
                    </a:srgbClr>
                  </a:outerShdw>
                </a:effectLst>
              </a:rPr>
              <a:t>посебно те водим мјесто – куда послије Короне?</a:t>
            </a:r>
            <a:endParaRPr lang="en-US" i="1" dirty="0">
              <a:effectLst>
                <a:outerShdw blurRad="38100" dist="38100" dir="2700000" algn="tl">
                  <a:srgbClr val="000000">
                    <a:alpha val="43137"/>
                  </a:srgbClr>
                </a:outerShdw>
              </a:effectLst>
            </a:endParaRPr>
          </a:p>
        </p:txBody>
      </p:sp>
      <p:pic>
        <p:nvPicPr>
          <p:cNvPr id="6" name="Content Placeholder 5"/>
          <p:cNvPicPr>
            <a:picLocks noGrp="1" noChangeAspect="1"/>
          </p:cNvPicPr>
          <p:nvPr>
            <p:ph idx="1"/>
          </p:nvPr>
        </p:nvPicPr>
        <p:blipFill>
          <a:blip r:embed="rId2"/>
          <a:stretch>
            <a:fillRect/>
          </a:stretch>
        </p:blipFill>
        <p:spPr>
          <a:xfrm>
            <a:off x="1969419" y="1492727"/>
            <a:ext cx="6712668" cy="3585048"/>
          </a:xfrm>
          <a:prstGeom prst="rect">
            <a:avLst/>
          </a:prstGeom>
        </p:spPr>
      </p:pic>
      <p:sp>
        <p:nvSpPr>
          <p:cNvPr id="2" name="Оквир за текст 1">
            <a:extLst>
              <a:ext uri="{FF2B5EF4-FFF2-40B4-BE49-F238E27FC236}">
                <a16:creationId xmlns:a16="http://schemas.microsoft.com/office/drawing/2014/main" id="{71A97E4D-C5B1-4BA1-8DED-C4EE38E4BC6C}"/>
              </a:ext>
            </a:extLst>
          </p:cNvPr>
          <p:cNvSpPr txBox="1"/>
          <p:nvPr/>
        </p:nvSpPr>
        <p:spPr>
          <a:xfrm>
            <a:off x="1225485" y="5288437"/>
            <a:ext cx="8154185" cy="1477328"/>
          </a:xfrm>
          <a:prstGeom prst="rect">
            <a:avLst/>
          </a:prstGeom>
          <a:noFill/>
        </p:spPr>
        <p:txBody>
          <a:bodyPr wrap="square" rtlCol="0">
            <a:spAutoFit/>
          </a:bodyPr>
          <a:lstStyle/>
          <a:p>
            <a:r>
              <a:rPr lang="sr-Cyrl-RS" dirty="0"/>
              <a:t>Много је </a:t>
            </a:r>
            <a:r>
              <a:rPr lang="sr-Cyrl-RS" dirty="0" err="1"/>
              <a:t>мјеста</a:t>
            </a:r>
            <a:r>
              <a:rPr lang="sr-Cyrl-RS" dirty="0"/>
              <a:t> на </a:t>
            </a:r>
            <a:r>
              <a:rPr lang="sr-Cyrl-RS" dirty="0" err="1"/>
              <a:t>свијету</a:t>
            </a:r>
            <a:r>
              <a:rPr lang="sr-Cyrl-RS" dirty="0"/>
              <a:t>, која могу да нас задиве и да нас заинтересују. Под условом да смо обишли најљепша </a:t>
            </a:r>
            <a:r>
              <a:rPr lang="sr-Cyrl-RS" dirty="0" err="1"/>
              <a:t>мјеста</a:t>
            </a:r>
            <a:r>
              <a:rPr lang="sr-Cyrl-RS" dirty="0"/>
              <a:t> у својој земљи, отпутујмо </a:t>
            </a:r>
            <a:r>
              <a:rPr lang="sr-Cyrl-RS" dirty="0" err="1"/>
              <a:t>негдје</a:t>
            </a:r>
            <a:r>
              <a:rPr lang="sr-Cyrl-RS" dirty="0"/>
              <a:t> </a:t>
            </a:r>
            <a:r>
              <a:rPr lang="sr-Cyrl-RS" dirty="0" err="1"/>
              <a:t>гдје</a:t>
            </a:r>
            <a:r>
              <a:rPr lang="sr-Cyrl-RS" dirty="0"/>
              <a:t> бисмо приближили културу, обичаје, историју и традицију других земаља, и других народа. Једно такво </a:t>
            </a:r>
            <a:r>
              <a:rPr lang="sr-Cyrl-RS" dirty="0" err="1"/>
              <a:t>мјесто</a:t>
            </a:r>
            <a:r>
              <a:rPr lang="sr-Cyrl-RS" dirty="0"/>
              <a:t>  је пред нама, па отпутујмо заједно и упознајмо једну чаробну земљу.</a:t>
            </a:r>
          </a:p>
        </p:txBody>
      </p:sp>
    </p:spTree>
    <p:extLst>
      <p:ext uri="{BB962C8B-B14F-4D97-AF65-F5344CB8AC3E}">
        <p14:creationId xmlns:p14="http://schemas.microsoft.com/office/powerpoint/2010/main" val="99040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par>
                          <p:cTn id="16" fill="hold">
                            <p:stCondLst>
                              <p:cond delay="1000"/>
                            </p:stCondLst>
                            <p:childTnLst>
                              <p:par>
                                <p:cTn id="17" presetID="26" presetClass="entr" presetSubtype="0" fill="hold" grpId="0" nodeType="afterEffect">
                                  <p:stCondLst>
                                    <p:cond delay="150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80">
                                          <p:stCondLst>
                                            <p:cond delay="0"/>
                                          </p:stCondLst>
                                        </p:cTn>
                                        <p:tgtEl>
                                          <p:spTgt spid="2"/>
                                        </p:tgtEl>
                                      </p:cBhvr>
                                    </p:animEffect>
                                    <p:anim calcmode="lin" valueType="num">
                                      <p:cBhvr>
                                        <p:cTn id="2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5" dur="26">
                                          <p:stCondLst>
                                            <p:cond delay="650"/>
                                          </p:stCondLst>
                                        </p:cTn>
                                        <p:tgtEl>
                                          <p:spTgt spid="2"/>
                                        </p:tgtEl>
                                      </p:cBhvr>
                                      <p:to x="100000" y="60000"/>
                                    </p:animScale>
                                    <p:animScale>
                                      <p:cBhvr>
                                        <p:cTn id="26" dur="166" decel="50000">
                                          <p:stCondLst>
                                            <p:cond delay="676"/>
                                          </p:stCondLst>
                                        </p:cTn>
                                        <p:tgtEl>
                                          <p:spTgt spid="2"/>
                                        </p:tgtEl>
                                      </p:cBhvr>
                                      <p:to x="100000" y="100000"/>
                                    </p:animScale>
                                    <p:animScale>
                                      <p:cBhvr>
                                        <p:cTn id="27" dur="26">
                                          <p:stCondLst>
                                            <p:cond delay="1312"/>
                                          </p:stCondLst>
                                        </p:cTn>
                                        <p:tgtEl>
                                          <p:spTgt spid="2"/>
                                        </p:tgtEl>
                                      </p:cBhvr>
                                      <p:to x="100000" y="80000"/>
                                    </p:animScale>
                                    <p:animScale>
                                      <p:cBhvr>
                                        <p:cTn id="28" dur="166" decel="50000">
                                          <p:stCondLst>
                                            <p:cond delay="1338"/>
                                          </p:stCondLst>
                                        </p:cTn>
                                        <p:tgtEl>
                                          <p:spTgt spid="2"/>
                                        </p:tgtEl>
                                      </p:cBhvr>
                                      <p:to x="100000" y="100000"/>
                                    </p:animScale>
                                    <p:animScale>
                                      <p:cBhvr>
                                        <p:cTn id="29" dur="26">
                                          <p:stCondLst>
                                            <p:cond delay="1642"/>
                                          </p:stCondLst>
                                        </p:cTn>
                                        <p:tgtEl>
                                          <p:spTgt spid="2"/>
                                        </p:tgtEl>
                                      </p:cBhvr>
                                      <p:to x="100000" y="90000"/>
                                    </p:animScale>
                                    <p:animScale>
                                      <p:cBhvr>
                                        <p:cTn id="30" dur="166" decel="50000">
                                          <p:stCondLst>
                                            <p:cond delay="1668"/>
                                          </p:stCondLst>
                                        </p:cTn>
                                        <p:tgtEl>
                                          <p:spTgt spid="2"/>
                                        </p:tgtEl>
                                      </p:cBhvr>
                                      <p:to x="100000" y="100000"/>
                                    </p:animScale>
                                    <p:animScale>
                                      <p:cBhvr>
                                        <p:cTn id="31" dur="26">
                                          <p:stCondLst>
                                            <p:cond delay="1808"/>
                                          </p:stCondLst>
                                        </p:cTn>
                                        <p:tgtEl>
                                          <p:spTgt spid="2"/>
                                        </p:tgtEl>
                                      </p:cBhvr>
                                      <p:to x="100000" y="95000"/>
                                    </p:animScale>
                                    <p:animScale>
                                      <p:cBhvr>
                                        <p:cTn id="32"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BA" sz="1800" dirty="0">
                <a:solidFill>
                  <a:schemeClr val="tx1"/>
                </a:solidFill>
              </a:rPr>
              <a:t>Становништва нема пуно</a:t>
            </a:r>
            <a:r>
              <a:rPr lang="sr-Latn-BA" sz="1800" dirty="0">
                <a:solidFill>
                  <a:schemeClr val="tx1"/>
                </a:solidFill>
              </a:rPr>
              <a:t>, </a:t>
            </a:r>
            <a:r>
              <a:rPr lang="sr-Cyrl-BA" sz="1800" dirty="0">
                <a:solidFill>
                  <a:schemeClr val="tx1"/>
                </a:solidFill>
              </a:rPr>
              <a:t>нису заступљене гужве а самим тим је права дестинација за оне који хоће да мало изађу из града и одморе</a:t>
            </a:r>
            <a:r>
              <a:rPr lang="sr-Latn-BA" sz="1800" dirty="0">
                <a:solidFill>
                  <a:schemeClr val="tx1"/>
                </a:solidFill>
              </a:rPr>
              <a:t>, </a:t>
            </a:r>
            <a:r>
              <a:rPr lang="sr-Cyrl-BA" sz="1800" dirty="0">
                <a:solidFill>
                  <a:schemeClr val="tx1"/>
                </a:solidFill>
              </a:rPr>
              <a:t>али на прави начин</a:t>
            </a:r>
            <a:r>
              <a:rPr lang="sr-Latn-BA" sz="1800" dirty="0">
                <a:solidFill>
                  <a:schemeClr val="tx1"/>
                </a:solidFill>
              </a:rPr>
              <a:t>, </a:t>
            </a:r>
            <a:r>
              <a:rPr lang="sr-Cyrl-BA" sz="1800" dirty="0">
                <a:solidFill>
                  <a:schemeClr val="tx1"/>
                </a:solidFill>
              </a:rPr>
              <a:t>заједно са природом</a:t>
            </a:r>
            <a:r>
              <a:rPr lang="sr-Latn-BA" sz="1800" dirty="0">
                <a:solidFill>
                  <a:schemeClr val="tx1"/>
                </a:solidFill>
              </a:rPr>
              <a:t>. </a:t>
            </a:r>
            <a:r>
              <a:rPr lang="sr-Cyrl-BA" sz="1800" dirty="0">
                <a:solidFill>
                  <a:schemeClr val="tx1"/>
                </a:solidFill>
              </a:rPr>
              <a:t>На фотографији је приказана мала фарма у дивљини Флоресса</a:t>
            </a:r>
            <a:r>
              <a:rPr lang="sr-Latn-BA" sz="1800" dirty="0">
                <a:solidFill>
                  <a:schemeClr val="tx1"/>
                </a:solidFill>
              </a:rPr>
              <a:t>.</a:t>
            </a:r>
            <a:endParaRPr lang="en-US" sz="1800" dirty="0">
              <a:solidFill>
                <a:schemeClr val="tx1"/>
              </a:solidFill>
            </a:endParaRPr>
          </a:p>
        </p:txBody>
      </p:sp>
      <p:pic>
        <p:nvPicPr>
          <p:cNvPr id="4" name="Content Placeholder 3"/>
          <p:cNvPicPr>
            <a:picLocks noGrp="1" noChangeAspect="1"/>
          </p:cNvPicPr>
          <p:nvPr>
            <p:ph idx="1"/>
          </p:nvPr>
        </p:nvPicPr>
        <p:blipFill>
          <a:blip r:embed="rId2"/>
          <a:stretch>
            <a:fillRect/>
          </a:stretch>
        </p:blipFill>
        <p:spPr>
          <a:xfrm>
            <a:off x="2142309" y="2473532"/>
            <a:ext cx="5495108" cy="3439587"/>
          </a:xfrm>
          <a:prstGeom prst="rect">
            <a:avLst/>
          </a:prstGeom>
        </p:spPr>
      </p:pic>
    </p:spTree>
    <p:extLst>
      <p:ext uri="{BB962C8B-B14F-4D97-AF65-F5344CB8AC3E}">
        <p14:creationId xmlns:p14="http://schemas.microsoft.com/office/powerpoint/2010/main" val="27906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BA" sz="1800" dirty="0">
                <a:solidFill>
                  <a:schemeClr val="tx1"/>
                </a:solidFill>
              </a:rPr>
              <a:t>Ово су разнобојна вулканска језера</a:t>
            </a:r>
            <a:r>
              <a:rPr lang="sr-Latn-BA" sz="1800" dirty="0">
                <a:solidFill>
                  <a:schemeClr val="tx1"/>
                </a:solidFill>
              </a:rPr>
              <a:t>, </a:t>
            </a:r>
            <a:r>
              <a:rPr lang="sr-Cyrl-BA" sz="1800" dirty="0">
                <a:solidFill>
                  <a:schemeClr val="tx1"/>
                </a:solidFill>
              </a:rPr>
              <a:t>као и природни парк, који се састоји од термалних базена са каменим зидовима, окружени бујном и интензивном вегетацијом</a:t>
            </a:r>
            <a:r>
              <a:rPr lang="sr-Latn-BA" sz="1800" dirty="0">
                <a:solidFill>
                  <a:schemeClr val="tx1"/>
                </a:solidFill>
              </a:rPr>
              <a:t>, </a:t>
            </a:r>
            <a:r>
              <a:rPr lang="sr-Cyrl-BA" sz="1800" dirty="0">
                <a:solidFill>
                  <a:schemeClr val="tx1"/>
                </a:solidFill>
              </a:rPr>
              <a:t>која ствара јединствен осјећај мира и слободе</a:t>
            </a:r>
            <a:r>
              <a:rPr lang="sr-Latn-BA" sz="1800" dirty="0">
                <a:solidFill>
                  <a:schemeClr val="tx1"/>
                </a:solidFill>
              </a:rPr>
              <a:t>. </a:t>
            </a:r>
            <a:r>
              <a:rPr lang="sr-Cyrl-BA" sz="1800" dirty="0">
                <a:solidFill>
                  <a:schemeClr val="tx1"/>
                </a:solidFill>
              </a:rPr>
              <a:t>Оно што се овдје може доживјети је чиста магија</a:t>
            </a:r>
            <a:r>
              <a:rPr lang="sr-Latn-BA" sz="1800" dirty="0">
                <a:solidFill>
                  <a:schemeClr val="tx1"/>
                </a:solidFill>
              </a:rPr>
              <a:t>.</a:t>
            </a:r>
            <a:endParaRPr lang="en-US" sz="1800" dirty="0">
              <a:solidFill>
                <a:schemeClr val="tx1"/>
              </a:solidFill>
            </a:endParaRPr>
          </a:p>
        </p:txBody>
      </p:sp>
      <p:pic>
        <p:nvPicPr>
          <p:cNvPr id="5" name="Content Placeholder 4"/>
          <p:cNvPicPr>
            <a:picLocks noGrp="1" noChangeAspect="1"/>
          </p:cNvPicPr>
          <p:nvPr>
            <p:ph sz="half" idx="1"/>
          </p:nvPr>
        </p:nvPicPr>
        <p:blipFill>
          <a:blip r:embed="rId2"/>
          <a:stretch>
            <a:fillRect/>
          </a:stretch>
        </p:blipFill>
        <p:spPr>
          <a:xfrm>
            <a:off x="566057" y="2499360"/>
            <a:ext cx="4294868" cy="2995499"/>
          </a:xfrm>
          <a:prstGeom prst="rect">
            <a:avLst/>
          </a:prstGeom>
        </p:spPr>
      </p:pic>
      <p:pic>
        <p:nvPicPr>
          <p:cNvPr id="8" name="Content Placeholder 7"/>
          <p:cNvPicPr>
            <a:picLocks noGrp="1" noChangeAspect="1"/>
          </p:cNvPicPr>
          <p:nvPr>
            <p:ph sz="half" idx="2"/>
          </p:nvPr>
        </p:nvPicPr>
        <p:blipFill>
          <a:blip r:embed="rId3"/>
          <a:stretch>
            <a:fillRect/>
          </a:stretch>
        </p:blipFill>
        <p:spPr>
          <a:xfrm>
            <a:off x="5621138" y="2612571"/>
            <a:ext cx="3374816" cy="2729379"/>
          </a:xfrm>
          <a:prstGeom prst="rect">
            <a:avLst/>
          </a:prstGeom>
        </p:spPr>
      </p:pic>
    </p:spTree>
    <p:extLst>
      <p:ext uri="{BB962C8B-B14F-4D97-AF65-F5344CB8AC3E}">
        <p14:creationId xmlns:p14="http://schemas.microsoft.com/office/powerpoint/2010/main" val="372770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BA" sz="2000" dirty="0">
                <a:solidFill>
                  <a:schemeClr val="tx1"/>
                </a:solidFill>
              </a:rPr>
              <a:t>Природа нам је дала два уха</a:t>
            </a:r>
            <a:r>
              <a:rPr lang="sr-Latn-BA" sz="2000" dirty="0">
                <a:solidFill>
                  <a:schemeClr val="tx1"/>
                </a:solidFill>
              </a:rPr>
              <a:t>, </a:t>
            </a:r>
            <a:r>
              <a:rPr lang="sr-Cyrl-BA" sz="2000" dirty="0">
                <a:solidFill>
                  <a:schemeClr val="tx1"/>
                </a:solidFill>
              </a:rPr>
              <a:t>али само један језик</a:t>
            </a:r>
            <a:r>
              <a:rPr lang="sr-Latn-BA" sz="2000" dirty="0">
                <a:solidFill>
                  <a:schemeClr val="tx1"/>
                </a:solidFill>
              </a:rPr>
              <a:t>: </a:t>
            </a:r>
            <a:r>
              <a:rPr lang="sr-Cyrl-BA" sz="2000" dirty="0">
                <a:solidFill>
                  <a:schemeClr val="tx1"/>
                </a:solidFill>
              </a:rPr>
              <a:t>да бисмо више слушали, а мање причали</a:t>
            </a:r>
            <a:r>
              <a:rPr lang="sr-Latn-BA" sz="2000" dirty="0">
                <a:solidFill>
                  <a:schemeClr val="tx1"/>
                </a:solidFill>
              </a:rPr>
              <a:t>. </a:t>
            </a:r>
            <a:br>
              <a:rPr lang="sr-Latn-BA" sz="2000" dirty="0">
                <a:solidFill>
                  <a:schemeClr val="tx1"/>
                </a:solidFill>
              </a:rPr>
            </a:br>
            <a:r>
              <a:rPr lang="sr-Cyrl-BA" sz="2000" dirty="0">
                <a:solidFill>
                  <a:schemeClr val="tx1"/>
                </a:solidFill>
              </a:rPr>
              <a:t>Све књиге сам затворио</a:t>
            </a:r>
            <a:r>
              <a:rPr lang="sr-Latn-BA" sz="2000" dirty="0">
                <a:solidFill>
                  <a:schemeClr val="tx1"/>
                </a:solidFill>
              </a:rPr>
              <a:t>, </a:t>
            </a:r>
            <a:r>
              <a:rPr lang="sr-Cyrl-BA" sz="2000" dirty="0">
                <a:solidFill>
                  <a:schemeClr val="tx1"/>
                </a:solidFill>
              </a:rPr>
              <a:t>а само једна ће остати свим очима отворена</a:t>
            </a:r>
            <a:r>
              <a:rPr lang="sr-Latn-BA" sz="2000" dirty="0">
                <a:solidFill>
                  <a:schemeClr val="tx1"/>
                </a:solidFill>
              </a:rPr>
              <a:t> </a:t>
            </a:r>
            <a:r>
              <a:rPr lang="sr-Cyrl-BA" sz="2000" dirty="0">
                <a:solidFill>
                  <a:schemeClr val="tx1"/>
                </a:solidFill>
              </a:rPr>
              <a:t>за свагда</a:t>
            </a:r>
            <a:r>
              <a:rPr lang="sr-Latn-BA" sz="2000" dirty="0">
                <a:solidFill>
                  <a:schemeClr val="tx1"/>
                </a:solidFill>
              </a:rPr>
              <a:t>, </a:t>
            </a:r>
            <a:r>
              <a:rPr lang="sr-Cyrl-BA" sz="2000" i="1" dirty="0">
                <a:solidFill>
                  <a:schemeClr val="tx1"/>
                </a:solidFill>
                <a:effectLst>
                  <a:outerShdw blurRad="38100" dist="38100" dir="2700000" algn="tl">
                    <a:srgbClr val="000000">
                      <a:alpha val="43137"/>
                    </a:srgbClr>
                  </a:outerShdw>
                </a:effectLst>
              </a:rPr>
              <a:t>књига природе</a:t>
            </a:r>
            <a:r>
              <a:rPr lang="sr-Latn-BA" sz="2000" dirty="0">
                <a:solidFill>
                  <a:schemeClr val="tx1"/>
                </a:solidFill>
              </a:rPr>
              <a:t>. (</a:t>
            </a:r>
            <a:r>
              <a:rPr lang="sr-Cyrl-BA" sz="2000" dirty="0">
                <a:solidFill>
                  <a:schemeClr val="tx1"/>
                </a:solidFill>
              </a:rPr>
              <a:t>Жан Жак Русо</a:t>
            </a:r>
            <a:r>
              <a:rPr lang="sr-Latn-BA" sz="2000" dirty="0">
                <a:solidFill>
                  <a:schemeClr val="tx1"/>
                </a:solidFill>
              </a:rPr>
              <a:t>)</a:t>
            </a:r>
            <a:endParaRPr lang="en-US" sz="2000" dirty="0">
              <a:solidFill>
                <a:schemeClr val="tx1"/>
              </a:solidFill>
            </a:endParaRPr>
          </a:p>
        </p:txBody>
      </p:sp>
      <p:pic>
        <p:nvPicPr>
          <p:cNvPr id="5" name="Content Placeholder 4"/>
          <p:cNvPicPr>
            <a:picLocks noGrp="1" noChangeAspect="1"/>
          </p:cNvPicPr>
          <p:nvPr>
            <p:ph sz="half" idx="1"/>
          </p:nvPr>
        </p:nvPicPr>
        <p:blipFill>
          <a:blip r:embed="rId2"/>
          <a:stretch>
            <a:fillRect/>
          </a:stretch>
        </p:blipFill>
        <p:spPr>
          <a:xfrm>
            <a:off x="357052" y="2238103"/>
            <a:ext cx="4093028" cy="2603862"/>
          </a:xfrm>
          <a:prstGeom prst="rect">
            <a:avLst/>
          </a:prstGeom>
        </p:spPr>
      </p:pic>
      <p:pic>
        <p:nvPicPr>
          <p:cNvPr id="6" name="Content Placeholder 5"/>
          <p:cNvPicPr>
            <a:picLocks noGrp="1" noChangeAspect="1"/>
          </p:cNvPicPr>
          <p:nvPr>
            <p:ph sz="half" idx="2"/>
          </p:nvPr>
        </p:nvPicPr>
        <p:blipFill>
          <a:blip r:embed="rId3"/>
          <a:stretch>
            <a:fillRect/>
          </a:stretch>
        </p:blipFill>
        <p:spPr>
          <a:xfrm>
            <a:off x="5791200" y="2055222"/>
            <a:ext cx="3143793" cy="1868347"/>
          </a:xfrm>
          <a:prstGeom prst="rect">
            <a:avLst/>
          </a:prstGeom>
        </p:spPr>
      </p:pic>
      <p:pic>
        <p:nvPicPr>
          <p:cNvPr id="7" name="Picture 6"/>
          <p:cNvPicPr>
            <a:picLocks noChangeAspect="1"/>
          </p:cNvPicPr>
          <p:nvPr/>
        </p:nvPicPr>
        <p:blipFill>
          <a:blip r:embed="rId4"/>
          <a:stretch>
            <a:fillRect/>
          </a:stretch>
        </p:blipFill>
        <p:spPr>
          <a:xfrm>
            <a:off x="4654118" y="4120785"/>
            <a:ext cx="3767071" cy="2597878"/>
          </a:xfrm>
          <a:prstGeom prst="rect">
            <a:avLst/>
          </a:prstGeom>
        </p:spPr>
      </p:pic>
    </p:spTree>
    <p:extLst>
      <p:ext uri="{BB962C8B-B14F-4D97-AF65-F5344CB8AC3E}">
        <p14:creationId xmlns:p14="http://schemas.microsoft.com/office/powerpoint/2010/main" val="105312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8676" y="609600"/>
            <a:ext cx="3943350" cy="2609850"/>
          </a:xfrm>
          <a:prstGeom prst="rect">
            <a:avLst/>
          </a:prstGeom>
        </p:spPr>
      </p:pic>
      <p:sp>
        <p:nvSpPr>
          <p:cNvPr id="3" name="Text Placeholder 2"/>
          <p:cNvSpPr>
            <a:spLocks noGrp="1"/>
          </p:cNvSpPr>
          <p:nvPr>
            <p:ph type="body" idx="1"/>
          </p:nvPr>
        </p:nvSpPr>
        <p:spPr>
          <a:xfrm>
            <a:off x="715435" y="3657600"/>
            <a:ext cx="8596668" cy="2190750"/>
          </a:xfrm>
        </p:spPr>
        <p:txBody>
          <a:bodyPr>
            <a:normAutofit fontScale="85000" lnSpcReduction="20000"/>
          </a:bodyPr>
          <a:lstStyle/>
          <a:p>
            <a:r>
              <a:rPr lang="sr-Cyrl-BA" i="1" u="sng" dirty="0">
                <a:solidFill>
                  <a:schemeClr val="tx1"/>
                </a:solidFill>
              </a:rPr>
              <a:t>Кроз већину историје човјек се морао борити против природе да би преживио</a:t>
            </a:r>
            <a:r>
              <a:rPr lang="sr-Latn-BA" i="1" u="sng" dirty="0">
                <a:solidFill>
                  <a:schemeClr val="tx1"/>
                </a:solidFill>
              </a:rPr>
              <a:t>; </a:t>
            </a:r>
            <a:r>
              <a:rPr lang="sr-Cyrl-BA" i="1" u="sng" dirty="0">
                <a:solidFill>
                  <a:schemeClr val="tx1"/>
                </a:solidFill>
              </a:rPr>
              <a:t>тек у овом вијеку почиње схватати како је потребно да је заштити да би преживио</a:t>
            </a:r>
            <a:r>
              <a:rPr lang="sr-Latn-BA" i="1" u="sng" dirty="0">
                <a:solidFill>
                  <a:schemeClr val="tx1"/>
                </a:solidFill>
              </a:rPr>
              <a:t>.</a:t>
            </a:r>
            <a:r>
              <a:rPr lang="sr-Cyrl-RS" i="1" u="sng" dirty="0">
                <a:solidFill>
                  <a:schemeClr val="tx1"/>
                </a:solidFill>
              </a:rPr>
              <a:t> Упознајмо природу да бисмо је </a:t>
            </a:r>
            <a:r>
              <a:rPr lang="sr-Cyrl-RS" i="1" u="sng" dirty="0" err="1">
                <a:solidFill>
                  <a:schemeClr val="tx1"/>
                </a:solidFill>
              </a:rPr>
              <a:t>завољели</a:t>
            </a:r>
            <a:r>
              <a:rPr lang="sr-Cyrl-RS" i="1" u="sng" dirty="0">
                <a:solidFill>
                  <a:schemeClr val="tx1"/>
                </a:solidFill>
              </a:rPr>
              <a:t>!</a:t>
            </a:r>
            <a:endParaRPr lang="sr-Latn-BA" i="1" u="sng" dirty="0">
              <a:solidFill>
                <a:schemeClr val="tx1"/>
              </a:solidFill>
            </a:endParaRPr>
          </a:p>
          <a:p>
            <a:endParaRPr lang="sr-Latn-BA" i="1" u="sng" dirty="0">
              <a:solidFill>
                <a:schemeClr val="tx1"/>
              </a:solidFill>
            </a:endParaRPr>
          </a:p>
          <a:p>
            <a:endParaRPr lang="sr-Latn-BA" i="1" u="sng" dirty="0">
              <a:solidFill>
                <a:schemeClr val="tx1"/>
              </a:solidFill>
            </a:endParaRPr>
          </a:p>
          <a:p>
            <a:pPr algn="r"/>
            <a:r>
              <a:rPr lang="sr-Cyrl-BA" b="1" dirty="0">
                <a:solidFill>
                  <a:schemeClr val="tx1"/>
                </a:solidFill>
                <a:effectLst>
                  <a:outerShdw blurRad="38100" dist="38100" dir="2700000" algn="tl">
                    <a:srgbClr val="000000">
                      <a:alpha val="43137"/>
                    </a:srgbClr>
                  </a:outerShdw>
                </a:effectLst>
              </a:rPr>
              <a:t>Милица </a:t>
            </a:r>
            <a:r>
              <a:rPr lang="sr-Cyrl-BA" b="1" dirty="0" err="1">
                <a:solidFill>
                  <a:schemeClr val="tx1"/>
                </a:solidFill>
                <a:effectLst>
                  <a:outerShdw blurRad="38100" dist="38100" dir="2700000" algn="tl">
                    <a:srgbClr val="000000">
                      <a:alpha val="43137"/>
                    </a:srgbClr>
                  </a:outerShdw>
                </a:effectLst>
              </a:rPr>
              <a:t>Мирјанић</a:t>
            </a:r>
            <a:r>
              <a:rPr lang="sr-Cyrl-BA" b="1" dirty="0">
                <a:solidFill>
                  <a:schemeClr val="tx1"/>
                </a:solidFill>
                <a:effectLst>
                  <a:outerShdw blurRad="38100" dist="38100" dir="2700000" algn="tl">
                    <a:srgbClr val="000000">
                      <a:alpha val="43137"/>
                    </a:srgbClr>
                  </a:outerShdw>
                </a:effectLst>
              </a:rPr>
              <a:t> </a:t>
            </a:r>
            <a:r>
              <a:rPr lang="sr-Latn-BA" b="1" dirty="0">
                <a:solidFill>
                  <a:schemeClr val="tx1"/>
                </a:solidFill>
                <a:effectLst>
                  <a:outerShdw blurRad="38100" dist="38100" dir="2700000" algn="tl">
                    <a:srgbClr val="000000">
                      <a:alpha val="43137"/>
                    </a:srgbClr>
                  </a:outerShdw>
                </a:effectLst>
              </a:rPr>
              <a:t>I2</a:t>
            </a:r>
            <a:endParaRPr lang="sr-Cyrl-RS" b="1" dirty="0">
              <a:solidFill>
                <a:schemeClr val="tx1"/>
              </a:solidFill>
              <a:effectLst>
                <a:outerShdw blurRad="38100" dist="38100" dir="2700000" algn="tl">
                  <a:srgbClr val="000000">
                    <a:alpha val="43137"/>
                  </a:srgbClr>
                </a:outerShdw>
              </a:effectLst>
            </a:endParaRPr>
          </a:p>
          <a:p>
            <a:pPr algn="r"/>
            <a:r>
              <a:rPr lang="sr-Cyrl-RS" b="1" dirty="0">
                <a:solidFill>
                  <a:schemeClr val="tx1"/>
                </a:solidFill>
                <a:effectLst>
                  <a:outerShdw blurRad="38100" dist="38100" dir="2700000" algn="tl">
                    <a:srgbClr val="000000">
                      <a:alpha val="43137"/>
                    </a:srgbClr>
                  </a:outerShdw>
                </a:effectLst>
              </a:rPr>
              <a:t>Медицинска школа Бањалука</a:t>
            </a:r>
          </a:p>
          <a:p>
            <a:pPr algn="r"/>
            <a:r>
              <a:rPr lang="sr-Cyrl-RS" b="1" dirty="0">
                <a:solidFill>
                  <a:schemeClr val="tx1"/>
                </a:solidFill>
                <a:effectLst>
                  <a:outerShdw blurRad="38100" dist="38100" dir="2700000" algn="tl">
                    <a:srgbClr val="000000">
                      <a:alpha val="43137"/>
                    </a:srgbClr>
                  </a:outerShdw>
                </a:effectLst>
              </a:rPr>
              <a:t>Ментор: мр Сања Ђурић, проф.</a:t>
            </a:r>
            <a:endParaRPr lang="en-US" b="1" dirty="0">
              <a:solidFill>
                <a:schemeClr val="tx1"/>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a:stretch>
            <a:fillRect/>
          </a:stretch>
        </p:blipFill>
        <p:spPr>
          <a:xfrm>
            <a:off x="5213794" y="609601"/>
            <a:ext cx="4225481" cy="2609850"/>
          </a:xfrm>
          <a:prstGeom prst="rect">
            <a:avLst/>
          </a:prstGeom>
        </p:spPr>
      </p:pic>
    </p:spTree>
    <p:extLst>
      <p:ext uri="{BB962C8B-B14F-4D97-AF65-F5344CB8AC3E}">
        <p14:creationId xmlns:p14="http://schemas.microsoft.com/office/powerpoint/2010/main" val="86264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barn(inVertical)">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94000">
              <a:schemeClr val="tx2">
                <a:lumMod val="20000"/>
                <a:lumOff val="80000"/>
              </a:schemeClr>
            </a:gs>
            <a:gs pos="0">
              <a:schemeClr val="tx2">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noAutofit/>
          </a:bodyPr>
          <a:lstStyle/>
          <a:p>
            <a:r>
              <a:rPr lang="sr-Cyrl-BA" sz="1800" dirty="0">
                <a:solidFill>
                  <a:schemeClr val="tx1"/>
                </a:solidFill>
              </a:rPr>
              <a:t>Азорска острва имају површину</a:t>
            </a:r>
            <a:r>
              <a:rPr lang="sr-Latn-BA" sz="1800" dirty="0">
                <a:solidFill>
                  <a:schemeClr val="tx1"/>
                </a:solidFill>
              </a:rPr>
              <a:t> 2.34</a:t>
            </a:r>
            <a:r>
              <a:rPr lang="sr-Cyrl-BA" sz="1800" dirty="0">
                <a:solidFill>
                  <a:schemeClr val="tx1"/>
                </a:solidFill>
              </a:rPr>
              <a:t>км</a:t>
            </a:r>
            <a:r>
              <a:rPr lang="en-US" sz="1800" baseline="30000" dirty="0">
                <a:solidFill>
                  <a:schemeClr val="tx1"/>
                </a:solidFill>
              </a:rPr>
              <a:t>2</a:t>
            </a:r>
            <a:r>
              <a:rPr lang="sr-Latn-BA" sz="1800" dirty="0">
                <a:solidFill>
                  <a:schemeClr val="tx1"/>
                </a:solidFill>
              </a:rPr>
              <a:t> </a:t>
            </a:r>
            <a:r>
              <a:rPr lang="sr-Cyrl-BA" sz="1800" dirty="0">
                <a:solidFill>
                  <a:schemeClr val="tx1"/>
                </a:solidFill>
              </a:rPr>
              <a:t>и налазе се у сјеверном Атлантику</a:t>
            </a:r>
            <a:r>
              <a:rPr lang="sr-Latn-BA" sz="1800" dirty="0">
                <a:solidFill>
                  <a:schemeClr val="tx1"/>
                </a:solidFill>
              </a:rPr>
              <a:t>,</a:t>
            </a:r>
            <a:r>
              <a:rPr lang="sr-Cyrl-BA" sz="1800" dirty="0">
                <a:solidFill>
                  <a:schemeClr val="tx1"/>
                </a:solidFill>
              </a:rPr>
              <a:t> стога</a:t>
            </a:r>
            <a:r>
              <a:rPr lang="sr-Latn-BA" sz="1800" dirty="0">
                <a:solidFill>
                  <a:schemeClr val="tx1"/>
                </a:solidFill>
              </a:rPr>
              <a:t> </a:t>
            </a:r>
            <a:r>
              <a:rPr lang="sr-Cyrl-BA" sz="1800" dirty="0">
                <a:solidFill>
                  <a:schemeClr val="tx1"/>
                </a:solidFill>
              </a:rPr>
              <a:t>их чине једном од бољих дестинација за одмор</a:t>
            </a:r>
            <a:r>
              <a:rPr lang="sr-Latn-BA" sz="1800" dirty="0">
                <a:solidFill>
                  <a:schemeClr val="tx1"/>
                </a:solidFill>
              </a:rPr>
              <a:t>, </a:t>
            </a:r>
            <a:r>
              <a:rPr lang="sr-Cyrl-BA" sz="1800" dirty="0">
                <a:solidFill>
                  <a:schemeClr val="tx1"/>
                </a:solidFill>
              </a:rPr>
              <a:t>јер су удаљена од осталих континената</a:t>
            </a:r>
            <a:r>
              <a:rPr lang="sr-Latn-BA" sz="1800" dirty="0">
                <a:solidFill>
                  <a:schemeClr val="tx1"/>
                </a:solidFill>
              </a:rPr>
              <a:t>.</a:t>
            </a:r>
            <a:endParaRPr lang="en-US" sz="1800" dirty="0">
              <a:solidFill>
                <a:schemeClr val="tx1"/>
              </a:solidFill>
            </a:endParaRPr>
          </a:p>
        </p:txBody>
      </p:sp>
      <p:pic>
        <p:nvPicPr>
          <p:cNvPr id="7" name="Picture Placeholder 6"/>
          <p:cNvPicPr>
            <a:picLocks noGrp="1" noChangeAspect="1"/>
          </p:cNvPicPr>
          <p:nvPr>
            <p:ph type="pic" idx="1"/>
          </p:nvPr>
        </p:nvPicPr>
        <p:blipFill>
          <a:blip r:embed="rId2"/>
          <a:srcRect l="25896" r="25896"/>
          <a:stretch>
            <a:fillRect/>
          </a:stretch>
        </p:blipFill>
        <p:spPr>
          <a:xfrm>
            <a:off x="677334" y="1362074"/>
            <a:ext cx="8266641" cy="3619501"/>
          </a:xfrm>
          <a:prstGeom prst="rect">
            <a:avLst/>
          </a:prstGeom>
        </p:spPr>
      </p:pic>
    </p:spTree>
    <p:extLst>
      <p:ext uri="{BB962C8B-B14F-4D97-AF65-F5344CB8AC3E}">
        <p14:creationId xmlns:p14="http://schemas.microsoft.com/office/powerpoint/2010/main" val="64219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idx="1"/>
          </p:nvPr>
        </p:nvPicPr>
        <p:blipFill>
          <a:blip r:embed="rId2"/>
          <a:stretch>
            <a:fillRect/>
          </a:stretch>
        </p:blipFill>
        <p:spPr>
          <a:xfrm>
            <a:off x="4760912" y="1768125"/>
            <a:ext cx="4868863" cy="3156300"/>
          </a:xfrm>
          <a:prstGeom prst="rect">
            <a:avLst/>
          </a:prstGeom>
        </p:spPr>
      </p:pic>
      <p:sp>
        <p:nvSpPr>
          <p:cNvPr id="11" name="Text Placeholder 10"/>
          <p:cNvSpPr>
            <a:spLocks noGrp="1"/>
          </p:cNvSpPr>
          <p:nvPr>
            <p:ph type="body" sz="half" idx="2"/>
          </p:nvPr>
        </p:nvSpPr>
        <p:spPr>
          <a:xfrm>
            <a:off x="677334" y="1981200"/>
            <a:ext cx="3854528" cy="2809876"/>
          </a:xfrm>
        </p:spPr>
        <p:txBody>
          <a:bodyPr>
            <a:normAutofit/>
          </a:bodyPr>
          <a:lstStyle/>
          <a:p>
            <a:r>
              <a:rPr lang="sr-Cyrl-BA" sz="2000" dirty="0">
                <a:solidFill>
                  <a:schemeClr val="tx1"/>
                </a:solidFill>
              </a:rPr>
              <a:t>Овај архипелаг је шаренило заштићених копнених и морских подручја</a:t>
            </a:r>
            <a:r>
              <a:rPr lang="sr-Latn-BA" sz="2000" dirty="0">
                <a:solidFill>
                  <a:schemeClr val="tx1"/>
                </a:solidFill>
              </a:rPr>
              <a:t>. </a:t>
            </a:r>
            <a:r>
              <a:rPr lang="sr-Cyrl-BA" sz="2000" dirty="0">
                <a:solidFill>
                  <a:schemeClr val="tx1"/>
                </a:solidFill>
              </a:rPr>
              <a:t>Погодно је мјесто за љубитеље природе,  авантуристичких спортова и разног туризма</a:t>
            </a:r>
            <a:r>
              <a:rPr lang="sr-Latn-BA" sz="2000" dirty="0">
                <a:solidFill>
                  <a:schemeClr val="tx1"/>
                </a:solidFill>
              </a:rPr>
              <a:t>. </a:t>
            </a:r>
            <a:r>
              <a:rPr lang="sr-Cyrl-BA" sz="2000" dirty="0">
                <a:solidFill>
                  <a:schemeClr val="tx1"/>
                </a:solidFill>
              </a:rPr>
              <a:t>Људи ово мјесто зову и </a:t>
            </a:r>
            <a:r>
              <a:rPr lang="sr-Latn-BA" sz="2000" i="1" dirty="0">
                <a:solidFill>
                  <a:schemeClr val="tx1"/>
                </a:solidFill>
              </a:rPr>
              <a:t>„</a:t>
            </a:r>
            <a:r>
              <a:rPr lang="sr-Cyrl-BA" sz="2000" i="1" dirty="0">
                <a:solidFill>
                  <a:schemeClr val="tx1"/>
                </a:solidFill>
              </a:rPr>
              <a:t>Прави рај на земљи</a:t>
            </a:r>
            <a:r>
              <a:rPr lang="sr-Latn-BA" sz="2000" i="1" dirty="0">
                <a:solidFill>
                  <a:schemeClr val="tx1"/>
                </a:solidFill>
              </a:rPr>
              <a:t>“.</a:t>
            </a:r>
            <a:endParaRPr lang="en-US" sz="2000" i="1" dirty="0">
              <a:solidFill>
                <a:schemeClr val="tx1"/>
              </a:solidFill>
            </a:endParaRPr>
          </a:p>
        </p:txBody>
      </p:sp>
    </p:spTree>
    <p:extLst>
      <p:ext uri="{BB962C8B-B14F-4D97-AF65-F5344CB8AC3E}">
        <p14:creationId xmlns:p14="http://schemas.microsoft.com/office/powerpoint/2010/main" val="219815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75000">
              <a:schemeClr val="tx2">
                <a:lumMod val="40000"/>
                <a:lumOff val="60000"/>
              </a:schemeClr>
            </a:gs>
            <a:gs pos="19000">
              <a:schemeClr val="tx2">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p:txBody>
          <a:bodyPr>
            <a:noAutofit/>
          </a:bodyPr>
          <a:lstStyle/>
          <a:p>
            <a:r>
              <a:rPr lang="sr-Cyrl-BA" sz="1800" dirty="0">
                <a:solidFill>
                  <a:schemeClr val="tx1"/>
                </a:solidFill>
              </a:rPr>
              <a:t>Једино је мјесто на свијету које је примило награду</a:t>
            </a:r>
            <a:r>
              <a:rPr lang="sr-Latn-BA" sz="1800" i="1" dirty="0">
                <a:solidFill>
                  <a:schemeClr val="tx1"/>
                </a:solidFill>
                <a:effectLst>
                  <a:outerShdw blurRad="38100" dist="38100" dir="2700000" algn="tl">
                    <a:srgbClr val="000000">
                      <a:alpha val="43137"/>
                    </a:srgbClr>
                  </a:outerShdw>
                </a:effectLst>
              </a:rPr>
              <a:t>„Platin Award“ </a:t>
            </a:r>
            <a:r>
              <a:rPr lang="sr-Latn-BA" sz="1800" dirty="0">
                <a:solidFill>
                  <a:schemeClr val="tx1"/>
                </a:solidFill>
              </a:rPr>
              <a:t>, </a:t>
            </a:r>
            <a:r>
              <a:rPr lang="sr-Cyrl-BA" sz="1800" dirty="0">
                <a:solidFill>
                  <a:schemeClr val="tx1"/>
                </a:solidFill>
              </a:rPr>
              <a:t>која</a:t>
            </a:r>
            <a:r>
              <a:rPr lang="sr-Latn-BA" sz="1800" dirty="0">
                <a:solidFill>
                  <a:schemeClr val="tx1"/>
                </a:solidFill>
              </a:rPr>
              <a:t> </a:t>
            </a:r>
            <a:r>
              <a:rPr lang="sr-Cyrl-BA" sz="1800" dirty="0">
                <a:solidFill>
                  <a:schemeClr val="tx1"/>
                </a:solidFill>
              </a:rPr>
              <a:t>говори о пажљивом и одговорном стварању туризма</a:t>
            </a:r>
            <a:r>
              <a:rPr lang="sr-Latn-BA" sz="1800" dirty="0">
                <a:solidFill>
                  <a:schemeClr val="tx1"/>
                </a:solidFill>
              </a:rPr>
              <a:t>. </a:t>
            </a:r>
            <a:r>
              <a:rPr lang="sr-Cyrl-BA" sz="1800" dirty="0">
                <a:solidFill>
                  <a:schemeClr val="tx1"/>
                </a:solidFill>
              </a:rPr>
              <a:t>То вриједи и за туре које се организују за по</a:t>
            </a:r>
            <a:r>
              <a:rPr lang="sr-Cyrl-RS" sz="1800" dirty="0">
                <a:solidFill>
                  <a:schemeClr val="tx1"/>
                </a:solidFill>
              </a:rPr>
              <a:t>с</a:t>
            </a:r>
            <a:r>
              <a:rPr lang="sr-Cyrl-BA" sz="1800" dirty="0" err="1">
                <a:solidFill>
                  <a:schemeClr val="tx1"/>
                </a:solidFill>
              </a:rPr>
              <a:t>матрање</a:t>
            </a:r>
            <a:r>
              <a:rPr lang="sr-Cyrl-BA" sz="1800" dirty="0">
                <a:solidFill>
                  <a:schemeClr val="tx1"/>
                </a:solidFill>
              </a:rPr>
              <a:t> китова и делфина</a:t>
            </a:r>
            <a:r>
              <a:rPr lang="sr-Latn-BA" sz="1800" dirty="0">
                <a:solidFill>
                  <a:schemeClr val="tx1"/>
                </a:solidFill>
              </a:rPr>
              <a:t>. </a:t>
            </a:r>
            <a:r>
              <a:rPr lang="sr-Cyrl-BA" sz="1800" dirty="0">
                <a:solidFill>
                  <a:schemeClr val="tx1"/>
                </a:solidFill>
              </a:rPr>
              <a:t>Постоји кодекс понашања који регулише колико се бродова смије налазити у близини морских животиња</a:t>
            </a:r>
            <a:r>
              <a:rPr lang="sr-Latn-BA" sz="1800" dirty="0">
                <a:solidFill>
                  <a:schemeClr val="tx1"/>
                </a:solidFill>
              </a:rPr>
              <a:t>.</a:t>
            </a:r>
            <a:endParaRPr lang="en-US" sz="1800" i="1" dirty="0">
              <a:solidFill>
                <a:schemeClr val="tx1"/>
              </a:solidFill>
              <a:effectLst>
                <a:outerShdw blurRad="38100" dist="38100" dir="2700000" algn="tl">
                  <a:srgbClr val="000000">
                    <a:alpha val="43137"/>
                  </a:srgbClr>
                </a:outerShdw>
              </a:effectLst>
            </a:endParaRPr>
          </a:p>
        </p:txBody>
      </p:sp>
      <p:pic>
        <p:nvPicPr>
          <p:cNvPr id="12" name="Content Placeholder 11"/>
          <p:cNvPicPr>
            <a:picLocks noGrp="1" noChangeAspect="1"/>
          </p:cNvPicPr>
          <p:nvPr>
            <p:ph idx="1"/>
          </p:nvPr>
        </p:nvPicPr>
        <p:blipFill>
          <a:blip r:embed="rId2"/>
          <a:stretch>
            <a:fillRect/>
          </a:stretch>
        </p:blipFill>
        <p:spPr>
          <a:xfrm>
            <a:off x="2377613" y="2342606"/>
            <a:ext cx="5196812" cy="3699419"/>
          </a:xfrm>
          <a:prstGeom prst="rect">
            <a:avLst/>
          </a:prstGeom>
        </p:spPr>
      </p:pic>
    </p:spTree>
    <p:extLst>
      <p:ext uri="{BB962C8B-B14F-4D97-AF65-F5344CB8AC3E}">
        <p14:creationId xmlns:p14="http://schemas.microsoft.com/office/powerpoint/2010/main" val="416353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676776" y="1628775"/>
            <a:ext cx="4943474" cy="3571875"/>
          </a:xfrm>
          <a:prstGeom prst="rect">
            <a:avLst/>
          </a:prstGeom>
        </p:spPr>
      </p:pic>
      <p:sp>
        <p:nvSpPr>
          <p:cNvPr id="4" name="Text Placeholder 3"/>
          <p:cNvSpPr>
            <a:spLocks noGrp="1"/>
          </p:cNvSpPr>
          <p:nvPr>
            <p:ph type="body" sz="half" idx="2"/>
          </p:nvPr>
        </p:nvSpPr>
        <p:spPr>
          <a:xfrm>
            <a:off x="677334" y="2028825"/>
            <a:ext cx="3854528" cy="2876551"/>
          </a:xfrm>
        </p:spPr>
        <p:txBody>
          <a:bodyPr>
            <a:normAutofit lnSpcReduction="10000"/>
          </a:bodyPr>
          <a:lstStyle/>
          <a:p>
            <a:r>
              <a:rPr lang="sr-Cyrl-BA" sz="2000" dirty="0">
                <a:solidFill>
                  <a:schemeClr val="tx1"/>
                </a:solidFill>
              </a:rPr>
              <a:t>Затим</a:t>
            </a:r>
            <a:r>
              <a:rPr lang="sr-Latn-BA" sz="2000" dirty="0">
                <a:solidFill>
                  <a:schemeClr val="tx1"/>
                </a:solidFill>
              </a:rPr>
              <a:t>, </a:t>
            </a:r>
            <a:r>
              <a:rPr lang="sr-Cyrl-BA" sz="2000" dirty="0">
                <a:solidFill>
                  <a:schemeClr val="tx1"/>
                </a:solidFill>
              </a:rPr>
              <a:t>планинарење на оваквом мјесту се не може описати ријечима</a:t>
            </a:r>
            <a:r>
              <a:rPr lang="sr-Latn-BA" sz="2000" dirty="0">
                <a:solidFill>
                  <a:schemeClr val="tx1"/>
                </a:solidFill>
              </a:rPr>
              <a:t>, </a:t>
            </a:r>
            <a:r>
              <a:rPr lang="sr-Cyrl-BA" sz="2000" dirty="0">
                <a:solidFill>
                  <a:schemeClr val="tx1"/>
                </a:solidFill>
              </a:rPr>
              <a:t>ти прекрасни пејзажи који вам иду дубоко у душу и испуњавају вас срећом</a:t>
            </a:r>
            <a:r>
              <a:rPr lang="sr-Latn-BA" sz="2000" dirty="0">
                <a:solidFill>
                  <a:schemeClr val="tx1"/>
                </a:solidFill>
              </a:rPr>
              <a:t>. </a:t>
            </a:r>
            <a:r>
              <a:rPr lang="sr-Cyrl-BA" sz="2000" dirty="0">
                <a:solidFill>
                  <a:schemeClr val="tx1"/>
                </a:solidFill>
              </a:rPr>
              <a:t>Тај хладни, свјежи ваздух, који вас пирка када сте на самом врху неке литице</a:t>
            </a:r>
            <a:r>
              <a:rPr lang="sr-Latn-BA" sz="2000" dirty="0">
                <a:solidFill>
                  <a:schemeClr val="tx1"/>
                </a:solidFill>
              </a:rPr>
              <a:t>, </a:t>
            </a:r>
            <a:r>
              <a:rPr lang="sr-Cyrl-BA" sz="2000" dirty="0">
                <a:solidFill>
                  <a:schemeClr val="tx1"/>
                </a:solidFill>
              </a:rPr>
              <a:t>једном ријечју</a:t>
            </a:r>
            <a:r>
              <a:rPr lang="sr-Latn-BA" sz="2000" dirty="0">
                <a:solidFill>
                  <a:schemeClr val="tx1"/>
                </a:solidFill>
              </a:rPr>
              <a:t>, </a:t>
            </a:r>
            <a:r>
              <a:rPr lang="sr-Latn-BA" sz="2000" i="1" dirty="0">
                <a:solidFill>
                  <a:schemeClr val="tx1"/>
                </a:solidFill>
                <a:effectLst>
                  <a:outerShdw blurRad="38100" dist="38100" dir="2700000" algn="tl">
                    <a:srgbClr val="000000">
                      <a:alpha val="43137"/>
                    </a:srgbClr>
                  </a:outerShdw>
                </a:effectLst>
              </a:rPr>
              <a:t>„</a:t>
            </a:r>
            <a:r>
              <a:rPr lang="sr-Cyrl-BA" sz="2000" i="1" dirty="0">
                <a:solidFill>
                  <a:schemeClr val="tx1"/>
                </a:solidFill>
                <a:effectLst>
                  <a:outerShdw blurRad="38100" dist="38100" dir="2700000" algn="tl">
                    <a:srgbClr val="000000">
                      <a:alpha val="43137"/>
                    </a:srgbClr>
                  </a:outerShdw>
                </a:effectLst>
              </a:rPr>
              <a:t>слобода</a:t>
            </a:r>
            <a:r>
              <a:rPr lang="sr-Latn-BA" sz="2000" i="1" dirty="0">
                <a:solidFill>
                  <a:schemeClr val="tx1"/>
                </a:solidFill>
                <a:effectLst>
                  <a:outerShdw blurRad="38100" dist="38100" dir="2700000" algn="tl">
                    <a:srgbClr val="000000">
                      <a:alpha val="43137"/>
                    </a:srgbClr>
                  </a:outerShdw>
                </a:effectLst>
              </a:rPr>
              <a:t>“.</a:t>
            </a:r>
            <a:endParaRPr lang="en-US" sz="2000" i="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9954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40000"/>
                <a:lumOff val="60000"/>
              </a:schemeClr>
            </a:gs>
            <a:gs pos="0">
              <a:schemeClr val="tx2">
                <a:lumMod val="40000"/>
                <a:lumOff val="60000"/>
              </a:schemeClr>
            </a:gs>
            <a:gs pos="78000">
              <a:schemeClr val="tx2">
                <a:lumMod val="20000"/>
                <a:lumOff val="80000"/>
              </a:schemeClr>
            </a:gs>
            <a:gs pos="97000">
              <a:schemeClr val="tx2">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BA" sz="1800" dirty="0">
                <a:solidFill>
                  <a:schemeClr val="tx1"/>
                </a:solidFill>
              </a:rPr>
              <a:t>Велика је предност што још увијек нема масовног туризма</a:t>
            </a:r>
            <a:r>
              <a:rPr lang="sr-Latn-BA" sz="1800" dirty="0">
                <a:solidFill>
                  <a:schemeClr val="tx1"/>
                </a:solidFill>
              </a:rPr>
              <a:t>, </a:t>
            </a:r>
            <a:r>
              <a:rPr lang="sr-Cyrl-BA" sz="1800" dirty="0">
                <a:solidFill>
                  <a:schemeClr val="tx1"/>
                </a:solidFill>
              </a:rPr>
              <a:t>и најискреније се надамо да ће тако и остати</a:t>
            </a:r>
            <a:r>
              <a:rPr lang="sr-Latn-BA" sz="1800" dirty="0">
                <a:solidFill>
                  <a:schemeClr val="tx1"/>
                </a:solidFill>
              </a:rPr>
              <a:t>. </a:t>
            </a:r>
            <a:r>
              <a:rPr lang="sr-Cyrl-BA" sz="1800" dirty="0">
                <a:solidFill>
                  <a:schemeClr val="tx1"/>
                </a:solidFill>
              </a:rPr>
              <a:t>Мало је оваквих мјеста на планети</a:t>
            </a:r>
            <a:r>
              <a:rPr lang="sr-Latn-BA" sz="1800" dirty="0">
                <a:solidFill>
                  <a:schemeClr val="tx1"/>
                </a:solidFill>
              </a:rPr>
              <a:t>, </a:t>
            </a:r>
            <a:r>
              <a:rPr lang="sr-Cyrl-BA" sz="1800" dirty="0">
                <a:solidFill>
                  <a:schemeClr val="tx1"/>
                </a:solidFill>
              </a:rPr>
              <a:t>на које можемо отићи и уживати у миру</a:t>
            </a:r>
            <a:r>
              <a:rPr lang="sr-Latn-BA" sz="1800" dirty="0">
                <a:solidFill>
                  <a:schemeClr val="tx1"/>
                </a:solidFill>
              </a:rPr>
              <a:t>, </a:t>
            </a:r>
            <a:r>
              <a:rPr lang="sr-Cyrl-BA" sz="1800" dirty="0">
                <a:solidFill>
                  <a:schemeClr val="tx1"/>
                </a:solidFill>
              </a:rPr>
              <a:t>у свим чаролијама наше природе</a:t>
            </a:r>
            <a:r>
              <a:rPr lang="sr-Latn-BA" sz="1800" dirty="0">
                <a:solidFill>
                  <a:schemeClr val="tx1"/>
                </a:solidFill>
              </a:rPr>
              <a:t>, </a:t>
            </a:r>
            <a:r>
              <a:rPr lang="sr-Cyrl-BA" sz="1800" dirty="0">
                <a:solidFill>
                  <a:schemeClr val="tx1"/>
                </a:solidFill>
              </a:rPr>
              <a:t>и будити се уз цвркут птица</a:t>
            </a:r>
            <a:r>
              <a:rPr lang="sr-Cyrl-RS" sz="1800" dirty="0">
                <a:solidFill>
                  <a:schemeClr val="tx1"/>
                </a:solidFill>
              </a:rPr>
              <a:t>,</a:t>
            </a:r>
            <a:r>
              <a:rPr lang="sr-Latn-BA" sz="1800" dirty="0">
                <a:solidFill>
                  <a:schemeClr val="tx1"/>
                </a:solidFill>
              </a:rPr>
              <a:t> </a:t>
            </a:r>
            <a:r>
              <a:rPr lang="sr-Cyrl-BA" sz="1800" dirty="0">
                <a:solidFill>
                  <a:schemeClr val="tx1"/>
                </a:solidFill>
              </a:rPr>
              <a:t>мјесто на којем заборавите све небитно</a:t>
            </a:r>
            <a:r>
              <a:rPr lang="sr-Latn-BA" sz="1800" dirty="0">
                <a:solidFill>
                  <a:schemeClr val="tx1"/>
                </a:solidFill>
              </a:rPr>
              <a:t>.</a:t>
            </a:r>
            <a:endParaRPr lang="en-US" sz="1800" dirty="0">
              <a:solidFill>
                <a:schemeClr val="tx1"/>
              </a:solidFill>
            </a:endParaRPr>
          </a:p>
        </p:txBody>
      </p:sp>
      <p:pic>
        <p:nvPicPr>
          <p:cNvPr id="5" name="Content Placeholder 4"/>
          <p:cNvPicPr>
            <a:picLocks noGrp="1" noChangeAspect="1"/>
          </p:cNvPicPr>
          <p:nvPr>
            <p:ph sz="half" idx="1"/>
          </p:nvPr>
        </p:nvPicPr>
        <p:blipFill>
          <a:blip r:embed="rId2"/>
          <a:stretch>
            <a:fillRect/>
          </a:stretch>
        </p:blipFill>
        <p:spPr>
          <a:xfrm>
            <a:off x="677862" y="2706952"/>
            <a:ext cx="4294187" cy="3027098"/>
          </a:xfrm>
          <a:prstGeom prst="rect">
            <a:avLst/>
          </a:prstGeom>
        </p:spPr>
      </p:pic>
      <p:pic>
        <p:nvPicPr>
          <p:cNvPr id="8" name="Content Placeholder 7"/>
          <p:cNvPicPr>
            <a:picLocks noGrp="1" noChangeAspect="1"/>
          </p:cNvPicPr>
          <p:nvPr>
            <p:ph sz="half" idx="2"/>
          </p:nvPr>
        </p:nvPicPr>
        <p:blipFill>
          <a:blip r:embed="rId3"/>
          <a:stretch>
            <a:fillRect/>
          </a:stretch>
        </p:blipFill>
        <p:spPr>
          <a:xfrm>
            <a:off x="5089525" y="2706422"/>
            <a:ext cx="4184650" cy="3027627"/>
          </a:xfrm>
          <a:prstGeom prst="rect">
            <a:avLst/>
          </a:prstGeom>
        </p:spPr>
      </p:pic>
    </p:spTree>
    <p:extLst>
      <p:ext uri="{BB962C8B-B14F-4D97-AF65-F5344CB8AC3E}">
        <p14:creationId xmlns:p14="http://schemas.microsoft.com/office/powerpoint/2010/main" val="253229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49000">
              <a:schemeClr val="tx2">
                <a:lumMod val="40000"/>
                <a:lumOff val="60000"/>
              </a:schemeClr>
            </a:gs>
            <a:gs pos="97000">
              <a:schemeClr val="tx2">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675745" y="1524001"/>
            <a:ext cx="4185623" cy="1028700"/>
          </a:xfrm>
        </p:spPr>
        <p:txBody>
          <a:bodyPr/>
          <a:lstStyle/>
          <a:p>
            <a:r>
              <a:rPr lang="sr-Cyrl-BA" sz="1800" dirty="0">
                <a:solidFill>
                  <a:schemeClr val="tx1"/>
                </a:solidFill>
              </a:rPr>
              <a:t>Петер</a:t>
            </a:r>
            <a:r>
              <a:rPr lang="sr-Latn-BA" sz="1800" dirty="0">
                <a:solidFill>
                  <a:schemeClr val="tx1"/>
                </a:solidFill>
              </a:rPr>
              <a:t> </a:t>
            </a:r>
            <a:r>
              <a:rPr lang="sr-Cyrl-BA" sz="1800" dirty="0">
                <a:solidFill>
                  <a:schemeClr val="tx1"/>
                </a:solidFill>
              </a:rPr>
              <a:t>Каф</a:t>
            </a:r>
            <a:r>
              <a:rPr lang="en-US" sz="1800" dirty="0">
                <a:solidFill>
                  <a:schemeClr val="tx1"/>
                </a:solidFill>
              </a:rPr>
              <a:t>é </a:t>
            </a:r>
            <a:r>
              <a:rPr lang="sr-Cyrl-BA" sz="1800" dirty="0">
                <a:solidFill>
                  <a:schemeClr val="tx1"/>
                </a:solidFill>
              </a:rPr>
              <a:t>Спорт</a:t>
            </a:r>
            <a:r>
              <a:rPr lang="sr-Latn-BA" sz="1800" dirty="0">
                <a:solidFill>
                  <a:schemeClr val="tx1"/>
                </a:solidFill>
              </a:rPr>
              <a:t> </a:t>
            </a:r>
            <a:r>
              <a:rPr lang="sr-Cyrl-BA" sz="1800" dirty="0">
                <a:solidFill>
                  <a:schemeClr val="tx1"/>
                </a:solidFill>
              </a:rPr>
              <a:t>је најпознатији кафић на Атлантику и најпознатије окупљалиште једриличара</a:t>
            </a:r>
            <a:r>
              <a:rPr lang="sr-Latn-BA" sz="1800" dirty="0">
                <a:solidFill>
                  <a:schemeClr val="tx1"/>
                </a:solidFill>
              </a:rPr>
              <a:t>.</a:t>
            </a:r>
            <a:endParaRPr lang="en-US" sz="1800" dirty="0">
              <a:solidFill>
                <a:schemeClr val="tx1"/>
              </a:solidFill>
            </a:endParaRPr>
          </a:p>
        </p:txBody>
      </p:sp>
      <p:sp>
        <p:nvSpPr>
          <p:cNvPr id="7" name="Text Placeholder 6"/>
          <p:cNvSpPr>
            <a:spLocks noGrp="1"/>
          </p:cNvSpPr>
          <p:nvPr>
            <p:ph type="body" sz="quarter" idx="3"/>
          </p:nvPr>
        </p:nvSpPr>
        <p:spPr>
          <a:xfrm>
            <a:off x="5181600" y="1666875"/>
            <a:ext cx="4362993" cy="885826"/>
          </a:xfrm>
        </p:spPr>
        <p:txBody>
          <a:bodyPr/>
          <a:lstStyle/>
          <a:p>
            <a:r>
              <a:rPr lang="sr-Cyrl-BA" sz="1800" dirty="0">
                <a:solidFill>
                  <a:schemeClr val="tx1"/>
                </a:solidFill>
              </a:rPr>
              <a:t>Највиши врх</a:t>
            </a:r>
            <a:r>
              <a:rPr lang="sr-Latn-BA" sz="1800" dirty="0">
                <a:solidFill>
                  <a:schemeClr val="tx1"/>
                </a:solidFill>
              </a:rPr>
              <a:t>, </a:t>
            </a:r>
            <a:r>
              <a:rPr lang="sr-Cyrl-BA" sz="1800" dirty="0">
                <a:solidFill>
                  <a:schemeClr val="tx1"/>
                </a:solidFill>
              </a:rPr>
              <a:t>а уједно и вулкан Пико на архипелагу Азори</a:t>
            </a:r>
            <a:r>
              <a:rPr lang="sr-Latn-BA" sz="1800" dirty="0">
                <a:solidFill>
                  <a:schemeClr val="tx1"/>
                </a:solidFill>
              </a:rPr>
              <a:t>, </a:t>
            </a:r>
            <a:r>
              <a:rPr lang="sr-Cyrl-BA" sz="1800" dirty="0">
                <a:solidFill>
                  <a:schemeClr val="tx1"/>
                </a:solidFill>
              </a:rPr>
              <a:t>висине</a:t>
            </a:r>
            <a:r>
              <a:rPr lang="sr-Latn-BA" sz="1800" dirty="0">
                <a:solidFill>
                  <a:schemeClr val="tx1"/>
                </a:solidFill>
              </a:rPr>
              <a:t> 2351</a:t>
            </a:r>
            <a:r>
              <a:rPr lang="sr-Cyrl-BA" sz="1800" dirty="0">
                <a:solidFill>
                  <a:schemeClr val="tx1"/>
                </a:solidFill>
              </a:rPr>
              <a:t>м</a:t>
            </a:r>
            <a:r>
              <a:rPr lang="sr-Latn-BA" sz="1800" dirty="0">
                <a:solidFill>
                  <a:schemeClr val="tx1"/>
                </a:solidFill>
              </a:rPr>
              <a:t> </a:t>
            </a:r>
            <a:r>
              <a:rPr lang="sr-Cyrl-BA" sz="1800" dirty="0">
                <a:solidFill>
                  <a:schemeClr val="tx1"/>
                </a:solidFill>
              </a:rPr>
              <a:t>је вулкан који спава.</a:t>
            </a:r>
            <a:endParaRPr lang="en-US" sz="1800" dirty="0">
              <a:solidFill>
                <a:schemeClr val="tx1"/>
              </a:solidFill>
            </a:endParaRPr>
          </a:p>
        </p:txBody>
      </p:sp>
      <p:pic>
        <p:nvPicPr>
          <p:cNvPr id="12" name="Content Placeholder 11"/>
          <p:cNvPicPr>
            <a:picLocks noGrp="1" noChangeAspect="1"/>
          </p:cNvPicPr>
          <p:nvPr>
            <p:ph sz="quarter" idx="4"/>
          </p:nvPr>
        </p:nvPicPr>
        <p:blipFill>
          <a:blip r:embed="rId2"/>
          <a:stretch>
            <a:fillRect/>
          </a:stretch>
        </p:blipFill>
        <p:spPr>
          <a:xfrm>
            <a:off x="5476874" y="2976912"/>
            <a:ext cx="3933825" cy="2373932"/>
          </a:xfrm>
          <a:prstGeom prst="rect">
            <a:avLst/>
          </a:prstGeom>
        </p:spPr>
      </p:pic>
      <p:pic>
        <p:nvPicPr>
          <p:cNvPr id="11" name="Content Placeholder 10"/>
          <p:cNvPicPr>
            <a:picLocks noGrp="1" noChangeAspect="1"/>
          </p:cNvPicPr>
          <p:nvPr>
            <p:ph sz="half" idx="2"/>
          </p:nvPr>
        </p:nvPicPr>
        <p:blipFill>
          <a:blip r:embed="rId3"/>
          <a:stretch>
            <a:fillRect/>
          </a:stretch>
        </p:blipFill>
        <p:spPr>
          <a:xfrm>
            <a:off x="676718" y="2976912"/>
            <a:ext cx="4184650" cy="2366614"/>
          </a:xfrm>
          <a:prstGeom prst="rect">
            <a:avLst/>
          </a:prstGeom>
        </p:spPr>
      </p:pic>
    </p:spTree>
    <p:extLst>
      <p:ext uri="{BB962C8B-B14F-4D97-AF65-F5344CB8AC3E}">
        <p14:creationId xmlns:p14="http://schemas.microsoft.com/office/powerpoint/2010/main" val="12968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fltVal val="0"/>
                                          </p:val>
                                        </p:tav>
                                        <p:tav tm="100000">
                                          <p:val>
                                            <p:strVal val="#ppt_w"/>
                                          </p:val>
                                        </p:tav>
                                      </p:tavLst>
                                    </p:anim>
                                    <p:anim calcmode="lin" valueType="num">
                                      <p:cBhvr>
                                        <p:cTn id="26" dur="1000" fill="hold"/>
                                        <p:tgtEl>
                                          <p:spTgt spid="12"/>
                                        </p:tgtEl>
                                        <p:attrNameLst>
                                          <p:attrName>ppt_h</p:attrName>
                                        </p:attrNameLst>
                                      </p:cBhvr>
                                      <p:tavLst>
                                        <p:tav tm="0">
                                          <p:val>
                                            <p:fltVal val="0"/>
                                          </p:val>
                                        </p:tav>
                                        <p:tav tm="100000">
                                          <p:val>
                                            <p:strVal val="#ppt_h"/>
                                          </p:val>
                                        </p:tav>
                                      </p:tavLst>
                                    </p:anim>
                                    <p:anim calcmode="lin" valueType="num">
                                      <p:cBhvr>
                                        <p:cTn id="27" dur="1000" fill="hold"/>
                                        <p:tgtEl>
                                          <p:spTgt spid="12"/>
                                        </p:tgtEl>
                                        <p:attrNameLst>
                                          <p:attrName>style.rotation</p:attrName>
                                        </p:attrNameLst>
                                      </p:cBhvr>
                                      <p:tavLst>
                                        <p:tav tm="0">
                                          <p:val>
                                            <p:fltVal val="90"/>
                                          </p:val>
                                        </p:tav>
                                        <p:tav tm="100000">
                                          <p:val>
                                            <p:fltVal val="0"/>
                                          </p:val>
                                        </p:tav>
                                      </p:tavLst>
                                    </p:anim>
                                    <p:animEffect transition="in" filter="fade">
                                      <p:cBhvr>
                                        <p:cTn id="2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23873"/>
            <a:ext cx="3854528" cy="4953817"/>
          </a:xfrm>
        </p:spPr>
        <p:txBody>
          <a:bodyPr>
            <a:noAutofit/>
          </a:bodyPr>
          <a:lstStyle/>
          <a:p>
            <a:r>
              <a:rPr lang="sr-Cyrl-BA" sz="1800" dirty="0">
                <a:solidFill>
                  <a:schemeClr val="tx1"/>
                </a:solidFill>
              </a:rPr>
              <a:t>Највеће богатство су становници</a:t>
            </a:r>
            <a:r>
              <a:rPr lang="sr-Latn-BA" sz="1800" dirty="0">
                <a:solidFill>
                  <a:schemeClr val="tx1"/>
                </a:solidFill>
              </a:rPr>
              <a:t>. </a:t>
            </a:r>
            <a:r>
              <a:rPr lang="sr-Cyrl-BA" sz="1800" dirty="0">
                <a:solidFill>
                  <a:schemeClr val="tx1"/>
                </a:solidFill>
              </a:rPr>
              <a:t>У овом мјесту језици, који се говоре су </a:t>
            </a:r>
            <a:r>
              <a:rPr lang="sr-Cyrl-BA" sz="1800" b="1" dirty="0">
                <a:solidFill>
                  <a:schemeClr val="tx1"/>
                </a:solidFill>
              </a:rPr>
              <a:t>енглески и португалски</a:t>
            </a:r>
            <a:r>
              <a:rPr lang="sr-Latn-BA" sz="1800" dirty="0">
                <a:solidFill>
                  <a:schemeClr val="tx1"/>
                </a:solidFill>
              </a:rPr>
              <a:t>. </a:t>
            </a:r>
            <a:r>
              <a:rPr lang="sr-Cyrl-BA" sz="1800" dirty="0">
                <a:solidFill>
                  <a:schemeClr val="tx1"/>
                </a:solidFill>
              </a:rPr>
              <a:t>Неке од ријечи које су из португласког ушле у многе језике свијета су: </a:t>
            </a:r>
            <a:br>
              <a:rPr lang="sr-Cyrl-BA" sz="1800" dirty="0">
                <a:solidFill>
                  <a:schemeClr val="tx1"/>
                </a:solidFill>
              </a:rPr>
            </a:br>
            <a:r>
              <a:rPr lang="sr-Cyrl-BA" sz="1800" b="1" dirty="0">
                <a:solidFill>
                  <a:schemeClr val="tx1"/>
                </a:solidFill>
              </a:rPr>
              <a:t>албатрос</a:t>
            </a:r>
            <a:r>
              <a:rPr lang="sr-Latn-BA" sz="1800" b="1" dirty="0">
                <a:solidFill>
                  <a:schemeClr val="tx1"/>
                </a:solidFill>
              </a:rPr>
              <a:t>,</a:t>
            </a:r>
            <a:br>
              <a:rPr lang="sr-Latn-BA" sz="1800" b="1" dirty="0">
                <a:solidFill>
                  <a:schemeClr val="tx1"/>
                </a:solidFill>
              </a:rPr>
            </a:br>
            <a:r>
              <a:rPr lang="sr-Cyrl-BA" sz="1800" b="1" dirty="0">
                <a:solidFill>
                  <a:schemeClr val="tx1"/>
                </a:solidFill>
              </a:rPr>
              <a:t>карамела</a:t>
            </a:r>
            <a:r>
              <a:rPr lang="sr-Latn-BA" sz="1800" b="1" dirty="0">
                <a:solidFill>
                  <a:schemeClr val="tx1"/>
                </a:solidFill>
              </a:rPr>
              <a:t>,</a:t>
            </a:r>
            <a:br>
              <a:rPr lang="sr-Latn-BA" sz="1800" b="1" dirty="0">
                <a:solidFill>
                  <a:schemeClr val="tx1"/>
                </a:solidFill>
              </a:rPr>
            </a:br>
            <a:r>
              <a:rPr lang="sr-Cyrl-BA" sz="1800" b="1" dirty="0">
                <a:solidFill>
                  <a:schemeClr val="tx1"/>
                </a:solidFill>
              </a:rPr>
              <a:t>монсун</a:t>
            </a:r>
            <a:r>
              <a:rPr lang="sr-Latn-BA" sz="1800" b="1" dirty="0">
                <a:solidFill>
                  <a:schemeClr val="tx1"/>
                </a:solidFill>
              </a:rPr>
              <a:t>, </a:t>
            </a:r>
            <a:br>
              <a:rPr lang="sr-Latn-BA" sz="1800" b="1" dirty="0">
                <a:solidFill>
                  <a:schemeClr val="tx1"/>
                </a:solidFill>
              </a:rPr>
            </a:br>
            <a:r>
              <a:rPr lang="sr-Cyrl-BA" sz="1800" b="1" dirty="0">
                <a:solidFill>
                  <a:schemeClr val="tx1"/>
                </a:solidFill>
              </a:rPr>
              <a:t>пирана</a:t>
            </a:r>
            <a:r>
              <a:rPr lang="sr-Latn-BA" sz="1800" b="1" dirty="0">
                <a:solidFill>
                  <a:schemeClr val="tx1"/>
                </a:solidFill>
              </a:rPr>
              <a:t>, </a:t>
            </a:r>
            <a:br>
              <a:rPr lang="sr-Latn-BA" sz="1800" b="1" dirty="0">
                <a:solidFill>
                  <a:schemeClr val="tx1"/>
                </a:solidFill>
              </a:rPr>
            </a:br>
            <a:r>
              <a:rPr lang="sr-Cyrl-BA" sz="1800" b="1" dirty="0">
                <a:solidFill>
                  <a:schemeClr val="tx1"/>
                </a:solidFill>
              </a:rPr>
              <a:t>зебра</a:t>
            </a:r>
            <a:r>
              <a:rPr lang="sr-Latn-BA" sz="1800" b="1" dirty="0">
                <a:solidFill>
                  <a:schemeClr val="tx1"/>
                </a:solidFill>
              </a:rPr>
              <a:t>...</a:t>
            </a:r>
            <a:br>
              <a:rPr lang="sr-Latn-BA" sz="1800" dirty="0">
                <a:solidFill>
                  <a:schemeClr val="tx1"/>
                </a:solidFill>
              </a:rPr>
            </a:br>
            <a:r>
              <a:rPr lang="sr-Cyrl-BA" sz="1800" dirty="0">
                <a:solidFill>
                  <a:schemeClr val="tx1"/>
                </a:solidFill>
              </a:rPr>
              <a:t>Уколико желите да сазнате нешто ново о Португалу и острвима која му припадају</a:t>
            </a:r>
            <a:r>
              <a:rPr lang="sr-Latn-BA" sz="1800" dirty="0">
                <a:solidFill>
                  <a:schemeClr val="tx1"/>
                </a:solidFill>
              </a:rPr>
              <a:t>, </a:t>
            </a:r>
            <a:r>
              <a:rPr lang="sr-Cyrl-BA" sz="1800" dirty="0">
                <a:solidFill>
                  <a:schemeClr val="tx1"/>
                </a:solidFill>
              </a:rPr>
              <a:t>погледајте филм</a:t>
            </a:r>
            <a:r>
              <a:rPr lang="sr-Latn-BA" sz="1800" dirty="0">
                <a:solidFill>
                  <a:schemeClr val="tx1"/>
                </a:solidFill>
              </a:rPr>
              <a:t> </a:t>
            </a:r>
            <a:r>
              <a:rPr lang="sr-Cyrl-BA" sz="1800" i="1" dirty="0">
                <a:solidFill>
                  <a:schemeClr val="tx1"/>
                </a:solidFill>
                <a:effectLst>
                  <a:outerShdw blurRad="38100" dist="38100" dir="2700000" algn="tl">
                    <a:srgbClr val="000000">
                      <a:alpha val="43137"/>
                    </a:srgbClr>
                  </a:outerShdw>
                </a:effectLst>
              </a:rPr>
              <a:t>Лисабонска прича</a:t>
            </a:r>
            <a:r>
              <a:rPr lang="sr-Latn-BA" sz="1800" dirty="0">
                <a:solidFill>
                  <a:schemeClr val="tx1"/>
                </a:solidFill>
              </a:rPr>
              <a:t>.</a:t>
            </a:r>
            <a:endParaRPr lang="en-US" sz="1800" dirty="0">
              <a:solidFill>
                <a:schemeClr val="tx1"/>
              </a:solidFill>
            </a:endParaRPr>
          </a:p>
        </p:txBody>
      </p:sp>
      <p:pic>
        <p:nvPicPr>
          <p:cNvPr id="4" name="Content Placeholder 3"/>
          <p:cNvPicPr>
            <a:picLocks noGrp="1" noChangeAspect="1"/>
          </p:cNvPicPr>
          <p:nvPr>
            <p:ph idx="1"/>
          </p:nvPr>
        </p:nvPicPr>
        <p:blipFill>
          <a:blip r:embed="rId2"/>
          <a:stretch>
            <a:fillRect/>
          </a:stretch>
        </p:blipFill>
        <p:spPr>
          <a:xfrm>
            <a:off x="4760913" y="1585714"/>
            <a:ext cx="4513262" cy="3384946"/>
          </a:xfrm>
          <a:prstGeom prst="rect">
            <a:avLst/>
          </a:prstGeom>
        </p:spPr>
      </p:pic>
    </p:spTree>
    <p:extLst>
      <p:ext uri="{BB962C8B-B14F-4D97-AF65-F5344CB8AC3E}">
        <p14:creationId xmlns:p14="http://schemas.microsoft.com/office/powerpoint/2010/main" val="177860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313</TotalTime>
  <Words>1258</Words>
  <Application>Microsoft Office PowerPoint</Application>
  <PresentationFormat>Широки екран</PresentationFormat>
  <Paragraphs>50</Paragraphs>
  <Slides>23</Slides>
  <Notes>0</Notes>
  <HiddenSlides>0</HiddenSlides>
  <MMClips>0</MMClips>
  <ScaleCrop>false</ScaleCrop>
  <HeadingPairs>
    <vt:vector size="6" baseType="variant">
      <vt:variant>
        <vt:lpstr>Коришћени фонтови</vt:lpstr>
      </vt:variant>
      <vt:variant>
        <vt:i4>3</vt:i4>
      </vt:variant>
      <vt:variant>
        <vt:lpstr>Тема</vt:lpstr>
      </vt:variant>
      <vt:variant>
        <vt:i4>1</vt:i4>
      </vt:variant>
      <vt:variant>
        <vt:lpstr>Наслови слајдова</vt:lpstr>
      </vt:variant>
      <vt:variant>
        <vt:i4>23</vt:i4>
      </vt:variant>
    </vt:vector>
  </HeadingPairs>
  <TitlesOfParts>
    <vt:vector size="27" baseType="lpstr">
      <vt:lpstr>Arial</vt:lpstr>
      <vt:lpstr>Trebuchet MS</vt:lpstr>
      <vt:lpstr>Wingdings 3</vt:lpstr>
      <vt:lpstr>Facet</vt:lpstr>
      <vt:lpstr>Аутономна регија Азори На посебно те водим мјесто – куда послије Короне?</vt:lpstr>
      <vt:lpstr>Аутономна регија Азори На посебно те водим мјесто – куда послије Короне?</vt:lpstr>
      <vt:lpstr>PowerPoint презентација</vt:lpstr>
      <vt:lpstr>PowerPoint презентација</vt:lpstr>
      <vt:lpstr>Једино је мјесто на свијету које је примило награду„Platin Award“ , која говори о пажљивом и одговорном стварању туризма. То вриједи и за туре које се организују за посматрање китова и делфина. Постоји кодекс понашања који регулише колико се бродова смије налазити у близини морских животиња.</vt:lpstr>
      <vt:lpstr>PowerPoint презентација</vt:lpstr>
      <vt:lpstr>Велика је предност што још увијек нема масовног туризма, и најискреније се надамо да ће тако и остати. Мало је оваквих мјеста на планети, на које можемо отићи и уживати у миру, у свим чаролијама наше природе, и будити се уз цвркут птица, мјесто на којем заборавите све небитно.</vt:lpstr>
      <vt:lpstr>PowerPoint презентација</vt:lpstr>
      <vt:lpstr>Највеће богатство су становници. У овом мјесту језици, који се говоре су енглески и португалски. Неке од ријечи које су из португласког ушле у многе језике свијета су:  албатрос, карамела, монсун,  пирана,  зебра... Уколико желите да сазнате нешто ново о Португалу и острвима која му припадају, погледајте филм Лисабонска прича.</vt:lpstr>
      <vt:lpstr>Постоји много варијанти португалског језика, с обзиром на прошлост Португалаца као истраживача и колонизатора.  Португалски језик развијао се под утицајем локалних језика и кроз вријеме се промијенио до те мјере да се поставља питање је ли то довољно да буде класификован као засебан језик. бразилски португалски. Кроз вијекове развијао се далеко од “матичне” земље, Португала, под утицајем заиста велике мјешавине култура, других језика, разних народа. И данас, иако је ипак још увијек португалски, јако је очигледно да разлике постоје!</vt:lpstr>
      <vt:lpstr>Карактеристике бразилског португалског су у томе што се он разликује од европског португалског. Европски португалски изговара се затвореније, док је бразилски отворенији и, како то често описују говорници других језика, ‘’пјевнији’’. Неке су ријечи потпуно различите у ове двије варијанте португалског језика, што није необично с обзиром на то да је Бразил огроман «мелтинг пот» различитих народа и култура. </vt:lpstr>
      <vt:lpstr>Граматички, у Бразилу се свакодневно користи облик за изражавање радњи, које се догађају у тренутку говорења, док у Португалу то није случај, већ се користи конструкција састављена од приједлога и инфинитива. На примјер, Бразилци би реченицу «Припремам вечеру» рекли “Estou fazendo o jantar”(Естоу фазендо о јантар), док би Португалци рекли “Estou a fazer o jantar“ (Естоу а фазер о јантар).</vt:lpstr>
      <vt:lpstr>Бразилци користе замјеницу ‘você и за формално и за неформално обраћање (као ‘ти’ и као ‘Ви’) , док се у Португалу за неформално обраћање користи замјеница ‘tu’, а ‘você се користи за формално обраћање (као ‘Ви). Није изненађујуће да ово код страних говорника португалског језика може довести до поприличне конфузије.</vt:lpstr>
      <vt:lpstr>PowerPoint презентација</vt:lpstr>
      <vt:lpstr>Храна која се традиционално припрема на остру Азори је другачија од свих. Пошто је позната по вулканским рупама и предјелима, људи су ископавали рупе у којима је јако вруће и у њих стављали шерпе са храном и тако је кували. За један оброк било је потребно око 6 сати да буде готово. Тако да, ако је ручак око 12 сати, онда је требало у 6 ујутро већ ставити да се храна припрема.</vt:lpstr>
      <vt:lpstr>Такође, ту су и разна пецива, плодови мора, млијечни и месни производи. Становници су још познати по томе, да краве искоришћавају само у сврху квалитетног млијека и сира, не за месо.</vt:lpstr>
      <vt:lpstr>Азорска острва су позната и по благом неуједначеном вјетрићу, који нам разноси косу и доноси мирис воде, а и по звуку таласа, који ударају у обале острва. Ходајући на било којој стази, имаћете поглед на језеро, океан, пејзаж и разнолике зелене долине, које се спајају са небом. </vt:lpstr>
      <vt:lpstr>Овдје је заступљена енергија која зрачи из сваког зеленог пропланка, бијеле  црквице и уских улица са мозаицима. Шетња са најљепшим погледом, сунце које се одбија у плавкастозелену боју језера, чини ово острво оазом мира.</vt:lpstr>
      <vt:lpstr>PowerPoint презентација</vt:lpstr>
      <vt:lpstr>Становништва нема пуно, нису заступљене гужве а самим тим је права дестинација за оне који хоће да мало изађу из града и одморе, али на прави начин, заједно са природом. На фотографији је приказана мала фарма у дивљини Флоресса.</vt:lpstr>
      <vt:lpstr>Ово су разнобојна вулканска језера, као и природни парк, који се састоји од термалних базена са каменим зидовима, окружени бујном и интензивном вегетацијом, која ствара јединствен осјећај мира и слободе. Оно што се овдје може доживјети је чиста магија.</vt:lpstr>
      <vt:lpstr>Природа нам је дала два уха, али само један језик: да бисмо више слушали, а мање причали.  Све књиге сам затворио, а само једна ће остати свим очима отворена за свагда, књига природе. (Жан Жак Русо)</vt:lpstr>
      <vt:lpstr>PowerPoint презентација</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Autonomna regija Azori</dc:title>
  <dc:creator>M</dc:creator>
  <cp:lastModifiedBy>Sanja D</cp:lastModifiedBy>
  <cp:revision>44</cp:revision>
  <dcterms:created xsi:type="dcterms:W3CDTF">2021-09-13T15:44:18Z</dcterms:created>
  <dcterms:modified xsi:type="dcterms:W3CDTF">2021-09-27T15:22:33Z</dcterms:modified>
</cp:coreProperties>
</file>