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8"/>
  </p:notesMasterIdLst>
  <p:sldIdLst>
    <p:sldId id="262" r:id="rId2"/>
    <p:sldId id="258" r:id="rId3"/>
    <p:sldId id="259" r:id="rId4"/>
    <p:sldId id="260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6" d="100"/>
          <a:sy n="76" d="100"/>
        </p:scale>
        <p:origin x="3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5EE7A-9A51-49EB-9A57-BF298274A8D0}" type="datetimeFigureOut">
              <a:rPr lang="sr-Latn-RS" smtClean="0"/>
              <a:t>13.4.2020.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697DF-5264-4335-BFF9-869318FC79F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2248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697DF-5264-4335-BFF9-869318FC79FF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71697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E7A91BA-9A1C-4313-8965-878314B5D1AF}" type="slidenum">
              <a:rPr lang="sr-Cyrl-C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sr-Cyrl-C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551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E7A91BA-9A1C-4313-8965-878314B5D1AF}" type="slidenum">
              <a:rPr lang="sr-Cyrl-C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sr-Cyrl-C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042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E7A91BA-9A1C-4313-8965-878314B5D1AF}" type="slidenum">
              <a:rPr lang="sr-Cyrl-C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sr-Cyrl-C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792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E7A91BA-9A1C-4313-8965-878314B5D1AF}" type="slidenum">
              <a:rPr lang="sr-Cyrl-C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sr-Cyrl-C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496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BA" smtClean="0"/>
              <a:t>Мр Сања Ђурић, проф.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1747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Cyrl-BA" smtClean="0"/>
              <a:t>Мр Сања Ђурић, проф.</a:t>
            </a:r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FAE1D-A4EA-4ADE-B266-F64A61321C01}" type="slidenum">
              <a:rPr lang="sr-Latn-CS" altLang="en-US" smtClean="0"/>
              <a:pPr/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1832125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Cyrl-BA" smtClean="0"/>
              <a:t>Мр Сања Ђурић, проф.</a:t>
            </a: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FAE1D-A4EA-4ADE-B266-F64A61321C01}" type="slidenum">
              <a:rPr lang="sr-Latn-CS" altLang="en-US" smtClean="0"/>
              <a:pPr/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3205806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Cyrl-BA" smtClean="0"/>
              <a:t>Мр Сања Ђурић, проф.</a:t>
            </a: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FAE1D-A4EA-4ADE-B266-F64A61321C01}" type="slidenum">
              <a:rPr lang="sr-Latn-CS" altLang="en-US" smtClean="0"/>
              <a:pPr/>
              <a:t>‹#›</a:t>
            </a:fld>
            <a:endParaRPr lang="sr-Latn-CS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509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Cyrl-BA" smtClean="0"/>
              <a:t>Мр Сања Ђурић, проф.</a:t>
            </a: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FAE1D-A4EA-4ADE-B266-F64A61321C01}" type="slidenum">
              <a:rPr lang="sr-Latn-CS" altLang="en-US" smtClean="0"/>
              <a:pPr/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42714347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Cyrl-BA" smtClean="0"/>
              <a:t>Мр Сања Ђурић, проф.</a:t>
            </a: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FAE1D-A4EA-4ADE-B266-F64A61321C01}" type="slidenum">
              <a:rPr lang="sr-Latn-CS" altLang="en-US" smtClean="0"/>
              <a:pPr/>
              <a:t>‹#›</a:t>
            </a:fld>
            <a:endParaRPr lang="sr-Latn-CS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56767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Cyrl-BA" smtClean="0"/>
              <a:t>Мр Сања Ђурић, проф.</a:t>
            </a: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FAE1D-A4EA-4ADE-B266-F64A61321C01}" type="slidenum">
              <a:rPr lang="sr-Latn-CS" altLang="en-US" smtClean="0"/>
              <a:pPr/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1834353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Cyrl-BA" smtClean="0"/>
              <a:t>Мр Сања Ђурић, проф.</a:t>
            </a: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F5A91-1C9D-443E-8AE7-263901A1118B}" type="slidenum">
              <a:rPr lang="sr-Latn-CS" altLang="en-US" smtClean="0"/>
              <a:pPr/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638108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Cyrl-BA" smtClean="0"/>
              <a:t>Мр Сања Ђурић, проф.</a:t>
            </a: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FFC4-739A-47F7-81C3-50D58BCB7F76}" type="slidenum">
              <a:rPr lang="sr-Latn-CS" altLang="en-US" smtClean="0"/>
              <a:pPr/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2183925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Cyrl-BA" smtClean="0"/>
              <a:t>Мр Сања Ђурић, проф.</a:t>
            </a: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A683-A42A-470B-BE76-9FB06842E6D5}" type="slidenum">
              <a:rPr lang="sr-Latn-CS" altLang="en-US" smtClean="0"/>
              <a:pPr/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2246639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BA" smtClean="0"/>
              <a:t>Мр Сања Ђурић, проф.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062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Cyrl-BA" smtClean="0"/>
              <a:t>Мр Сања Ђурић, проф.</a:t>
            </a:r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2E9B-FF59-446A-907C-953BF13FCA83}" type="slidenum">
              <a:rPr lang="sr-Latn-CS" altLang="en-US" smtClean="0"/>
              <a:pPr/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231149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Cyrl-BA" smtClean="0"/>
              <a:t>Мр Сања Ђурић, проф.</a:t>
            </a:r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0A8B-0C2F-487C-A646-68896B08C11E}" type="slidenum">
              <a:rPr lang="sr-Latn-CS" altLang="en-US" smtClean="0"/>
              <a:pPr/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4050574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Cyrl-BA" smtClean="0"/>
              <a:t>Мр Сања Ђурић, проф.</a:t>
            </a:r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8105-2AA9-4A45-976D-990C446CA484}" type="slidenum">
              <a:rPr lang="sr-Latn-CS" altLang="en-US" smtClean="0"/>
              <a:pPr/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196568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Cyrl-BA" smtClean="0"/>
              <a:t>Мр Сања Ђурић, проф.</a:t>
            </a:r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C4AF0-67BE-46EA-B787-E6F93B449370}" type="slidenum">
              <a:rPr lang="sr-Latn-CS" altLang="en-US" smtClean="0"/>
              <a:pPr/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122587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Cyrl-BA" smtClean="0"/>
              <a:t>Мр Сања Ђурић, проф.</a:t>
            </a:r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689A-86F1-4BC6-91C7-8E783610DFDD}" type="slidenum">
              <a:rPr lang="sr-Latn-CS" altLang="en-US" smtClean="0"/>
              <a:pPr/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1197893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Cyrl-BA" smtClean="0"/>
              <a:t>Мр Сања Ђурић, проф.</a:t>
            </a:r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C873-E93A-46C2-BE40-1D32A4056623}" type="slidenum">
              <a:rPr lang="sr-Latn-CS" altLang="en-US" smtClean="0"/>
              <a:pPr/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2106158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r>
              <a:rPr lang="sr-Cyrl-BA" smtClean="0"/>
              <a:t>Мр Сања Ђурић, проф.</a:t>
            </a: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ADFAE1D-A4EA-4ADE-B266-F64A61321C01}" type="slidenum">
              <a:rPr lang="sr-Latn-CS" altLang="en-US" smtClean="0"/>
              <a:pPr/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12699639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audio" Target="../media/audio3.wav"/><Relationship Id="rId4" Type="http://schemas.openxmlformats.org/officeDocument/2006/relationships/audio" Target="../media/audio5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audio" Target="../media/audio3.wav"/><Relationship Id="rId4" Type="http://schemas.openxmlformats.org/officeDocument/2006/relationships/audio" Target="../media/audio8.wav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43345" y="1"/>
            <a:ext cx="11028219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Област лексикологија је једна занимљива област у српском језику, која нас учи да је </a:t>
            </a:r>
            <a:r>
              <a:rPr lang="sr-Cyrl-RS" sz="4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ријеч</a:t>
            </a:r>
            <a:r>
              <a:rPr lang="sr-Cyrl-R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моделовање и да нуди мноштво израза и значења. У </a:t>
            </a:r>
            <a:r>
              <a:rPr lang="sr-Cyrl-RS" sz="4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сљедећ</a:t>
            </a:r>
            <a:r>
              <a:rPr lang="sr-Latn-R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</a:t>
            </a:r>
            <a:r>
              <a:rPr lang="sr-Cyrl-R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ј игри асоцијација </a:t>
            </a:r>
            <a:r>
              <a:rPr lang="sr-Cyrl-R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поновићемо заједно, које су све могућности изражавања и моделовања.</a:t>
            </a:r>
          </a:p>
          <a:p>
            <a:pPr algn="ctr"/>
            <a:endParaRPr lang="sr-Cyrl-RS" sz="40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endParaRPr lang="en-US" sz="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97092" y="5894558"/>
            <a:ext cx="62376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4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ПОНОВИМО КРОЗ ИГРУ!</a:t>
            </a:r>
            <a:endParaRPr lang="en-US" sz="40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95942" y="5124479"/>
            <a:ext cx="949009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2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ОТВАРАЈТЕ ПОЉА И ПРОНАЂИТЕ ПОЈМОВЕ.</a:t>
            </a:r>
          </a:p>
          <a:p>
            <a:pPr algn="ctr"/>
            <a:r>
              <a:rPr lang="sr-Cyrl-RS" sz="2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ОНИ ВАС ВОДЕ ДО КОНАЧНОГ РЈЕШЕЊА И ТАКО ПОНАВЉАМО ГРАДИВО.</a:t>
            </a:r>
          </a:p>
          <a:p>
            <a:pPr algn="ctr"/>
            <a:endParaRPr lang="en-US" sz="2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1823461" cy="365125"/>
          </a:xfrm>
        </p:spPr>
        <p:txBody>
          <a:bodyPr/>
          <a:lstStyle/>
          <a:p>
            <a:pPr>
              <a:defRPr/>
            </a:pPr>
            <a:r>
              <a:rPr lang="sr-Cyrl-BA" sz="1050" b="1" dirty="0" smtClean="0">
                <a:solidFill>
                  <a:srgbClr val="002060"/>
                </a:solidFill>
              </a:rPr>
              <a:t>Мр Сања Ђурић, проф.</a:t>
            </a:r>
            <a:endParaRPr lang="sr-Latn-CS" sz="105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300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accel="6000" decel="1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09751" y="1214438"/>
            <a:ext cx="2500313" cy="50006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b="1" dirty="0" smtClean="0">
                <a:solidFill>
                  <a:schemeClr val="tx1"/>
                </a:solidFill>
              </a:rPr>
              <a:t>ХЛОР</a:t>
            </a:r>
            <a:endParaRPr lang="sr-Cyrl-C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66938" y="1714501"/>
            <a:ext cx="2500312" cy="500063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b="1" dirty="0" smtClean="0">
                <a:solidFill>
                  <a:schemeClr val="tx1"/>
                </a:solidFill>
              </a:rPr>
              <a:t>ИКОНА</a:t>
            </a:r>
            <a:endParaRPr lang="sr-Cyrl-C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95564" y="2214563"/>
            <a:ext cx="2428875" cy="50006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b="1" dirty="0" smtClean="0">
                <a:solidFill>
                  <a:schemeClr val="tx1"/>
                </a:solidFill>
              </a:rPr>
              <a:t>ЕПИСКОП</a:t>
            </a:r>
            <a:endParaRPr lang="sr-Cyrl-C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24189" y="2714626"/>
            <a:ext cx="2428875" cy="500063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2400" b="1" dirty="0" smtClean="0">
                <a:solidFill>
                  <a:schemeClr val="tx1"/>
                </a:solidFill>
              </a:rPr>
              <a:t>ГРЕЦИЗМИ</a:t>
            </a:r>
            <a:endParaRPr lang="sr-Cyrl-CS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81375" y="3214688"/>
            <a:ext cx="5500688" cy="78581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3200" b="1" dirty="0" smtClean="0">
                <a:solidFill>
                  <a:schemeClr val="tx1"/>
                </a:solidFill>
              </a:rPr>
              <a:t>ПОЗАЈМЉЕНИЦЕ</a:t>
            </a:r>
            <a:endParaRPr lang="sr-Cyrl-CS" sz="32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0" y="714376"/>
            <a:ext cx="2286000" cy="500063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2000" b="1" dirty="0" smtClean="0">
                <a:solidFill>
                  <a:schemeClr val="tx1"/>
                </a:solidFill>
              </a:rPr>
              <a:t>ХИЉАДА</a:t>
            </a:r>
            <a:endParaRPr lang="sr-Cyrl-CS" sz="20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82000" y="714376"/>
            <a:ext cx="2286000" cy="500063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БОЈА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024814" y="1214438"/>
            <a:ext cx="2357437" cy="50006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ЧАМАЦ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667625" y="1714501"/>
            <a:ext cx="2357438" cy="500063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CS" sz="1600" b="1" dirty="0" smtClean="0">
                <a:solidFill>
                  <a:schemeClr val="tx1"/>
                </a:solidFill>
              </a:rPr>
              <a:t>КАСАПИН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239001" y="2214563"/>
            <a:ext cx="2428875" cy="50006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КУНДАК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10375" y="2714626"/>
            <a:ext cx="2357438" cy="500063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2000" b="1" dirty="0" smtClean="0">
                <a:solidFill>
                  <a:schemeClr val="tx1"/>
                </a:solidFill>
              </a:rPr>
              <a:t>ТУРЦИЗМИ</a:t>
            </a:r>
            <a:endParaRPr lang="sr-Cyrl-CS" sz="2000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382000" y="6000751"/>
            <a:ext cx="2286000" cy="500063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СПОРТ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024814" y="5500688"/>
            <a:ext cx="2357437" cy="50006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ЏЕМПЕР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667625" y="5000626"/>
            <a:ext cx="2286000" cy="500063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ПАРКИНГ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239000" y="4500563"/>
            <a:ext cx="2286000" cy="50006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БИФТЕК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881813" y="4000501"/>
            <a:ext cx="2286000" cy="500063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АНГЛИЦИЗМИ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576389" y="6000750"/>
            <a:ext cx="2428875" cy="500063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ЗАПЕТА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881188" y="5500688"/>
            <a:ext cx="2500312" cy="50006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CS" sz="1600" b="1" dirty="0" smtClean="0">
                <a:solidFill>
                  <a:schemeClr val="tx1"/>
                </a:solidFill>
              </a:rPr>
              <a:t>УСЉЕД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309814" y="5000626"/>
            <a:ext cx="2428875" cy="500063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СТАЈАНКА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738439" y="4500563"/>
            <a:ext cx="2357437" cy="50006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СТРОЈЕВИ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095625" y="4000501"/>
            <a:ext cx="2357438" cy="500063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РУСИЗМИ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30" name="AutoShape 291"/>
          <p:cNvSpPr>
            <a:spLocks noChangeArrowheads="1"/>
          </p:cNvSpPr>
          <p:nvPr/>
        </p:nvSpPr>
        <p:spPr bwMode="auto">
          <a:xfrm>
            <a:off x="1524000" y="722647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А1</a:t>
            </a:r>
            <a:endParaRPr lang="hr-HR" sz="2400" b="1" kern="0" dirty="0"/>
          </a:p>
        </p:txBody>
      </p:sp>
      <p:sp>
        <p:nvSpPr>
          <p:cNvPr id="31" name="AutoShape 291"/>
          <p:cNvSpPr>
            <a:spLocks noChangeArrowheads="1"/>
          </p:cNvSpPr>
          <p:nvPr/>
        </p:nvSpPr>
        <p:spPr bwMode="auto">
          <a:xfrm>
            <a:off x="1826668" y="1210071"/>
            <a:ext cx="2464593" cy="515937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hr-HR" sz="2400" b="1" kern="0" dirty="0"/>
              <a:t>A 2</a:t>
            </a:r>
          </a:p>
        </p:txBody>
      </p:sp>
      <p:sp>
        <p:nvSpPr>
          <p:cNvPr id="33" name="AutoShape 291"/>
          <p:cNvSpPr>
            <a:spLocks noChangeArrowheads="1"/>
          </p:cNvSpPr>
          <p:nvPr/>
        </p:nvSpPr>
        <p:spPr bwMode="auto">
          <a:xfrm>
            <a:off x="2176588" y="1706562"/>
            <a:ext cx="2516980" cy="515938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hr-HR" sz="2400" b="1" kern="0" dirty="0"/>
              <a:t>A 3</a:t>
            </a:r>
          </a:p>
        </p:txBody>
      </p:sp>
      <p:sp>
        <p:nvSpPr>
          <p:cNvPr id="34" name="AutoShape 291"/>
          <p:cNvSpPr>
            <a:spLocks noChangeArrowheads="1"/>
          </p:cNvSpPr>
          <p:nvPr/>
        </p:nvSpPr>
        <p:spPr bwMode="auto">
          <a:xfrm>
            <a:off x="2595564" y="2212977"/>
            <a:ext cx="2428875" cy="515937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hr-HR" sz="2400" b="1" kern="0" dirty="0"/>
              <a:t>A 4</a:t>
            </a:r>
          </a:p>
        </p:txBody>
      </p:sp>
      <p:sp>
        <p:nvSpPr>
          <p:cNvPr id="35" name="AutoShape 291"/>
          <p:cNvSpPr>
            <a:spLocks noChangeArrowheads="1"/>
          </p:cNvSpPr>
          <p:nvPr/>
        </p:nvSpPr>
        <p:spPr bwMode="auto">
          <a:xfrm>
            <a:off x="3024189" y="2708177"/>
            <a:ext cx="2428874" cy="515938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CS" sz="2400" b="1" kern="0" dirty="0"/>
              <a:t> </a:t>
            </a:r>
            <a:r>
              <a:rPr lang="hr-HR" sz="2400" b="1" kern="0" dirty="0"/>
              <a:t>A </a:t>
            </a:r>
          </a:p>
        </p:txBody>
      </p:sp>
      <p:sp>
        <p:nvSpPr>
          <p:cNvPr id="36" name="AutoShape 291"/>
          <p:cNvSpPr>
            <a:spLocks noChangeArrowheads="1"/>
          </p:cNvSpPr>
          <p:nvPr/>
        </p:nvSpPr>
        <p:spPr bwMode="auto">
          <a:xfrm>
            <a:off x="6796726" y="2724945"/>
            <a:ext cx="2384735" cy="515938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Б</a:t>
            </a:r>
            <a:endParaRPr lang="hr-HR" sz="2400" b="1" kern="0" dirty="0"/>
          </a:p>
        </p:txBody>
      </p:sp>
      <p:sp>
        <p:nvSpPr>
          <p:cNvPr id="37" name="AutoShape 291"/>
          <p:cNvSpPr>
            <a:spLocks noChangeArrowheads="1"/>
          </p:cNvSpPr>
          <p:nvPr/>
        </p:nvSpPr>
        <p:spPr bwMode="auto">
          <a:xfrm>
            <a:off x="7228071" y="2194720"/>
            <a:ext cx="2428875" cy="515937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Б</a:t>
            </a:r>
            <a:r>
              <a:rPr lang="sr-Cyrl-CS" sz="2400" b="1" kern="0" dirty="0"/>
              <a:t>4</a:t>
            </a:r>
            <a:endParaRPr lang="hr-HR" sz="2400" b="1" kern="0" dirty="0"/>
          </a:p>
        </p:txBody>
      </p:sp>
      <p:sp>
        <p:nvSpPr>
          <p:cNvPr id="38" name="AutoShape 291"/>
          <p:cNvSpPr>
            <a:spLocks noChangeArrowheads="1"/>
          </p:cNvSpPr>
          <p:nvPr/>
        </p:nvSpPr>
        <p:spPr bwMode="auto">
          <a:xfrm>
            <a:off x="7703344" y="1693863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Б</a:t>
            </a:r>
            <a:r>
              <a:rPr lang="sr-Cyrl-CS" sz="2400" b="1" kern="0" dirty="0"/>
              <a:t>3</a:t>
            </a:r>
            <a:endParaRPr lang="hr-HR" sz="2400" b="1" kern="0" dirty="0"/>
          </a:p>
        </p:txBody>
      </p:sp>
      <p:sp>
        <p:nvSpPr>
          <p:cNvPr id="39" name="AutoShape 291"/>
          <p:cNvSpPr>
            <a:spLocks noChangeArrowheads="1"/>
          </p:cNvSpPr>
          <p:nvPr/>
        </p:nvSpPr>
        <p:spPr bwMode="auto">
          <a:xfrm>
            <a:off x="8012658" y="1186360"/>
            <a:ext cx="2357437" cy="515937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Б</a:t>
            </a:r>
            <a:r>
              <a:rPr lang="sr-Cyrl-CS" sz="2400" b="1" kern="0" dirty="0"/>
              <a:t>2</a:t>
            </a:r>
            <a:endParaRPr lang="hr-HR" sz="2400" b="1" kern="0" dirty="0"/>
          </a:p>
        </p:txBody>
      </p:sp>
      <p:sp>
        <p:nvSpPr>
          <p:cNvPr id="40" name="AutoShape 291"/>
          <p:cNvSpPr>
            <a:spLocks noChangeArrowheads="1"/>
          </p:cNvSpPr>
          <p:nvPr/>
        </p:nvSpPr>
        <p:spPr bwMode="auto">
          <a:xfrm>
            <a:off x="8382000" y="686596"/>
            <a:ext cx="2286000" cy="515937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Б</a:t>
            </a:r>
            <a:r>
              <a:rPr lang="hr-HR" sz="2400" b="1" kern="0" dirty="0"/>
              <a:t> 1</a:t>
            </a:r>
          </a:p>
        </p:txBody>
      </p:sp>
      <p:sp>
        <p:nvSpPr>
          <p:cNvPr id="41" name="AutoShape 291"/>
          <p:cNvSpPr>
            <a:spLocks noChangeArrowheads="1"/>
          </p:cNvSpPr>
          <p:nvPr/>
        </p:nvSpPr>
        <p:spPr bwMode="auto">
          <a:xfrm>
            <a:off x="3374551" y="3238499"/>
            <a:ext cx="5500687" cy="714375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CS" sz="2400" b="1" kern="0" dirty="0"/>
              <a:t>КОНАЧНО РЈЕШЕЊЕ</a:t>
            </a:r>
            <a:endParaRPr lang="hr-HR" sz="2400" b="1" kern="0" dirty="0"/>
          </a:p>
        </p:txBody>
      </p:sp>
      <p:sp>
        <p:nvSpPr>
          <p:cNvPr id="42" name="AutoShape 291"/>
          <p:cNvSpPr>
            <a:spLocks noChangeArrowheads="1"/>
          </p:cNvSpPr>
          <p:nvPr/>
        </p:nvSpPr>
        <p:spPr bwMode="auto">
          <a:xfrm>
            <a:off x="2757844" y="4491039"/>
            <a:ext cx="2428875" cy="515937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В</a:t>
            </a:r>
            <a:r>
              <a:rPr lang="hr-HR" sz="2400" b="1" kern="0" dirty="0"/>
              <a:t> </a:t>
            </a:r>
            <a:r>
              <a:rPr lang="nl-NL" sz="2400" b="1" kern="0" dirty="0"/>
              <a:t>4</a:t>
            </a:r>
            <a:endParaRPr lang="hr-HR" sz="2400" b="1" kern="0" dirty="0"/>
          </a:p>
        </p:txBody>
      </p:sp>
      <p:sp>
        <p:nvSpPr>
          <p:cNvPr id="43" name="AutoShape 291"/>
          <p:cNvSpPr>
            <a:spLocks noChangeArrowheads="1"/>
          </p:cNvSpPr>
          <p:nvPr/>
        </p:nvSpPr>
        <p:spPr bwMode="auto">
          <a:xfrm>
            <a:off x="2336007" y="4992687"/>
            <a:ext cx="2376488" cy="515938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В</a:t>
            </a:r>
            <a:r>
              <a:rPr lang="nl-NL" sz="2400" b="1" kern="0" dirty="0"/>
              <a:t>3</a:t>
            </a:r>
            <a:endParaRPr lang="hr-HR" sz="2400" b="1" kern="0" dirty="0"/>
          </a:p>
        </p:txBody>
      </p:sp>
      <p:sp>
        <p:nvSpPr>
          <p:cNvPr id="44" name="AutoShape 291"/>
          <p:cNvSpPr>
            <a:spLocks noChangeArrowheads="1"/>
          </p:cNvSpPr>
          <p:nvPr/>
        </p:nvSpPr>
        <p:spPr bwMode="auto">
          <a:xfrm>
            <a:off x="1895122" y="5481242"/>
            <a:ext cx="2524337" cy="515938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В</a:t>
            </a:r>
            <a:r>
              <a:rPr lang="nl-NL" sz="2400" b="1" kern="0" dirty="0"/>
              <a:t>2</a:t>
            </a:r>
            <a:endParaRPr lang="hr-HR" sz="2400" b="1" kern="0" dirty="0"/>
          </a:p>
        </p:txBody>
      </p:sp>
      <p:sp>
        <p:nvSpPr>
          <p:cNvPr id="45" name="AutoShape 291"/>
          <p:cNvSpPr>
            <a:spLocks noChangeArrowheads="1"/>
          </p:cNvSpPr>
          <p:nvPr/>
        </p:nvSpPr>
        <p:spPr bwMode="auto">
          <a:xfrm>
            <a:off x="1565598" y="5994819"/>
            <a:ext cx="2490327" cy="515938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В</a:t>
            </a:r>
            <a:r>
              <a:rPr lang="nl-NL" sz="2400" b="1" kern="0" dirty="0"/>
              <a:t>1</a:t>
            </a:r>
            <a:endParaRPr lang="hr-HR" sz="2400" b="1" kern="0" dirty="0"/>
          </a:p>
        </p:txBody>
      </p:sp>
      <p:sp>
        <p:nvSpPr>
          <p:cNvPr id="46" name="AutoShape 291"/>
          <p:cNvSpPr>
            <a:spLocks noChangeArrowheads="1"/>
          </p:cNvSpPr>
          <p:nvPr/>
        </p:nvSpPr>
        <p:spPr bwMode="auto">
          <a:xfrm>
            <a:off x="3024189" y="3972720"/>
            <a:ext cx="2443162" cy="515938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В</a:t>
            </a:r>
            <a:endParaRPr lang="hr-HR" sz="2400" b="1" kern="0" dirty="0"/>
          </a:p>
        </p:txBody>
      </p:sp>
      <p:sp>
        <p:nvSpPr>
          <p:cNvPr id="47" name="AutoShape 291"/>
          <p:cNvSpPr>
            <a:spLocks noChangeArrowheads="1"/>
          </p:cNvSpPr>
          <p:nvPr/>
        </p:nvSpPr>
        <p:spPr bwMode="auto">
          <a:xfrm>
            <a:off x="7238998" y="4470899"/>
            <a:ext cx="2286000" cy="515937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Г</a:t>
            </a:r>
            <a:r>
              <a:rPr lang="nl-NL" sz="2400" b="1" kern="0" dirty="0"/>
              <a:t>4</a:t>
            </a:r>
            <a:endParaRPr lang="hr-HR" sz="2400" b="1" kern="0" dirty="0"/>
          </a:p>
        </p:txBody>
      </p:sp>
      <p:sp>
        <p:nvSpPr>
          <p:cNvPr id="48" name="AutoShape 291"/>
          <p:cNvSpPr>
            <a:spLocks noChangeArrowheads="1"/>
          </p:cNvSpPr>
          <p:nvPr/>
        </p:nvSpPr>
        <p:spPr bwMode="auto">
          <a:xfrm>
            <a:off x="7667625" y="4988421"/>
            <a:ext cx="2286000" cy="515937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Г</a:t>
            </a:r>
            <a:r>
              <a:rPr lang="nl-NL" sz="2400" b="1" kern="0" dirty="0"/>
              <a:t>3</a:t>
            </a:r>
            <a:endParaRPr lang="hr-HR" sz="2400" b="1" kern="0" dirty="0"/>
          </a:p>
        </p:txBody>
      </p:sp>
      <p:sp>
        <p:nvSpPr>
          <p:cNvPr id="49" name="AutoShape 291"/>
          <p:cNvSpPr>
            <a:spLocks noChangeArrowheads="1"/>
          </p:cNvSpPr>
          <p:nvPr/>
        </p:nvSpPr>
        <p:spPr bwMode="auto">
          <a:xfrm>
            <a:off x="8038855" y="5507830"/>
            <a:ext cx="2343396" cy="515937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Г</a:t>
            </a:r>
            <a:r>
              <a:rPr lang="nl-NL" sz="2400" b="1" kern="0" dirty="0"/>
              <a:t>2</a:t>
            </a:r>
            <a:endParaRPr lang="hr-HR" sz="2400" b="1" kern="0" dirty="0"/>
          </a:p>
        </p:txBody>
      </p:sp>
      <p:sp>
        <p:nvSpPr>
          <p:cNvPr id="50" name="AutoShape 291"/>
          <p:cNvSpPr>
            <a:spLocks noChangeArrowheads="1"/>
          </p:cNvSpPr>
          <p:nvPr/>
        </p:nvSpPr>
        <p:spPr bwMode="auto">
          <a:xfrm>
            <a:off x="8382000" y="5983291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Г</a:t>
            </a:r>
            <a:r>
              <a:rPr lang="nl-NL" sz="2400" b="1" kern="0" dirty="0"/>
              <a:t>1</a:t>
            </a:r>
            <a:endParaRPr lang="hr-HR" sz="2400" b="1" kern="0" dirty="0"/>
          </a:p>
        </p:txBody>
      </p:sp>
      <p:sp>
        <p:nvSpPr>
          <p:cNvPr id="51" name="AutoShape 291"/>
          <p:cNvSpPr>
            <a:spLocks noChangeArrowheads="1"/>
          </p:cNvSpPr>
          <p:nvPr/>
        </p:nvSpPr>
        <p:spPr bwMode="auto">
          <a:xfrm>
            <a:off x="6881813" y="3968750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Г</a:t>
            </a:r>
            <a:endParaRPr lang="hr-HR" sz="2400" b="1" kern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343400" y="6407649"/>
            <a:ext cx="1911352" cy="365125"/>
          </a:xfrm>
        </p:spPr>
        <p:txBody>
          <a:bodyPr/>
          <a:lstStyle/>
          <a:p>
            <a:pPr>
              <a:defRPr/>
            </a:pPr>
            <a:r>
              <a:rPr lang="sr-Cyrl-BA" sz="1050" dirty="0" smtClean="0">
                <a:solidFill>
                  <a:srgbClr val="FFFF00"/>
                </a:solidFill>
              </a:rPr>
              <a:t>Мр Сања Ђурић, проф.</a:t>
            </a:r>
            <a:endParaRPr lang="sr-Latn-CS" sz="105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9389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0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0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09751" y="1214438"/>
            <a:ext cx="2500313" cy="50006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b="1" dirty="0" smtClean="0">
                <a:solidFill>
                  <a:schemeClr val="tx1"/>
                </a:solidFill>
              </a:rPr>
              <a:t>КАЛИЈУМ</a:t>
            </a:r>
            <a:endParaRPr lang="sr-Cyrl-C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66938" y="1714501"/>
            <a:ext cx="2500312" cy="500063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b="1" dirty="0" smtClean="0">
                <a:solidFill>
                  <a:schemeClr val="tx1"/>
                </a:solidFill>
              </a:rPr>
              <a:t>БАЗА</a:t>
            </a:r>
            <a:endParaRPr lang="sr-Cyrl-C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95564" y="2214563"/>
            <a:ext cx="2428875" cy="50006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b="1" dirty="0" smtClean="0">
                <a:solidFill>
                  <a:schemeClr val="tx1"/>
                </a:solidFill>
              </a:rPr>
              <a:t>РАСТВОР</a:t>
            </a:r>
            <a:endParaRPr lang="sr-Cyrl-C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24189" y="2714626"/>
            <a:ext cx="2428875" cy="500063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2400" b="1" dirty="0" smtClean="0">
                <a:solidFill>
                  <a:schemeClr val="tx1"/>
                </a:solidFill>
              </a:rPr>
              <a:t>ХЕМИЈА</a:t>
            </a:r>
            <a:endParaRPr lang="sr-Cyrl-CS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81375" y="3214688"/>
            <a:ext cx="5500688" cy="78581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3200" b="1" dirty="0" smtClean="0">
                <a:solidFill>
                  <a:schemeClr val="tx1"/>
                </a:solidFill>
              </a:rPr>
              <a:t>ТЕРМИНИ</a:t>
            </a:r>
            <a:endParaRPr lang="sr-Cyrl-CS" sz="32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0" y="714376"/>
            <a:ext cx="2286000" cy="500063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2000" b="1" dirty="0" smtClean="0">
                <a:solidFill>
                  <a:schemeClr val="tx1"/>
                </a:solidFill>
              </a:rPr>
              <a:t>НАТРИЈУМ</a:t>
            </a:r>
            <a:endParaRPr lang="sr-Cyrl-CS" sz="20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82000" y="714376"/>
            <a:ext cx="2286000" cy="500063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РОТАЦИЈА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024814" y="1214438"/>
            <a:ext cx="2357437" cy="50006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ГРАВИТАЦИЈА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667625" y="1714501"/>
            <a:ext cx="2357438" cy="500063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АТОМ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239001" y="2214563"/>
            <a:ext cx="2428875" cy="50006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ИНЕРЦИЈА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10375" y="2714626"/>
            <a:ext cx="2357438" cy="500063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2000" b="1" dirty="0" smtClean="0">
                <a:solidFill>
                  <a:schemeClr val="tx1"/>
                </a:solidFill>
              </a:rPr>
              <a:t>ФИЗИКА</a:t>
            </a:r>
            <a:endParaRPr lang="sr-Cyrl-CS" sz="2000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382000" y="6000751"/>
            <a:ext cx="2286000" cy="500063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АНТИБИОТИЦИ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024814" y="5500688"/>
            <a:ext cx="2357437" cy="50006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ХИПЕРТЕНЗИЈА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667625" y="5000626"/>
            <a:ext cx="2286000" cy="500063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МУСКУЛАТУРА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239000" y="4500563"/>
            <a:ext cx="2286000" cy="50006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ИНТРАВЕНОЗНИ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881813" y="4000501"/>
            <a:ext cx="2286000" cy="500063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МЕДИЦИНА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576389" y="6000750"/>
            <a:ext cx="2428875" cy="500063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ДЕКЛИНАЦИЈА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881188" y="5500688"/>
            <a:ext cx="2500312" cy="50006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CS" sz="1600" b="1" dirty="0" smtClean="0">
                <a:solidFill>
                  <a:schemeClr val="tx1"/>
                </a:solidFill>
              </a:rPr>
              <a:t>ФОНЕМА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309814" y="5000626"/>
            <a:ext cx="2428875" cy="500063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АДВЕРБ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738439" y="4500563"/>
            <a:ext cx="2357437" cy="50006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ПРИЛОГ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095625" y="4000501"/>
            <a:ext cx="2357438" cy="500063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ГРАМАТИКА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30" name="AutoShape 291"/>
          <p:cNvSpPr>
            <a:spLocks noChangeArrowheads="1"/>
          </p:cNvSpPr>
          <p:nvPr/>
        </p:nvSpPr>
        <p:spPr bwMode="auto">
          <a:xfrm>
            <a:off x="1532732" y="712957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А1</a:t>
            </a:r>
            <a:endParaRPr lang="hr-HR" sz="2400" b="1" kern="0" dirty="0"/>
          </a:p>
        </p:txBody>
      </p:sp>
      <p:sp>
        <p:nvSpPr>
          <p:cNvPr id="31" name="AutoShape 291"/>
          <p:cNvSpPr>
            <a:spLocks noChangeArrowheads="1"/>
          </p:cNvSpPr>
          <p:nvPr/>
        </p:nvSpPr>
        <p:spPr bwMode="auto">
          <a:xfrm>
            <a:off x="1827956" y="1215544"/>
            <a:ext cx="2464593" cy="515937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hr-HR" sz="2400" b="1" kern="0" dirty="0"/>
              <a:t>A 2</a:t>
            </a:r>
          </a:p>
        </p:txBody>
      </p:sp>
      <p:sp>
        <p:nvSpPr>
          <p:cNvPr id="33" name="AutoShape 291"/>
          <p:cNvSpPr>
            <a:spLocks noChangeArrowheads="1"/>
          </p:cNvSpPr>
          <p:nvPr/>
        </p:nvSpPr>
        <p:spPr bwMode="auto">
          <a:xfrm>
            <a:off x="2176588" y="1732557"/>
            <a:ext cx="2516980" cy="515938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hr-HR" sz="2400" b="1" kern="0" dirty="0"/>
              <a:t>A 3</a:t>
            </a:r>
          </a:p>
        </p:txBody>
      </p:sp>
      <p:sp>
        <p:nvSpPr>
          <p:cNvPr id="34" name="AutoShape 291"/>
          <p:cNvSpPr>
            <a:spLocks noChangeArrowheads="1"/>
          </p:cNvSpPr>
          <p:nvPr/>
        </p:nvSpPr>
        <p:spPr bwMode="auto">
          <a:xfrm>
            <a:off x="2604294" y="2236789"/>
            <a:ext cx="2428875" cy="515937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hr-HR" sz="2400" b="1" kern="0" dirty="0"/>
              <a:t>A 4</a:t>
            </a:r>
          </a:p>
        </p:txBody>
      </p:sp>
      <p:sp>
        <p:nvSpPr>
          <p:cNvPr id="35" name="AutoShape 291"/>
          <p:cNvSpPr>
            <a:spLocks noChangeArrowheads="1"/>
          </p:cNvSpPr>
          <p:nvPr/>
        </p:nvSpPr>
        <p:spPr bwMode="auto">
          <a:xfrm>
            <a:off x="3024081" y="2736850"/>
            <a:ext cx="2428874" cy="515938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CS" sz="2400" b="1" kern="0" dirty="0"/>
              <a:t> </a:t>
            </a:r>
            <a:r>
              <a:rPr lang="hr-HR" sz="2400" b="1" kern="0" dirty="0"/>
              <a:t>A </a:t>
            </a:r>
          </a:p>
        </p:txBody>
      </p:sp>
      <p:sp>
        <p:nvSpPr>
          <p:cNvPr id="36" name="AutoShape 291"/>
          <p:cNvSpPr>
            <a:spLocks noChangeArrowheads="1"/>
          </p:cNvSpPr>
          <p:nvPr/>
        </p:nvSpPr>
        <p:spPr bwMode="auto">
          <a:xfrm>
            <a:off x="6796212" y="2693590"/>
            <a:ext cx="2384735" cy="515938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Б</a:t>
            </a:r>
            <a:endParaRPr lang="hr-HR" sz="2400" b="1" kern="0" dirty="0"/>
          </a:p>
        </p:txBody>
      </p:sp>
      <p:sp>
        <p:nvSpPr>
          <p:cNvPr id="37" name="AutoShape 291"/>
          <p:cNvSpPr>
            <a:spLocks noChangeArrowheads="1"/>
          </p:cNvSpPr>
          <p:nvPr/>
        </p:nvSpPr>
        <p:spPr bwMode="auto">
          <a:xfrm>
            <a:off x="7224837" y="2200276"/>
            <a:ext cx="2428875" cy="515937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Б</a:t>
            </a:r>
            <a:r>
              <a:rPr lang="sr-Cyrl-CS" sz="2400" b="1" kern="0" dirty="0"/>
              <a:t>4</a:t>
            </a:r>
            <a:endParaRPr lang="hr-HR" sz="2400" b="1" kern="0" dirty="0"/>
          </a:p>
        </p:txBody>
      </p:sp>
      <p:sp>
        <p:nvSpPr>
          <p:cNvPr id="38" name="AutoShape 291"/>
          <p:cNvSpPr>
            <a:spLocks noChangeArrowheads="1"/>
          </p:cNvSpPr>
          <p:nvPr/>
        </p:nvSpPr>
        <p:spPr bwMode="auto">
          <a:xfrm>
            <a:off x="7693943" y="1693465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Б</a:t>
            </a:r>
            <a:r>
              <a:rPr lang="sr-Cyrl-CS" sz="2400" b="1" kern="0" dirty="0"/>
              <a:t>3</a:t>
            </a:r>
            <a:endParaRPr lang="hr-HR" sz="2400" b="1" kern="0" dirty="0"/>
          </a:p>
        </p:txBody>
      </p:sp>
      <p:sp>
        <p:nvSpPr>
          <p:cNvPr id="39" name="AutoShape 291"/>
          <p:cNvSpPr>
            <a:spLocks noChangeArrowheads="1"/>
          </p:cNvSpPr>
          <p:nvPr/>
        </p:nvSpPr>
        <p:spPr bwMode="auto">
          <a:xfrm>
            <a:off x="8024814" y="1185937"/>
            <a:ext cx="2357437" cy="515937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Б</a:t>
            </a:r>
            <a:r>
              <a:rPr lang="sr-Cyrl-CS" sz="2400" b="1" kern="0" dirty="0"/>
              <a:t>2</a:t>
            </a:r>
            <a:endParaRPr lang="hr-HR" sz="2400" b="1" kern="0" dirty="0"/>
          </a:p>
        </p:txBody>
      </p:sp>
      <p:sp>
        <p:nvSpPr>
          <p:cNvPr id="40" name="AutoShape 291"/>
          <p:cNvSpPr>
            <a:spLocks noChangeArrowheads="1"/>
          </p:cNvSpPr>
          <p:nvPr/>
        </p:nvSpPr>
        <p:spPr bwMode="auto">
          <a:xfrm>
            <a:off x="8382000" y="690020"/>
            <a:ext cx="2286000" cy="515937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Б</a:t>
            </a:r>
            <a:r>
              <a:rPr lang="hr-HR" sz="2400" b="1" kern="0" dirty="0"/>
              <a:t> 1</a:t>
            </a:r>
          </a:p>
        </p:txBody>
      </p:sp>
      <p:sp>
        <p:nvSpPr>
          <p:cNvPr id="41" name="AutoShape 291"/>
          <p:cNvSpPr>
            <a:spLocks noChangeArrowheads="1"/>
          </p:cNvSpPr>
          <p:nvPr/>
        </p:nvSpPr>
        <p:spPr bwMode="auto">
          <a:xfrm>
            <a:off x="3381376" y="3243931"/>
            <a:ext cx="5500687" cy="714375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CS" sz="2400" b="1" kern="0" dirty="0"/>
              <a:t>КОНАЧНО РЈЕШЕЊЕ</a:t>
            </a:r>
            <a:endParaRPr lang="hr-HR" sz="2400" b="1" kern="0" dirty="0"/>
          </a:p>
        </p:txBody>
      </p:sp>
      <p:sp>
        <p:nvSpPr>
          <p:cNvPr id="42" name="AutoShape 291"/>
          <p:cNvSpPr>
            <a:spLocks noChangeArrowheads="1"/>
          </p:cNvSpPr>
          <p:nvPr/>
        </p:nvSpPr>
        <p:spPr bwMode="auto">
          <a:xfrm>
            <a:off x="2751246" y="4489550"/>
            <a:ext cx="2428875" cy="515937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В</a:t>
            </a:r>
            <a:r>
              <a:rPr lang="hr-HR" sz="2400" b="1" kern="0" dirty="0"/>
              <a:t> </a:t>
            </a:r>
            <a:r>
              <a:rPr lang="nl-NL" sz="2400" b="1" kern="0" dirty="0"/>
              <a:t>4</a:t>
            </a:r>
            <a:endParaRPr lang="hr-HR" sz="2400" b="1" kern="0" dirty="0"/>
          </a:p>
        </p:txBody>
      </p:sp>
      <p:sp>
        <p:nvSpPr>
          <p:cNvPr id="43" name="AutoShape 291"/>
          <p:cNvSpPr>
            <a:spLocks noChangeArrowheads="1"/>
          </p:cNvSpPr>
          <p:nvPr/>
        </p:nvSpPr>
        <p:spPr bwMode="auto">
          <a:xfrm>
            <a:off x="2336007" y="5010348"/>
            <a:ext cx="2376488" cy="515938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В</a:t>
            </a:r>
            <a:r>
              <a:rPr lang="nl-NL" sz="2400" b="1" kern="0" dirty="0"/>
              <a:t>3</a:t>
            </a:r>
            <a:endParaRPr lang="hr-HR" sz="2400" b="1" kern="0" dirty="0"/>
          </a:p>
        </p:txBody>
      </p:sp>
      <p:sp>
        <p:nvSpPr>
          <p:cNvPr id="44" name="AutoShape 291"/>
          <p:cNvSpPr>
            <a:spLocks noChangeArrowheads="1"/>
          </p:cNvSpPr>
          <p:nvPr/>
        </p:nvSpPr>
        <p:spPr bwMode="auto">
          <a:xfrm>
            <a:off x="1874670" y="5513189"/>
            <a:ext cx="2524337" cy="515938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В</a:t>
            </a:r>
            <a:r>
              <a:rPr lang="nl-NL" sz="2400" b="1" kern="0" dirty="0"/>
              <a:t>2</a:t>
            </a:r>
            <a:endParaRPr lang="hr-HR" sz="2400" b="1" kern="0" dirty="0"/>
          </a:p>
        </p:txBody>
      </p:sp>
      <p:sp>
        <p:nvSpPr>
          <p:cNvPr id="45" name="AutoShape 291"/>
          <p:cNvSpPr>
            <a:spLocks noChangeArrowheads="1"/>
          </p:cNvSpPr>
          <p:nvPr/>
        </p:nvSpPr>
        <p:spPr bwMode="auto">
          <a:xfrm>
            <a:off x="1578520" y="5996407"/>
            <a:ext cx="2490327" cy="515938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В</a:t>
            </a:r>
            <a:r>
              <a:rPr lang="nl-NL" sz="2400" b="1" kern="0" dirty="0"/>
              <a:t>1</a:t>
            </a:r>
            <a:endParaRPr lang="hr-HR" sz="2400" b="1" kern="0" dirty="0"/>
          </a:p>
        </p:txBody>
      </p:sp>
      <p:sp>
        <p:nvSpPr>
          <p:cNvPr id="46" name="AutoShape 291"/>
          <p:cNvSpPr>
            <a:spLocks noChangeArrowheads="1"/>
          </p:cNvSpPr>
          <p:nvPr/>
        </p:nvSpPr>
        <p:spPr bwMode="auto">
          <a:xfrm>
            <a:off x="3095625" y="3974904"/>
            <a:ext cx="2443162" cy="515938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В</a:t>
            </a:r>
            <a:endParaRPr lang="hr-HR" sz="2400" b="1" kern="0" dirty="0"/>
          </a:p>
        </p:txBody>
      </p:sp>
      <p:sp>
        <p:nvSpPr>
          <p:cNvPr id="47" name="AutoShape 291"/>
          <p:cNvSpPr>
            <a:spLocks noChangeArrowheads="1"/>
          </p:cNvSpPr>
          <p:nvPr/>
        </p:nvSpPr>
        <p:spPr bwMode="auto">
          <a:xfrm>
            <a:off x="7257257" y="4501358"/>
            <a:ext cx="2286000" cy="515937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Г</a:t>
            </a:r>
            <a:r>
              <a:rPr lang="nl-NL" sz="2400" b="1" kern="0" dirty="0"/>
              <a:t>4</a:t>
            </a:r>
            <a:endParaRPr lang="hr-HR" sz="2400" b="1" kern="0" dirty="0"/>
          </a:p>
        </p:txBody>
      </p:sp>
      <p:sp>
        <p:nvSpPr>
          <p:cNvPr id="48" name="AutoShape 291"/>
          <p:cNvSpPr>
            <a:spLocks noChangeArrowheads="1"/>
          </p:cNvSpPr>
          <p:nvPr/>
        </p:nvSpPr>
        <p:spPr bwMode="auto">
          <a:xfrm>
            <a:off x="7676968" y="5007770"/>
            <a:ext cx="2286000" cy="515937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Г</a:t>
            </a:r>
            <a:r>
              <a:rPr lang="nl-NL" sz="2400" b="1" kern="0" dirty="0"/>
              <a:t>3</a:t>
            </a:r>
            <a:endParaRPr lang="hr-HR" sz="2400" b="1" kern="0" dirty="0"/>
          </a:p>
        </p:txBody>
      </p:sp>
      <p:sp>
        <p:nvSpPr>
          <p:cNvPr id="49" name="AutoShape 291"/>
          <p:cNvSpPr>
            <a:spLocks noChangeArrowheads="1"/>
          </p:cNvSpPr>
          <p:nvPr/>
        </p:nvSpPr>
        <p:spPr bwMode="auto">
          <a:xfrm>
            <a:off x="8038854" y="5508625"/>
            <a:ext cx="2343396" cy="515937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Г</a:t>
            </a:r>
            <a:r>
              <a:rPr lang="nl-NL" sz="2400" b="1" kern="0" dirty="0"/>
              <a:t>2</a:t>
            </a:r>
            <a:endParaRPr lang="hr-HR" sz="2400" b="1" kern="0" dirty="0"/>
          </a:p>
        </p:txBody>
      </p:sp>
      <p:sp>
        <p:nvSpPr>
          <p:cNvPr id="50" name="AutoShape 291"/>
          <p:cNvSpPr>
            <a:spLocks noChangeArrowheads="1"/>
          </p:cNvSpPr>
          <p:nvPr/>
        </p:nvSpPr>
        <p:spPr bwMode="auto">
          <a:xfrm>
            <a:off x="8400257" y="5992812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Г</a:t>
            </a:r>
            <a:r>
              <a:rPr lang="nl-NL" sz="2400" b="1" kern="0" dirty="0"/>
              <a:t>1</a:t>
            </a:r>
            <a:endParaRPr lang="hr-HR" sz="2400" b="1" kern="0" dirty="0"/>
          </a:p>
        </p:txBody>
      </p:sp>
      <p:sp>
        <p:nvSpPr>
          <p:cNvPr id="51" name="AutoShape 291"/>
          <p:cNvSpPr>
            <a:spLocks noChangeArrowheads="1"/>
          </p:cNvSpPr>
          <p:nvPr/>
        </p:nvSpPr>
        <p:spPr bwMode="auto">
          <a:xfrm>
            <a:off x="6894947" y="3966968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Г</a:t>
            </a:r>
            <a:endParaRPr lang="hr-HR" sz="2400" b="1" kern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492914" y="6527874"/>
            <a:ext cx="1920082" cy="365125"/>
          </a:xfrm>
        </p:spPr>
        <p:txBody>
          <a:bodyPr/>
          <a:lstStyle/>
          <a:p>
            <a:r>
              <a:rPr lang="sr-Cyrl-BA" sz="1050" dirty="0" smtClean="0">
                <a:solidFill>
                  <a:srgbClr val="C00000"/>
                </a:solidFill>
              </a:rPr>
              <a:t>Мр Сања Ђурић, проф.</a:t>
            </a:r>
            <a:endParaRPr lang="en-US" sz="105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993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0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0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09751" y="1214438"/>
            <a:ext cx="2500313" cy="50006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b="1" dirty="0" smtClean="0">
                <a:solidFill>
                  <a:schemeClr val="tx1"/>
                </a:solidFill>
              </a:rPr>
              <a:t>УМ</a:t>
            </a:r>
            <a:endParaRPr lang="sr-Cyrl-C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66938" y="1714501"/>
            <a:ext cx="2500312" cy="500063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b="1" dirty="0" smtClean="0">
                <a:solidFill>
                  <a:schemeClr val="tx1"/>
                </a:solidFill>
              </a:rPr>
              <a:t>РАЗУМ</a:t>
            </a:r>
            <a:endParaRPr lang="sr-Cyrl-C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95564" y="2214563"/>
            <a:ext cx="2428875" cy="50006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b="1" dirty="0" smtClean="0">
                <a:solidFill>
                  <a:schemeClr val="tx1"/>
                </a:solidFill>
              </a:rPr>
              <a:t>ПАМЕТ</a:t>
            </a:r>
            <a:endParaRPr lang="sr-Cyrl-C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24189" y="2714626"/>
            <a:ext cx="2428875" cy="500063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2400" b="1" dirty="0" smtClean="0">
                <a:solidFill>
                  <a:schemeClr val="tx1"/>
                </a:solidFill>
              </a:rPr>
              <a:t>ГЛАВА</a:t>
            </a:r>
            <a:endParaRPr lang="sr-Cyrl-CS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81375" y="3214688"/>
            <a:ext cx="5500688" cy="78581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3200" b="1" dirty="0" smtClean="0">
                <a:solidFill>
                  <a:schemeClr val="tx1"/>
                </a:solidFill>
              </a:rPr>
              <a:t>ПОЛИСЕМИЈА</a:t>
            </a:r>
            <a:endParaRPr lang="sr-Cyrl-CS" sz="32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0" y="714376"/>
            <a:ext cx="2286000" cy="500063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2000" b="1" dirty="0" smtClean="0">
                <a:solidFill>
                  <a:schemeClr val="tx1"/>
                </a:solidFill>
              </a:rPr>
              <a:t>ГОРЊИ ДИО ТИЈЕЛА</a:t>
            </a:r>
            <a:endParaRPr lang="sr-Cyrl-CS" sz="20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82000" y="714376"/>
            <a:ext cx="2286000" cy="500063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ОСОБА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024814" y="1214438"/>
            <a:ext cx="2357437" cy="50006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ЧОВЈЕК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667625" y="1714501"/>
            <a:ext cx="2357438" cy="500063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ПОЈЕДИНАЦ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239001" y="2214563"/>
            <a:ext cx="2428875" cy="50006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СТАНОВНИК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10375" y="2714626"/>
            <a:ext cx="2357438" cy="500063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2000" b="1" dirty="0" smtClean="0">
                <a:solidFill>
                  <a:schemeClr val="tx1"/>
                </a:solidFill>
              </a:rPr>
              <a:t>ГЛАВА</a:t>
            </a:r>
            <a:endParaRPr lang="sr-Cyrl-CS" sz="2000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382000" y="6000751"/>
            <a:ext cx="2286000" cy="500063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ПОЧЕТНИ ДИО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024814" y="5500688"/>
            <a:ext cx="2357437" cy="50006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ЧЕОНИ ДИО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667625" y="5000626"/>
            <a:ext cx="2286000" cy="500063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ПРЕДЊИ ДИО НЕЧЕГА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239000" y="4500563"/>
            <a:ext cx="2286000" cy="50006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ПОЧЕТАК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881813" y="4000501"/>
            <a:ext cx="2286000" cy="500063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ГЛАВА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576389" y="6000750"/>
            <a:ext cx="2428875" cy="500063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ПОГЛАВАР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881188" y="5500688"/>
            <a:ext cx="2500312" cy="50006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CS" sz="1600" b="1" dirty="0" smtClean="0">
                <a:solidFill>
                  <a:schemeClr val="tx1"/>
                </a:solidFill>
              </a:rPr>
              <a:t>УПРАВНИК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309814" y="5000626"/>
            <a:ext cx="2428875" cy="500063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РУКОВОДИЛАЦ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738439" y="4500563"/>
            <a:ext cx="2357437" cy="50006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ВОЂА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095625" y="4000501"/>
            <a:ext cx="2357438" cy="500063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ГЛАВА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30" name="AutoShape 291"/>
          <p:cNvSpPr>
            <a:spLocks noChangeArrowheads="1"/>
          </p:cNvSpPr>
          <p:nvPr/>
        </p:nvSpPr>
        <p:spPr bwMode="auto">
          <a:xfrm>
            <a:off x="1541860" y="698753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А1</a:t>
            </a:r>
            <a:endParaRPr lang="hr-HR" sz="2400" b="1" kern="0" dirty="0"/>
          </a:p>
        </p:txBody>
      </p:sp>
      <p:sp>
        <p:nvSpPr>
          <p:cNvPr id="31" name="AutoShape 291"/>
          <p:cNvSpPr>
            <a:spLocks noChangeArrowheads="1"/>
          </p:cNvSpPr>
          <p:nvPr/>
        </p:nvSpPr>
        <p:spPr bwMode="auto">
          <a:xfrm>
            <a:off x="1809751" y="1173310"/>
            <a:ext cx="2464593" cy="515937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hr-HR" sz="2400" b="1" kern="0" dirty="0"/>
              <a:t>A 2</a:t>
            </a:r>
          </a:p>
        </p:txBody>
      </p:sp>
      <p:sp>
        <p:nvSpPr>
          <p:cNvPr id="33" name="AutoShape 291"/>
          <p:cNvSpPr>
            <a:spLocks noChangeArrowheads="1"/>
          </p:cNvSpPr>
          <p:nvPr/>
        </p:nvSpPr>
        <p:spPr bwMode="auto">
          <a:xfrm>
            <a:off x="2190814" y="1695788"/>
            <a:ext cx="2516980" cy="515938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hr-HR" sz="2400" b="1" kern="0" dirty="0"/>
              <a:t>A 3</a:t>
            </a:r>
          </a:p>
        </p:txBody>
      </p:sp>
      <p:sp>
        <p:nvSpPr>
          <p:cNvPr id="34" name="AutoShape 291"/>
          <p:cNvSpPr>
            <a:spLocks noChangeArrowheads="1"/>
          </p:cNvSpPr>
          <p:nvPr/>
        </p:nvSpPr>
        <p:spPr bwMode="auto">
          <a:xfrm>
            <a:off x="2595564" y="2224287"/>
            <a:ext cx="2428875" cy="515937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hr-HR" sz="2400" b="1" kern="0" dirty="0"/>
              <a:t>A 4</a:t>
            </a:r>
          </a:p>
        </p:txBody>
      </p:sp>
      <p:sp>
        <p:nvSpPr>
          <p:cNvPr id="35" name="AutoShape 291"/>
          <p:cNvSpPr>
            <a:spLocks noChangeArrowheads="1"/>
          </p:cNvSpPr>
          <p:nvPr/>
        </p:nvSpPr>
        <p:spPr bwMode="auto">
          <a:xfrm>
            <a:off x="3004346" y="2696579"/>
            <a:ext cx="2428874" cy="515938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CS" sz="2400" b="1" kern="0" dirty="0"/>
              <a:t> </a:t>
            </a:r>
            <a:r>
              <a:rPr lang="hr-HR" sz="2400" b="1" kern="0" dirty="0"/>
              <a:t>A </a:t>
            </a:r>
          </a:p>
        </p:txBody>
      </p:sp>
      <p:sp>
        <p:nvSpPr>
          <p:cNvPr id="36" name="AutoShape 291"/>
          <p:cNvSpPr>
            <a:spLocks noChangeArrowheads="1"/>
          </p:cNvSpPr>
          <p:nvPr/>
        </p:nvSpPr>
        <p:spPr bwMode="auto">
          <a:xfrm>
            <a:off x="6792603" y="2696432"/>
            <a:ext cx="2384735" cy="515938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Б</a:t>
            </a:r>
            <a:endParaRPr lang="hr-HR" sz="2400" b="1" kern="0" dirty="0"/>
          </a:p>
        </p:txBody>
      </p:sp>
      <p:sp>
        <p:nvSpPr>
          <p:cNvPr id="37" name="AutoShape 291"/>
          <p:cNvSpPr>
            <a:spLocks noChangeArrowheads="1"/>
          </p:cNvSpPr>
          <p:nvPr/>
        </p:nvSpPr>
        <p:spPr bwMode="auto">
          <a:xfrm>
            <a:off x="7256860" y="2177506"/>
            <a:ext cx="2428875" cy="515937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Б</a:t>
            </a:r>
            <a:r>
              <a:rPr lang="sr-Cyrl-CS" sz="2400" b="1" kern="0" dirty="0"/>
              <a:t>4</a:t>
            </a:r>
            <a:endParaRPr lang="hr-HR" sz="2400" b="1" kern="0" dirty="0"/>
          </a:p>
        </p:txBody>
      </p:sp>
      <p:sp>
        <p:nvSpPr>
          <p:cNvPr id="38" name="AutoShape 291"/>
          <p:cNvSpPr>
            <a:spLocks noChangeArrowheads="1"/>
          </p:cNvSpPr>
          <p:nvPr/>
        </p:nvSpPr>
        <p:spPr bwMode="auto">
          <a:xfrm>
            <a:off x="7703344" y="1665538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Б</a:t>
            </a:r>
            <a:r>
              <a:rPr lang="sr-Cyrl-CS" sz="2400" b="1" kern="0" dirty="0"/>
              <a:t>3</a:t>
            </a:r>
            <a:endParaRPr lang="hr-HR" sz="2400" b="1" kern="0" dirty="0"/>
          </a:p>
        </p:txBody>
      </p:sp>
      <p:sp>
        <p:nvSpPr>
          <p:cNvPr id="39" name="AutoShape 291"/>
          <p:cNvSpPr>
            <a:spLocks noChangeArrowheads="1"/>
          </p:cNvSpPr>
          <p:nvPr/>
        </p:nvSpPr>
        <p:spPr bwMode="auto">
          <a:xfrm>
            <a:off x="8014915" y="1157438"/>
            <a:ext cx="2357437" cy="515937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Б</a:t>
            </a:r>
            <a:r>
              <a:rPr lang="sr-Cyrl-CS" sz="2400" b="1" kern="0" dirty="0"/>
              <a:t>2</a:t>
            </a:r>
            <a:endParaRPr lang="hr-HR" sz="2400" b="1" kern="0" dirty="0"/>
          </a:p>
        </p:txBody>
      </p:sp>
      <p:sp>
        <p:nvSpPr>
          <p:cNvPr id="40" name="AutoShape 291"/>
          <p:cNvSpPr>
            <a:spLocks noChangeArrowheads="1"/>
          </p:cNvSpPr>
          <p:nvPr/>
        </p:nvSpPr>
        <p:spPr bwMode="auto">
          <a:xfrm>
            <a:off x="8382000" y="684612"/>
            <a:ext cx="2286000" cy="515937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Б</a:t>
            </a:r>
            <a:r>
              <a:rPr lang="hr-HR" sz="2400" b="1" kern="0" dirty="0"/>
              <a:t> 1</a:t>
            </a:r>
          </a:p>
        </p:txBody>
      </p:sp>
      <p:sp>
        <p:nvSpPr>
          <p:cNvPr id="41" name="AutoShape 291"/>
          <p:cNvSpPr>
            <a:spLocks noChangeArrowheads="1"/>
          </p:cNvSpPr>
          <p:nvPr/>
        </p:nvSpPr>
        <p:spPr bwMode="auto">
          <a:xfrm>
            <a:off x="3381376" y="3250406"/>
            <a:ext cx="5500687" cy="714375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CS" sz="2400" b="1" kern="0" dirty="0"/>
              <a:t>КОНАЧНО РЈЕШЕЊЕ</a:t>
            </a:r>
            <a:endParaRPr lang="hr-HR" sz="2400" b="1" kern="0" dirty="0"/>
          </a:p>
        </p:txBody>
      </p:sp>
      <p:sp>
        <p:nvSpPr>
          <p:cNvPr id="42" name="AutoShape 291"/>
          <p:cNvSpPr>
            <a:spLocks noChangeArrowheads="1"/>
          </p:cNvSpPr>
          <p:nvPr/>
        </p:nvSpPr>
        <p:spPr bwMode="auto">
          <a:xfrm>
            <a:off x="2743599" y="4479828"/>
            <a:ext cx="2428875" cy="515937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В</a:t>
            </a:r>
            <a:r>
              <a:rPr lang="hr-HR" sz="2400" b="1" kern="0" dirty="0"/>
              <a:t> </a:t>
            </a:r>
            <a:r>
              <a:rPr lang="nl-NL" sz="2400" b="1" kern="0" dirty="0"/>
              <a:t>4</a:t>
            </a:r>
            <a:endParaRPr lang="hr-HR" sz="2400" b="1" kern="0" dirty="0"/>
          </a:p>
        </p:txBody>
      </p:sp>
      <p:sp>
        <p:nvSpPr>
          <p:cNvPr id="43" name="AutoShape 291"/>
          <p:cNvSpPr>
            <a:spLocks noChangeArrowheads="1"/>
          </p:cNvSpPr>
          <p:nvPr/>
        </p:nvSpPr>
        <p:spPr bwMode="auto">
          <a:xfrm>
            <a:off x="2336007" y="5002406"/>
            <a:ext cx="2376488" cy="515938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В</a:t>
            </a:r>
            <a:r>
              <a:rPr lang="nl-NL" sz="2400" b="1" kern="0" dirty="0"/>
              <a:t>3</a:t>
            </a:r>
            <a:endParaRPr lang="hr-HR" sz="2400" b="1" kern="0" dirty="0"/>
          </a:p>
        </p:txBody>
      </p:sp>
      <p:sp>
        <p:nvSpPr>
          <p:cNvPr id="44" name="AutoShape 291"/>
          <p:cNvSpPr>
            <a:spLocks noChangeArrowheads="1"/>
          </p:cNvSpPr>
          <p:nvPr/>
        </p:nvSpPr>
        <p:spPr bwMode="auto">
          <a:xfrm>
            <a:off x="1877285" y="5535999"/>
            <a:ext cx="2524337" cy="515938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В</a:t>
            </a:r>
            <a:r>
              <a:rPr lang="nl-NL" sz="2400" b="1" kern="0" dirty="0"/>
              <a:t>2</a:t>
            </a:r>
            <a:endParaRPr lang="hr-HR" sz="2400" b="1" kern="0" dirty="0"/>
          </a:p>
        </p:txBody>
      </p:sp>
      <p:sp>
        <p:nvSpPr>
          <p:cNvPr id="45" name="AutoShape 291"/>
          <p:cNvSpPr>
            <a:spLocks noChangeArrowheads="1"/>
          </p:cNvSpPr>
          <p:nvPr/>
        </p:nvSpPr>
        <p:spPr bwMode="auto">
          <a:xfrm>
            <a:off x="1576389" y="6010463"/>
            <a:ext cx="2490327" cy="515938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В</a:t>
            </a:r>
            <a:r>
              <a:rPr lang="nl-NL" sz="2400" b="1" kern="0" dirty="0"/>
              <a:t>1</a:t>
            </a:r>
            <a:endParaRPr lang="hr-HR" sz="2400" b="1" kern="0" dirty="0"/>
          </a:p>
        </p:txBody>
      </p:sp>
      <p:sp>
        <p:nvSpPr>
          <p:cNvPr id="46" name="AutoShape 291"/>
          <p:cNvSpPr>
            <a:spLocks noChangeArrowheads="1"/>
          </p:cNvSpPr>
          <p:nvPr/>
        </p:nvSpPr>
        <p:spPr bwMode="auto">
          <a:xfrm>
            <a:off x="3095625" y="4007435"/>
            <a:ext cx="2443162" cy="515938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В</a:t>
            </a:r>
            <a:endParaRPr lang="hr-HR" sz="2400" b="1" kern="0" dirty="0"/>
          </a:p>
        </p:txBody>
      </p:sp>
      <p:sp>
        <p:nvSpPr>
          <p:cNvPr id="47" name="AutoShape 291"/>
          <p:cNvSpPr>
            <a:spLocks noChangeArrowheads="1"/>
          </p:cNvSpPr>
          <p:nvPr/>
        </p:nvSpPr>
        <p:spPr bwMode="auto">
          <a:xfrm>
            <a:off x="7256860" y="4473977"/>
            <a:ext cx="2286000" cy="515937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Г</a:t>
            </a:r>
            <a:r>
              <a:rPr lang="nl-NL" sz="2400" b="1" kern="0" dirty="0"/>
              <a:t>4</a:t>
            </a:r>
            <a:endParaRPr lang="hr-HR" sz="2400" b="1" kern="0" dirty="0"/>
          </a:p>
        </p:txBody>
      </p:sp>
      <p:sp>
        <p:nvSpPr>
          <p:cNvPr id="48" name="AutoShape 291"/>
          <p:cNvSpPr>
            <a:spLocks noChangeArrowheads="1"/>
          </p:cNvSpPr>
          <p:nvPr/>
        </p:nvSpPr>
        <p:spPr bwMode="auto">
          <a:xfrm>
            <a:off x="7687747" y="5031582"/>
            <a:ext cx="2286000" cy="515937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Г</a:t>
            </a:r>
            <a:r>
              <a:rPr lang="nl-NL" sz="2400" b="1" kern="0" dirty="0"/>
              <a:t>3</a:t>
            </a:r>
            <a:endParaRPr lang="hr-HR" sz="2400" b="1" kern="0" dirty="0"/>
          </a:p>
        </p:txBody>
      </p:sp>
      <p:sp>
        <p:nvSpPr>
          <p:cNvPr id="49" name="AutoShape 291"/>
          <p:cNvSpPr>
            <a:spLocks noChangeArrowheads="1"/>
          </p:cNvSpPr>
          <p:nvPr/>
        </p:nvSpPr>
        <p:spPr bwMode="auto">
          <a:xfrm>
            <a:off x="8032751" y="5511401"/>
            <a:ext cx="2343396" cy="515937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Г</a:t>
            </a:r>
            <a:r>
              <a:rPr lang="nl-NL" sz="2400" b="1" kern="0" dirty="0"/>
              <a:t>2</a:t>
            </a:r>
            <a:endParaRPr lang="hr-HR" sz="2400" b="1" kern="0" dirty="0"/>
          </a:p>
        </p:txBody>
      </p:sp>
      <p:sp>
        <p:nvSpPr>
          <p:cNvPr id="50" name="AutoShape 291"/>
          <p:cNvSpPr>
            <a:spLocks noChangeArrowheads="1"/>
          </p:cNvSpPr>
          <p:nvPr/>
        </p:nvSpPr>
        <p:spPr bwMode="auto">
          <a:xfrm>
            <a:off x="8382000" y="5992812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Г</a:t>
            </a:r>
            <a:r>
              <a:rPr lang="nl-NL" sz="2400" b="1" kern="0" dirty="0"/>
              <a:t>1</a:t>
            </a:r>
            <a:endParaRPr lang="hr-HR" sz="2400" b="1" kern="0" dirty="0"/>
          </a:p>
        </p:txBody>
      </p:sp>
      <p:sp>
        <p:nvSpPr>
          <p:cNvPr id="51" name="AutoShape 291"/>
          <p:cNvSpPr>
            <a:spLocks noChangeArrowheads="1"/>
          </p:cNvSpPr>
          <p:nvPr/>
        </p:nvSpPr>
        <p:spPr bwMode="auto">
          <a:xfrm>
            <a:off x="6899532" y="3989142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Г</a:t>
            </a:r>
            <a:endParaRPr lang="hr-HR" sz="2400" b="1" kern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024439" y="6370244"/>
            <a:ext cx="1911352" cy="365125"/>
          </a:xfrm>
        </p:spPr>
        <p:txBody>
          <a:bodyPr/>
          <a:lstStyle/>
          <a:p>
            <a:r>
              <a:rPr lang="sr-Cyrl-BA" sz="1050" b="1" dirty="0" smtClean="0">
                <a:solidFill>
                  <a:srgbClr val="0070C0"/>
                </a:solidFill>
              </a:rPr>
              <a:t>Мр Сања Ђурић, проф.</a:t>
            </a:r>
            <a:endParaRPr lang="en-US" sz="105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7144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0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0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09751" y="1214438"/>
            <a:ext cx="2500313" cy="50006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b="1" dirty="0" smtClean="0">
                <a:solidFill>
                  <a:schemeClr val="tx1"/>
                </a:solidFill>
              </a:rPr>
              <a:t>ВАСИОНА-СВЕМИР</a:t>
            </a:r>
            <a:endParaRPr lang="sr-Cyrl-C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66938" y="1714501"/>
            <a:ext cx="2500312" cy="500063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b="1" dirty="0" smtClean="0">
                <a:solidFill>
                  <a:schemeClr val="tx1"/>
                </a:solidFill>
              </a:rPr>
              <a:t>ГАС-ПЛИН</a:t>
            </a:r>
            <a:endParaRPr lang="sr-Cyrl-C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95564" y="2214563"/>
            <a:ext cx="2428875" cy="50006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b="1" dirty="0" smtClean="0">
                <a:solidFill>
                  <a:schemeClr val="tx1"/>
                </a:solidFill>
              </a:rPr>
              <a:t>БИСТАР-ПРОВИДАН</a:t>
            </a:r>
            <a:endParaRPr lang="sr-Cyrl-C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24189" y="2714626"/>
            <a:ext cx="2428875" cy="500063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2400" b="1" dirty="0" smtClean="0">
                <a:solidFill>
                  <a:schemeClr val="tx1"/>
                </a:solidFill>
              </a:rPr>
              <a:t>СИНОНИМИЈА</a:t>
            </a:r>
            <a:endParaRPr lang="sr-Cyrl-CS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81375" y="3214688"/>
            <a:ext cx="5500688" cy="78581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3200" b="1" dirty="0" smtClean="0">
                <a:solidFill>
                  <a:schemeClr val="tx1"/>
                </a:solidFill>
              </a:rPr>
              <a:t>ЛЕКСИКОЛОГИЈА</a:t>
            </a:r>
            <a:endParaRPr lang="sr-Cyrl-CS" sz="32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0" y="714376"/>
            <a:ext cx="2286000" cy="500063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2000" b="1" dirty="0" smtClean="0">
                <a:solidFill>
                  <a:schemeClr val="tx1"/>
                </a:solidFill>
              </a:rPr>
              <a:t>ПУТ-ДРУМ</a:t>
            </a:r>
            <a:endParaRPr lang="sr-Cyrl-CS" sz="20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82000" y="714376"/>
            <a:ext cx="2286000" cy="500063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ДОБАР-ЗАО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024814" y="1214438"/>
            <a:ext cx="2357437" cy="50006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ДАН-НОЋ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667625" y="1714501"/>
            <a:ext cx="2357438" cy="500063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СВЈЕТЛОСТ-ТАМА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239001" y="2214563"/>
            <a:ext cx="2428875" cy="50006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ЖИВОТ-СМРТ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10375" y="2714626"/>
            <a:ext cx="2357438" cy="500063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2000" b="1" dirty="0" smtClean="0">
                <a:solidFill>
                  <a:schemeClr val="tx1"/>
                </a:solidFill>
              </a:rPr>
              <a:t>АНТОНИМИЈА</a:t>
            </a:r>
            <a:endParaRPr lang="sr-Cyrl-CS" sz="2000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382000" y="6000751"/>
            <a:ext cx="2286000" cy="500063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БАЊАЛУКА ИЗАШЛА НА УЛИЦЕ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024814" y="5500688"/>
            <a:ext cx="2357437" cy="50006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КАД УСТАНЕ КУКА И МОТИКА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667625" y="5000626"/>
            <a:ext cx="2286000" cy="500063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ЖИВИ ОД СВОЈИХ РУКУ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239000" y="4500563"/>
            <a:ext cx="2286000" cy="50006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ЦИЈЕЛА ШКОЛА ГА ВОЛИ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881813" y="4000501"/>
            <a:ext cx="2286000" cy="500063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МЕТОНИМИЈА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576389" y="6000750"/>
            <a:ext cx="2428875" cy="500063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ВЕДРО ЧЕЛО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881188" y="5500688"/>
            <a:ext cx="2500312" cy="50006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CS" sz="1600" b="1" dirty="0" smtClean="0">
                <a:solidFill>
                  <a:schemeClr val="tx1"/>
                </a:solidFill>
              </a:rPr>
              <a:t>ГОРКА ЛАЖ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309814" y="5000626"/>
            <a:ext cx="2428875" cy="500063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ЖИВО ДИЈЕТЕ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738439" y="4500563"/>
            <a:ext cx="2357437" cy="50006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ПОДМУКЛИ ПОЖАР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095625" y="4000501"/>
            <a:ext cx="2357438" cy="500063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МЕТАФОРА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30" name="AutoShape 291"/>
          <p:cNvSpPr>
            <a:spLocks noChangeArrowheads="1"/>
          </p:cNvSpPr>
          <p:nvPr/>
        </p:nvSpPr>
        <p:spPr bwMode="auto">
          <a:xfrm>
            <a:off x="1524000" y="698473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А1</a:t>
            </a:r>
            <a:endParaRPr lang="hr-HR" sz="2400" b="1" kern="0" dirty="0"/>
          </a:p>
        </p:txBody>
      </p:sp>
      <p:sp>
        <p:nvSpPr>
          <p:cNvPr id="31" name="AutoShape 291"/>
          <p:cNvSpPr>
            <a:spLocks noChangeArrowheads="1"/>
          </p:cNvSpPr>
          <p:nvPr/>
        </p:nvSpPr>
        <p:spPr bwMode="auto">
          <a:xfrm>
            <a:off x="1826668" y="1204999"/>
            <a:ext cx="2464593" cy="515937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hr-HR" sz="2400" b="1" kern="0" dirty="0"/>
              <a:t>A 2</a:t>
            </a:r>
          </a:p>
        </p:txBody>
      </p:sp>
      <p:sp>
        <p:nvSpPr>
          <p:cNvPr id="33" name="AutoShape 291"/>
          <p:cNvSpPr>
            <a:spLocks noChangeArrowheads="1"/>
          </p:cNvSpPr>
          <p:nvPr/>
        </p:nvSpPr>
        <p:spPr bwMode="auto">
          <a:xfrm>
            <a:off x="2164497" y="1714051"/>
            <a:ext cx="2516980" cy="515938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hr-HR" sz="2400" b="1" kern="0" dirty="0"/>
              <a:t>A 3</a:t>
            </a:r>
          </a:p>
        </p:txBody>
      </p:sp>
      <p:sp>
        <p:nvSpPr>
          <p:cNvPr id="34" name="AutoShape 291"/>
          <p:cNvSpPr>
            <a:spLocks noChangeArrowheads="1"/>
          </p:cNvSpPr>
          <p:nvPr/>
        </p:nvSpPr>
        <p:spPr bwMode="auto">
          <a:xfrm>
            <a:off x="2608723" y="2208061"/>
            <a:ext cx="2428875" cy="515937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hr-HR" sz="2400" b="1" kern="0" dirty="0"/>
              <a:t>A 4</a:t>
            </a:r>
          </a:p>
        </p:txBody>
      </p:sp>
      <p:sp>
        <p:nvSpPr>
          <p:cNvPr id="35" name="AutoShape 291"/>
          <p:cNvSpPr>
            <a:spLocks noChangeArrowheads="1"/>
          </p:cNvSpPr>
          <p:nvPr/>
        </p:nvSpPr>
        <p:spPr bwMode="auto">
          <a:xfrm>
            <a:off x="3024081" y="2720036"/>
            <a:ext cx="2428874" cy="515938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CS" sz="2400" b="1" kern="0" dirty="0"/>
              <a:t> </a:t>
            </a:r>
            <a:r>
              <a:rPr lang="hr-HR" sz="2400" b="1" kern="0" dirty="0"/>
              <a:t>A </a:t>
            </a:r>
          </a:p>
        </p:txBody>
      </p:sp>
      <p:sp>
        <p:nvSpPr>
          <p:cNvPr id="36" name="AutoShape 291"/>
          <p:cNvSpPr>
            <a:spLocks noChangeArrowheads="1"/>
          </p:cNvSpPr>
          <p:nvPr/>
        </p:nvSpPr>
        <p:spPr bwMode="auto">
          <a:xfrm>
            <a:off x="6823535" y="2690812"/>
            <a:ext cx="2384735" cy="515938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Б</a:t>
            </a:r>
            <a:endParaRPr lang="hr-HR" sz="2400" b="1" kern="0" dirty="0"/>
          </a:p>
        </p:txBody>
      </p:sp>
      <p:sp>
        <p:nvSpPr>
          <p:cNvPr id="37" name="AutoShape 291"/>
          <p:cNvSpPr>
            <a:spLocks noChangeArrowheads="1"/>
          </p:cNvSpPr>
          <p:nvPr/>
        </p:nvSpPr>
        <p:spPr bwMode="auto">
          <a:xfrm>
            <a:off x="7239001" y="2174624"/>
            <a:ext cx="2428875" cy="515937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Б</a:t>
            </a:r>
            <a:r>
              <a:rPr lang="sr-Cyrl-CS" sz="2400" b="1" kern="0" dirty="0"/>
              <a:t>4</a:t>
            </a:r>
            <a:endParaRPr lang="hr-HR" sz="2400" b="1" kern="0" dirty="0"/>
          </a:p>
        </p:txBody>
      </p:sp>
      <p:sp>
        <p:nvSpPr>
          <p:cNvPr id="38" name="AutoShape 291"/>
          <p:cNvSpPr>
            <a:spLocks noChangeArrowheads="1"/>
          </p:cNvSpPr>
          <p:nvPr/>
        </p:nvSpPr>
        <p:spPr bwMode="auto">
          <a:xfrm>
            <a:off x="7716673" y="1682498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Б</a:t>
            </a:r>
            <a:r>
              <a:rPr lang="sr-Cyrl-CS" sz="2400" b="1" kern="0" dirty="0"/>
              <a:t>3</a:t>
            </a:r>
            <a:endParaRPr lang="hr-HR" sz="2400" b="1" kern="0" dirty="0"/>
          </a:p>
        </p:txBody>
      </p:sp>
      <p:sp>
        <p:nvSpPr>
          <p:cNvPr id="39" name="AutoShape 291"/>
          <p:cNvSpPr>
            <a:spLocks noChangeArrowheads="1"/>
          </p:cNvSpPr>
          <p:nvPr/>
        </p:nvSpPr>
        <p:spPr bwMode="auto">
          <a:xfrm>
            <a:off x="8024814" y="1181103"/>
            <a:ext cx="2357437" cy="515937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Б</a:t>
            </a:r>
            <a:r>
              <a:rPr lang="sr-Cyrl-CS" sz="2400" b="1" kern="0" dirty="0"/>
              <a:t>2</a:t>
            </a:r>
            <a:endParaRPr lang="hr-HR" sz="2400" b="1" kern="0" dirty="0"/>
          </a:p>
        </p:txBody>
      </p:sp>
      <p:sp>
        <p:nvSpPr>
          <p:cNvPr id="40" name="AutoShape 291"/>
          <p:cNvSpPr>
            <a:spLocks noChangeArrowheads="1"/>
          </p:cNvSpPr>
          <p:nvPr/>
        </p:nvSpPr>
        <p:spPr bwMode="auto">
          <a:xfrm>
            <a:off x="8382000" y="665166"/>
            <a:ext cx="2286000" cy="515937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Б</a:t>
            </a:r>
            <a:r>
              <a:rPr lang="hr-HR" sz="2400" b="1" kern="0" dirty="0"/>
              <a:t> 1</a:t>
            </a:r>
          </a:p>
        </p:txBody>
      </p:sp>
      <p:sp>
        <p:nvSpPr>
          <p:cNvPr id="41" name="AutoShape 291"/>
          <p:cNvSpPr>
            <a:spLocks noChangeArrowheads="1"/>
          </p:cNvSpPr>
          <p:nvPr/>
        </p:nvSpPr>
        <p:spPr bwMode="auto">
          <a:xfrm>
            <a:off x="3381322" y="3223531"/>
            <a:ext cx="5500687" cy="714375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CS" sz="2400" b="1" kern="0" dirty="0"/>
              <a:t>КОНАЧНО РЈЕШЕЊЕ</a:t>
            </a:r>
            <a:endParaRPr lang="hr-HR" sz="2400" b="1" kern="0" dirty="0"/>
          </a:p>
        </p:txBody>
      </p:sp>
      <p:sp>
        <p:nvSpPr>
          <p:cNvPr id="42" name="AutoShape 291"/>
          <p:cNvSpPr>
            <a:spLocks noChangeArrowheads="1"/>
          </p:cNvSpPr>
          <p:nvPr/>
        </p:nvSpPr>
        <p:spPr bwMode="auto">
          <a:xfrm>
            <a:off x="2738438" y="4480720"/>
            <a:ext cx="2428875" cy="515937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В</a:t>
            </a:r>
            <a:r>
              <a:rPr lang="hr-HR" sz="2400" b="1" kern="0" dirty="0"/>
              <a:t> </a:t>
            </a:r>
            <a:r>
              <a:rPr lang="nl-NL" sz="2400" b="1" kern="0" dirty="0"/>
              <a:t>4</a:t>
            </a:r>
            <a:endParaRPr lang="hr-HR" sz="2400" b="1" kern="0" dirty="0"/>
          </a:p>
        </p:txBody>
      </p:sp>
      <p:sp>
        <p:nvSpPr>
          <p:cNvPr id="43" name="AutoShape 291"/>
          <p:cNvSpPr>
            <a:spLocks noChangeArrowheads="1"/>
          </p:cNvSpPr>
          <p:nvPr/>
        </p:nvSpPr>
        <p:spPr bwMode="auto">
          <a:xfrm>
            <a:off x="2336007" y="5007059"/>
            <a:ext cx="2376488" cy="515938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В</a:t>
            </a:r>
            <a:r>
              <a:rPr lang="nl-NL" sz="2400" b="1" kern="0" dirty="0"/>
              <a:t>3</a:t>
            </a:r>
            <a:endParaRPr lang="hr-HR" sz="2400" b="1" kern="0" dirty="0"/>
          </a:p>
        </p:txBody>
      </p:sp>
      <p:sp>
        <p:nvSpPr>
          <p:cNvPr id="44" name="AutoShape 291"/>
          <p:cNvSpPr>
            <a:spLocks noChangeArrowheads="1"/>
          </p:cNvSpPr>
          <p:nvPr/>
        </p:nvSpPr>
        <p:spPr bwMode="auto">
          <a:xfrm>
            <a:off x="1904575" y="5478378"/>
            <a:ext cx="2524337" cy="515938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В</a:t>
            </a:r>
            <a:r>
              <a:rPr lang="nl-NL" sz="2400" b="1" kern="0" dirty="0"/>
              <a:t>2</a:t>
            </a:r>
            <a:endParaRPr lang="hr-HR" sz="2400" b="1" kern="0" dirty="0"/>
          </a:p>
        </p:txBody>
      </p:sp>
      <p:sp>
        <p:nvSpPr>
          <p:cNvPr id="45" name="AutoShape 291"/>
          <p:cNvSpPr>
            <a:spLocks noChangeArrowheads="1"/>
          </p:cNvSpPr>
          <p:nvPr/>
        </p:nvSpPr>
        <p:spPr bwMode="auto">
          <a:xfrm>
            <a:off x="1578520" y="5980530"/>
            <a:ext cx="2490327" cy="515938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В</a:t>
            </a:r>
            <a:r>
              <a:rPr lang="nl-NL" sz="2400" b="1" kern="0" dirty="0"/>
              <a:t>1</a:t>
            </a:r>
            <a:endParaRPr lang="hr-HR" sz="2400" b="1" kern="0" dirty="0"/>
          </a:p>
        </p:txBody>
      </p:sp>
      <p:sp>
        <p:nvSpPr>
          <p:cNvPr id="46" name="AutoShape 291"/>
          <p:cNvSpPr>
            <a:spLocks noChangeArrowheads="1"/>
          </p:cNvSpPr>
          <p:nvPr/>
        </p:nvSpPr>
        <p:spPr bwMode="auto">
          <a:xfrm>
            <a:off x="3095625" y="3973271"/>
            <a:ext cx="2443162" cy="515938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В</a:t>
            </a:r>
            <a:endParaRPr lang="hr-HR" sz="2400" b="1" kern="0" dirty="0"/>
          </a:p>
        </p:txBody>
      </p:sp>
      <p:sp>
        <p:nvSpPr>
          <p:cNvPr id="47" name="AutoShape 291"/>
          <p:cNvSpPr>
            <a:spLocks noChangeArrowheads="1"/>
          </p:cNvSpPr>
          <p:nvPr/>
        </p:nvSpPr>
        <p:spPr bwMode="auto">
          <a:xfrm>
            <a:off x="7239000" y="4521924"/>
            <a:ext cx="2286000" cy="515937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Г</a:t>
            </a:r>
            <a:r>
              <a:rPr lang="nl-NL" sz="2400" b="1" kern="0" dirty="0"/>
              <a:t>4</a:t>
            </a:r>
            <a:endParaRPr lang="hr-HR" sz="2400" b="1" kern="0" dirty="0"/>
          </a:p>
        </p:txBody>
      </p:sp>
      <p:sp>
        <p:nvSpPr>
          <p:cNvPr id="48" name="AutoShape 291"/>
          <p:cNvSpPr>
            <a:spLocks noChangeArrowheads="1"/>
          </p:cNvSpPr>
          <p:nvPr/>
        </p:nvSpPr>
        <p:spPr bwMode="auto">
          <a:xfrm>
            <a:off x="7656280" y="5000096"/>
            <a:ext cx="2286000" cy="515937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Г</a:t>
            </a:r>
            <a:r>
              <a:rPr lang="nl-NL" sz="2400" b="1" kern="0" dirty="0"/>
              <a:t>3</a:t>
            </a:r>
            <a:endParaRPr lang="hr-HR" sz="2400" b="1" kern="0" dirty="0"/>
          </a:p>
        </p:txBody>
      </p:sp>
      <p:sp>
        <p:nvSpPr>
          <p:cNvPr id="49" name="AutoShape 291"/>
          <p:cNvSpPr>
            <a:spLocks noChangeArrowheads="1"/>
          </p:cNvSpPr>
          <p:nvPr/>
        </p:nvSpPr>
        <p:spPr bwMode="auto">
          <a:xfrm>
            <a:off x="8038854" y="5484812"/>
            <a:ext cx="2343396" cy="515937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Г</a:t>
            </a:r>
            <a:r>
              <a:rPr lang="nl-NL" sz="2400" b="1" kern="0" dirty="0"/>
              <a:t>2</a:t>
            </a:r>
            <a:endParaRPr lang="hr-HR" sz="2400" b="1" kern="0" dirty="0"/>
          </a:p>
        </p:txBody>
      </p:sp>
      <p:sp>
        <p:nvSpPr>
          <p:cNvPr id="50" name="AutoShape 291"/>
          <p:cNvSpPr>
            <a:spLocks noChangeArrowheads="1"/>
          </p:cNvSpPr>
          <p:nvPr/>
        </p:nvSpPr>
        <p:spPr bwMode="auto">
          <a:xfrm>
            <a:off x="8371071" y="6016556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Г</a:t>
            </a:r>
            <a:r>
              <a:rPr lang="nl-NL" sz="2400" b="1" kern="0" dirty="0"/>
              <a:t>1</a:t>
            </a:r>
            <a:endParaRPr lang="hr-HR" sz="2400" b="1" kern="0" dirty="0"/>
          </a:p>
        </p:txBody>
      </p:sp>
      <p:sp>
        <p:nvSpPr>
          <p:cNvPr id="51" name="AutoShape 291"/>
          <p:cNvSpPr>
            <a:spLocks noChangeArrowheads="1"/>
          </p:cNvSpPr>
          <p:nvPr/>
        </p:nvSpPr>
        <p:spPr bwMode="auto">
          <a:xfrm>
            <a:off x="6895854" y="3984094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6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RS" sz="2400" b="1" kern="0" dirty="0"/>
              <a:t>Г</a:t>
            </a:r>
            <a:endParaRPr lang="hr-HR" sz="2400" b="1" kern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167313" y="6388254"/>
            <a:ext cx="1795752" cy="365125"/>
          </a:xfrm>
        </p:spPr>
        <p:txBody>
          <a:bodyPr/>
          <a:lstStyle/>
          <a:p>
            <a:r>
              <a:rPr lang="sr-Cyrl-BA" sz="1050" b="1" dirty="0" smtClean="0">
                <a:solidFill>
                  <a:srgbClr val="FFFF00"/>
                </a:solidFill>
              </a:rPr>
              <a:t>Мр Сања Ђурић, </a:t>
            </a:r>
            <a:r>
              <a:rPr lang="sr-Cyrl-BA" sz="1050" b="1" dirty="0" err="1" smtClean="0">
                <a:solidFill>
                  <a:srgbClr val="FFFF00"/>
                </a:solidFill>
              </a:rPr>
              <a:t>проф</a:t>
            </a:r>
            <a:endParaRPr lang="en-US" sz="1050" b="1" dirty="0">
              <a:solidFill>
                <a:srgbClr val="FFFF00"/>
              </a:solidFill>
            </a:endParaRPr>
          </a:p>
          <a:p>
            <a:r>
              <a:rPr lang="sr-Cyrl-BA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7181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0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0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1781897" cy="365125"/>
          </a:xfrm>
        </p:spPr>
        <p:txBody>
          <a:bodyPr/>
          <a:lstStyle/>
          <a:p>
            <a:pPr>
              <a:defRPr/>
            </a:pPr>
            <a:r>
              <a:rPr lang="sr-Cyrl-BA" smtClean="0"/>
              <a:t>Мр Сања Ђурић, проф.</a:t>
            </a:r>
            <a:endParaRPr lang="sr-Latn-CS"/>
          </a:p>
        </p:txBody>
      </p:sp>
      <p:sp>
        <p:nvSpPr>
          <p:cNvPr id="4" name="Rectangle 3"/>
          <p:cNvSpPr/>
          <p:nvPr/>
        </p:nvSpPr>
        <p:spPr>
          <a:xfrm>
            <a:off x="1520347" y="1036935"/>
            <a:ext cx="8109913" cy="1754326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sr-Cyrl-RS" sz="3600" b="1" dirty="0" smtClean="0">
                <a:ln/>
                <a:solidFill>
                  <a:schemeClr val="accent3"/>
                </a:solidFill>
              </a:rPr>
              <a:t>НАДАМ СЕ ДА СТЕ ПОНОВИЛИ</a:t>
            </a:r>
          </a:p>
          <a:p>
            <a:pPr algn="ctr"/>
            <a:r>
              <a:rPr lang="sr-Cyrl-RS" sz="3600" b="1" cap="none" spc="0" dirty="0" smtClean="0">
                <a:ln/>
                <a:solidFill>
                  <a:schemeClr val="accent3"/>
                </a:solidFill>
                <a:effectLst/>
              </a:rPr>
              <a:t>ОНО ШТО СТЕ ЗНАЛИ ИЛИ </a:t>
            </a:r>
          </a:p>
          <a:p>
            <a:pPr algn="ctr"/>
            <a:r>
              <a:rPr lang="sr-Cyrl-RS" sz="3600" b="1" cap="none" spc="0" dirty="0" smtClean="0">
                <a:ln/>
                <a:solidFill>
                  <a:schemeClr val="accent3"/>
                </a:solidFill>
                <a:effectLst/>
              </a:rPr>
              <a:t>НАУЧИЛИ ОНО ШТО НИСТЕ ЗНАЛИ!</a:t>
            </a:r>
            <a:endParaRPr lang="en-US" sz="3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35424" y="3558400"/>
            <a:ext cx="68948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ХВАЛА НА ПАЖЊИ!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70964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250</TotalTime>
  <Words>383</Words>
  <Application>Microsoft Office PowerPoint</Application>
  <PresentationFormat>Widescreen</PresentationFormat>
  <Paragraphs>188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Сања Ђурић</dc:creator>
  <cp:lastModifiedBy>Dragan</cp:lastModifiedBy>
  <cp:revision>28</cp:revision>
  <dcterms:created xsi:type="dcterms:W3CDTF">2017-03-01T12:00:20Z</dcterms:created>
  <dcterms:modified xsi:type="dcterms:W3CDTF">2020-04-13T20:08:59Z</dcterms:modified>
</cp:coreProperties>
</file>