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8A9A7-6C0F-3E49-AB27-1D0E958EF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        Англицизми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DB198E-3A8B-2F46-B3C6-0B32896EB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4398521"/>
            <a:ext cx="8637072" cy="977621"/>
          </a:xfrm>
        </p:spPr>
        <p:txBody>
          <a:bodyPr/>
          <a:lstStyle/>
          <a:p>
            <a:r>
              <a:rPr lang="hr-HR" dirty="0"/>
              <a:t>Ученик: зорана Бановић </a:t>
            </a:r>
            <a:r>
              <a:rPr lang="hr-HR" dirty="0" smtClean="0"/>
              <a:t>III3</a:t>
            </a:r>
            <a:endParaRPr lang="hr-HR" dirty="0"/>
          </a:p>
          <a:p>
            <a:r>
              <a:rPr lang="sr" dirty="0"/>
              <a:t>П</a:t>
            </a:r>
            <a:r>
              <a:rPr lang="hr-HR" dirty="0"/>
              <a:t>рофесор: мр Сања Ђурић, проф.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623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F51A97-5897-B646-9271-BA03EE07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024" y="340733"/>
            <a:ext cx="9815830" cy="1053170"/>
          </a:xfrm>
        </p:spPr>
        <p:txBody>
          <a:bodyPr>
            <a:normAutofit/>
          </a:bodyPr>
          <a:lstStyle/>
          <a:p>
            <a:r>
              <a:rPr lang="hr-HR" sz="2300" b="1" dirty="0">
                <a:solidFill>
                  <a:schemeClr val="accent1"/>
                </a:solidFill>
              </a:rPr>
              <a:t>КЛАСИФИКАЦИЈА ПО РЕАЛИЗАЦИЈИ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35E003-95A2-8A42-B156-0F8E20E9B5E8}"/>
              </a:ext>
            </a:extLst>
          </p:cNvPr>
          <p:cNvSpPr txBox="1"/>
          <p:nvPr/>
        </p:nvSpPr>
        <p:spPr>
          <a:xfrm>
            <a:off x="1239024" y="867318"/>
            <a:ext cx="4290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b="1" dirty="0">
                <a:latin typeface="+mj-lt"/>
              </a:rPr>
              <a:t>1. Очигледни англицизми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1436B5-B2BA-6D4E-9087-F2FC96844AA6}"/>
              </a:ext>
            </a:extLst>
          </p:cNvPr>
          <p:cNvSpPr txBox="1"/>
          <p:nvPr/>
        </p:nvSpPr>
        <p:spPr>
          <a:xfrm>
            <a:off x="7031462" y="867318"/>
            <a:ext cx="3407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b="1" dirty="0">
                <a:latin typeface="+mj-lt"/>
              </a:rPr>
              <a:t>2. Скривени англицизми</a:t>
            </a:r>
            <a:endParaRPr lang="x-none" sz="21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2B6DAC-E9B2-F54D-93FF-031A6EF42F61}"/>
              </a:ext>
            </a:extLst>
          </p:cNvPr>
          <p:cNvSpPr txBox="1"/>
          <p:nvPr/>
        </p:nvSpPr>
        <p:spPr>
          <a:xfrm>
            <a:off x="4300036" y="1393903"/>
            <a:ext cx="472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b="1" dirty="0">
                <a:latin typeface="+mj-lt"/>
              </a:rPr>
              <a:t>3. Сирови англицизми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D0573B-2003-F146-B99F-47C664643879}"/>
              </a:ext>
            </a:extLst>
          </p:cNvPr>
          <p:cNvSpPr txBox="1"/>
          <p:nvPr/>
        </p:nvSpPr>
        <p:spPr>
          <a:xfrm>
            <a:off x="1263804" y="2044588"/>
            <a:ext cx="44765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300" b="1" dirty="0">
                <a:solidFill>
                  <a:schemeClr val="accent1"/>
                </a:solidFill>
              </a:rPr>
              <a:t>ОЧИГЛЕДНИ АНГЛИЦИЗМИ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BC67C0B6-6E7D-3E49-A143-E3D26C6A1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26287"/>
              </p:ext>
            </p:extLst>
          </p:nvPr>
        </p:nvGraphicFramePr>
        <p:xfrm>
          <a:off x="4015198" y="3048198"/>
          <a:ext cx="50092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19">
                  <a:extLst>
                    <a:ext uri="{9D8B030D-6E8A-4147-A177-3AD203B41FA5}">
                      <a16:colId xmlns:a16="http://schemas.microsoft.com/office/drawing/2014/main" xmlns="" val="3420117759"/>
                    </a:ext>
                  </a:extLst>
                </a:gridCol>
                <a:gridCol w="2504619">
                  <a:extLst>
                    <a:ext uri="{9D8B030D-6E8A-4147-A177-3AD203B41FA5}">
                      <a16:colId xmlns:a16="http://schemas.microsoft.com/office/drawing/2014/main" xmlns="" val="1347484061"/>
                    </a:ext>
                  </a:extLst>
                </a:gridCol>
              </a:tblGrid>
              <a:tr h="345128">
                <a:tc>
                  <a:txBody>
                    <a:bodyPr/>
                    <a:lstStyle/>
                    <a:p>
                      <a:r>
                        <a:rPr lang="hr-HR" b="1" dirty="0"/>
                        <a:t>      АНГЛИЦИЗАМ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ЕНГЛЕСКИ МОДЕЛ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0955830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r>
                        <a:rPr lang="hr-HR" dirty="0"/>
                        <a:t>         интервју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interview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005716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r>
                        <a:rPr lang="hr-HR" dirty="0"/>
                        <a:t>         рејтинг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rating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7522015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r>
                        <a:rPr lang="hr-HR" dirty="0"/>
                        <a:t>           фајл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file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7351580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r>
                        <a:rPr lang="hr-HR" dirty="0"/>
                        <a:t>        конекција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connection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563662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r>
                        <a:rPr lang="hr-HR" dirty="0"/>
                        <a:t>        процесор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processor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943229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r>
                        <a:rPr lang="hr-HR" dirty="0"/>
                        <a:t>       микрофон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microphone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1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84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AD8DE-EF4B-5E4E-8FAA-E67376C6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084" y="140656"/>
            <a:ext cx="10311439" cy="952150"/>
          </a:xfrm>
        </p:spPr>
        <p:txBody>
          <a:bodyPr>
            <a:normAutofit/>
          </a:bodyPr>
          <a:lstStyle/>
          <a:p>
            <a:r>
              <a:rPr lang="hr-HR" sz="2300" b="1" dirty="0">
                <a:solidFill>
                  <a:schemeClr val="accent1"/>
                </a:solidFill>
              </a:rPr>
              <a:t>СКРИВЕНИ АНГЛИЦИЗМИ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F333F6-A1A0-A846-BFB0-E453DEFAA267}"/>
              </a:ext>
            </a:extLst>
          </p:cNvPr>
          <p:cNvSpPr txBox="1"/>
          <p:nvPr/>
        </p:nvSpPr>
        <p:spPr>
          <a:xfrm>
            <a:off x="1516084" y="712440"/>
            <a:ext cx="90139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За разлику од очигледних англицизама, за које се без потешкоћа може утврдити да су позајмљенице, код скривених англицизама је то теже утврдити.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F92C84EA-23B8-FA4E-8F5A-D98E99C41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54326"/>
              </p:ext>
            </p:extLst>
          </p:nvPr>
        </p:nvGraphicFramePr>
        <p:xfrm>
          <a:off x="3019778" y="2704681"/>
          <a:ext cx="6006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257">
                  <a:extLst>
                    <a:ext uri="{9D8B030D-6E8A-4147-A177-3AD203B41FA5}">
                      <a16:colId xmlns:a16="http://schemas.microsoft.com/office/drawing/2014/main" xmlns="" val="2882671197"/>
                    </a:ext>
                  </a:extLst>
                </a:gridCol>
                <a:gridCol w="3003257">
                  <a:extLst>
                    <a:ext uri="{9D8B030D-6E8A-4147-A177-3AD203B41FA5}">
                      <a16:colId xmlns:a16="http://schemas.microsoft.com/office/drawing/2014/main" xmlns="" val="2793678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АНГЛИЦИЗАМ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ЕНГЛЕСКИ МОДЕЛ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324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корисничко име 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username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61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шифра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password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1222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ниво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level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сачувати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save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96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откључати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unlock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92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резање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cutting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52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4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7F2DB-5944-5247-A9AC-C0B9CFF1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32811"/>
            <a:ext cx="9603275" cy="10492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300" b="1" dirty="0">
                <a:solidFill>
                  <a:schemeClr val="accent1"/>
                </a:solidFill>
                <a:latin typeface="+mn-lt"/>
              </a:rPr>
              <a:t>СИРОВИ АНГЛИЦИЗМИ</a:t>
            </a:r>
            <a:endParaRPr lang="x-none" sz="23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B1F8C6-66FE-F44D-AB37-0A15E036938E}"/>
              </a:ext>
            </a:extLst>
          </p:cNvPr>
          <p:cNvSpPr txBox="1"/>
          <p:nvPr/>
        </p:nvSpPr>
        <p:spPr>
          <a:xfrm>
            <a:off x="1511191" y="957428"/>
            <a:ext cx="8091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Овакви англицизми се пишу у изворној графији, па их усљед тога </a:t>
            </a:r>
            <a:r>
              <a:rPr lang="hr-HR" sz="2100" dirty="0" smtClean="0">
                <a:latin typeface="+mj-lt"/>
              </a:rPr>
              <a:t>особе, </a:t>
            </a:r>
            <a:r>
              <a:rPr lang="hr-HR" sz="2100" dirty="0">
                <a:latin typeface="+mj-lt"/>
              </a:rPr>
              <a:t>које не говоре енглески </a:t>
            </a:r>
            <a:r>
              <a:rPr lang="hr-HR" sz="2100" dirty="0" smtClean="0">
                <a:latin typeface="+mj-lt"/>
              </a:rPr>
              <a:t>језик, </a:t>
            </a:r>
            <a:r>
              <a:rPr lang="hr-HR" sz="2100" dirty="0">
                <a:latin typeface="+mj-lt"/>
              </a:rPr>
              <a:t>изговарају произвољно.</a:t>
            </a:r>
            <a:endParaRPr lang="x-none" sz="2100" dirty="0">
              <a:latin typeface="+mj-lt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0F640E99-1F2D-B440-A221-B9BA3F3EB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63076"/>
              </p:ext>
            </p:extLst>
          </p:nvPr>
        </p:nvGraphicFramePr>
        <p:xfrm>
          <a:off x="3221463" y="2471357"/>
          <a:ext cx="5560124" cy="288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062">
                  <a:extLst>
                    <a:ext uri="{9D8B030D-6E8A-4147-A177-3AD203B41FA5}">
                      <a16:colId xmlns:a16="http://schemas.microsoft.com/office/drawing/2014/main" xmlns="" val="2356609349"/>
                    </a:ext>
                  </a:extLst>
                </a:gridCol>
                <a:gridCol w="2780062">
                  <a:extLst>
                    <a:ext uri="{9D8B030D-6E8A-4147-A177-3AD203B41FA5}">
                      <a16:colId xmlns:a16="http://schemas.microsoft.com/office/drawing/2014/main" xmlns="" val="2512699725"/>
                    </a:ext>
                  </a:extLst>
                </a:gridCol>
              </a:tblGrid>
              <a:tr h="412489">
                <a:tc>
                  <a:txBody>
                    <a:bodyPr/>
                    <a:lstStyle/>
                    <a:p>
                      <a:r>
                        <a:rPr lang="hr-HR" dirty="0"/>
                        <a:t>         АНГЛИЦИЗАМ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ЕНГЛЕСКИ МОДЕЛ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4348730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r>
                        <a:rPr lang="hr-HR" dirty="0"/>
                        <a:t>             радио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radio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194160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r>
                        <a:rPr lang="hr-HR" dirty="0"/>
                        <a:t>           репортер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reporter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0526701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r>
                        <a:rPr lang="hr-HR" dirty="0"/>
                        <a:t>            аватар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avatar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2986918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r>
                        <a:rPr lang="hr-HR" dirty="0"/>
                        <a:t>            фолдер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folder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862090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r>
                        <a:rPr lang="hr-HR" dirty="0"/>
                        <a:t>           интернет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Internet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6847842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r>
                        <a:rPr lang="hr-HR" dirty="0"/>
                        <a:t>              скин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skin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8665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22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0B723-08FC-D442-8D1A-526F41AB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b="1" dirty="0"/>
              <a:t>РЕЗУЛТАТИ</a:t>
            </a:r>
            <a:endParaRPr lang="x-none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9EFD179-CFAE-5C48-8132-173F54E0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59" y="2240620"/>
            <a:ext cx="3424819" cy="342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9B828A-523F-F94C-9C28-49C76BCAEE04}"/>
              </a:ext>
            </a:extLst>
          </p:cNvPr>
          <p:cNvSpPr txBox="1"/>
          <p:nvPr/>
        </p:nvSpPr>
        <p:spPr>
          <a:xfrm>
            <a:off x="5714380" y="2240620"/>
            <a:ext cx="39190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🟦 </a:t>
            </a:r>
            <a:r>
              <a:rPr lang="hr-HR" sz="2100" b="1" dirty="0"/>
              <a:t> Очигледни англицизми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1F69AE-0D2E-D14A-977D-EE6AE39ECD8F}"/>
              </a:ext>
            </a:extLst>
          </p:cNvPr>
          <p:cNvSpPr txBox="1"/>
          <p:nvPr/>
        </p:nvSpPr>
        <p:spPr>
          <a:xfrm>
            <a:off x="5714380" y="3221251"/>
            <a:ext cx="3268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🟧 </a:t>
            </a:r>
            <a:r>
              <a:rPr lang="hr-HR" sz="2100" b="1" dirty="0"/>
              <a:t>Сирови англицизми</a:t>
            </a:r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0726C6-E7B7-254D-84F3-E3EE7D44AFB5}"/>
              </a:ext>
            </a:extLst>
          </p:cNvPr>
          <p:cNvSpPr txBox="1"/>
          <p:nvPr/>
        </p:nvSpPr>
        <p:spPr>
          <a:xfrm>
            <a:off x="5714380" y="2730935"/>
            <a:ext cx="3857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🟨</a:t>
            </a:r>
            <a:r>
              <a:rPr lang="hr-HR" sz="2100" b="1" dirty="0"/>
              <a:t> Скривени англицизми </a:t>
            </a:r>
            <a:endParaRPr lang="x-none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AF3E479F-6E33-2748-A366-84CF074D4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33414" y="3221250"/>
            <a:ext cx="1940978" cy="25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94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EBA3DE2-7728-3248-8EED-877878A0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70" y="2332327"/>
            <a:ext cx="4155367" cy="336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3608D1-EE89-E042-8C06-80F9031CB12E}"/>
              </a:ext>
            </a:extLst>
          </p:cNvPr>
          <p:cNvSpPr txBox="1"/>
          <p:nvPr/>
        </p:nvSpPr>
        <p:spPr>
          <a:xfrm>
            <a:off x="1327368" y="2988527"/>
            <a:ext cx="5937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300" b="1" dirty="0"/>
              <a:t>Чувајте, чеда моја мила, језик као земљу. Реч се може изгубити као град, као земља, као душа. А шта је народ изгуби ли језик, земљу, душу?</a:t>
            </a:r>
            <a:endParaRPr lang="x-none" sz="23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DB6C72-BA35-0F44-9FD4-E25BA73D7AFB}"/>
              </a:ext>
            </a:extLst>
          </p:cNvPr>
          <p:cNvSpPr txBox="1"/>
          <p:nvPr/>
        </p:nvSpPr>
        <p:spPr>
          <a:xfrm>
            <a:off x="2759308" y="613920"/>
            <a:ext cx="845634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100" b="1" dirty="0"/>
              <a:t>ХВАЛА ЗА ПАЖЊУ!</a:t>
            </a:r>
            <a:endParaRPr lang="x-none" sz="6100" b="1" dirty="0"/>
          </a:p>
        </p:txBody>
      </p:sp>
    </p:spTree>
    <p:extLst>
      <p:ext uri="{BB962C8B-B14F-4D97-AF65-F5344CB8AC3E}">
        <p14:creationId xmlns:p14="http://schemas.microsoft.com/office/powerpoint/2010/main" val="368101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135BFF-BD11-024E-B9AB-1F3301239D47}"/>
              </a:ext>
            </a:extLst>
          </p:cNvPr>
          <p:cNvSpPr txBox="1"/>
          <p:nvPr/>
        </p:nvSpPr>
        <p:spPr>
          <a:xfrm>
            <a:off x="1294362" y="1923561"/>
            <a:ext cx="6046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Утицај енглеског на српски је новијег датума. Крајем 20. и почетком 21. вијека енглески језик је постао популаран у цијелом свијету. Огромна распрострањеност и заступљеност у комуникацији и технологији, довела је до његовог снажног утицаја на све језике са којима долази у додир</a:t>
            </a:r>
            <a:r>
              <a:rPr lang="hr-HR" dirty="0"/>
              <a:t>.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858149-C9C4-2343-B82B-48882AD4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371707"/>
            <a:ext cx="9603275" cy="5135034"/>
          </a:xfrm>
        </p:spPr>
        <p:txBody>
          <a:bodyPr/>
          <a:lstStyle/>
          <a:p>
            <a:r>
              <a:rPr lang="hr-HR" sz="2300" b="1" dirty="0">
                <a:solidFill>
                  <a:schemeClr val="accent1"/>
                </a:solidFill>
              </a:rPr>
              <a:t>Англицизми (од лат. </a:t>
            </a:r>
            <a:r>
              <a:rPr lang="hr-HR" sz="2300" b="1" i="1" dirty="0">
                <a:solidFill>
                  <a:schemeClr val="accent1"/>
                </a:solidFill>
              </a:rPr>
              <a:t>anglicismus) </a:t>
            </a:r>
            <a:r>
              <a:rPr lang="hr-HR" sz="2300" b="1" dirty="0">
                <a:solidFill>
                  <a:schemeClr val="accent1"/>
                </a:solidFill>
              </a:rPr>
              <a:t>су ријечи преузете из енглеског језика и прилагођене српском </a:t>
            </a:r>
            <a:r>
              <a:rPr lang="hr-HR" sz="2300" b="1" dirty="0" smtClean="0">
                <a:solidFill>
                  <a:schemeClr val="accent1"/>
                </a:solidFill>
              </a:rPr>
              <a:t>језику.</a:t>
            </a:r>
            <a:endParaRPr lang="hr-HR" sz="2200" dirty="0">
              <a:solidFill>
                <a:schemeClr val="accent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3756239B-F767-4F4C-97F6-F7FF2AD3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63414" y="2941551"/>
            <a:ext cx="2627567" cy="328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DF0670-C266-6E49-A08D-E82BC484C6EC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508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E76316-2DCC-1742-9BC3-A15CD7895FE5}"/>
              </a:ext>
            </a:extLst>
          </p:cNvPr>
          <p:cNvSpPr txBox="1"/>
          <p:nvPr/>
        </p:nvSpPr>
        <p:spPr>
          <a:xfrm>
            <a:off x="1362927" y="2161032"/>
            <a:ext cx="6659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Често ћемо чути и прочитати да је утицај англицизама, поготово у језику младих, комуникацији на друштвеним мрежама, али и у науци, медицини, спорту, администрацији, медијима, и пословном окружењу, такав да већ можемо говорити о англосрпском језику, својеврсној мјешавини српског и енглеског језика</a:t>
            </a:r>
            <a:r>
              <a:rPr lang="hr-HR" dirty="0"/>
              <a:t>.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E6CEED-53C9-F44A-BF61-5DDCEA2B3484}"/>
              </a:ext>
            </a:extLst>
          </p:cNvPr>
          <p:cNvSpPr txBox="1"/>
          <p:nvPr/>
        </p:nvSpPr>
        <p:spPr>
          <a:xfrm>
            <a:off x="1362927" y="572430"/>
            <a:ext cx="6118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300" b="1" dirty="0">
                <a:solidFill>
                  <a:schemeClr val="accent1"/>
                </a:solidFill>
              </a:rPr>
              <a:t>Без прецизне статистике можемо утврдити да број англицизама у српском </a:t>
            </a:r>
            <a:r>
              <a:rPr lang="hr-HR" sz="2300" b="1" dirty="0" smtClean="0">
                <a:solidFill>
                  <a:schemeClr val="accent1"/>
                </a:solidFill>
              </a:rPr>
              <a:t>језику, </a:t>
            </a:r>
            <a:r>
              <a:rPr lang="hr-HR" sz="2300" b="1" dirty="0">
                <a:solidFill>
                  <a:schemeClr val="accent1"/>
                </a:solidFill>
              </a:rPr>
              <a:t>током </a:t>
            </a:r>
            <a:r>
              <a:rPr lang="hr-HR" sz="2300" b="1" dirty="0" smtClean="0">
                <a:solidFill>
                  <a:schemeClr val="accent1"/>
                </a:solidFill>
              </a:rPr>
              <a:t>година, </a:t>
            </a:r>
            <a:r>
              <a:rPr lang="hr-HR" sz="2300" b="1" dirty="0">
                <a:solidFill>
                  <a:schemeClr val="accent1"/>
                </a:solidFill>
              </a:rPr>
              <a:t>расте</a:t>
            </a:r>
            <a:r>
              <a:rPr lang="hr-HR" sz="2100" dirty="0">
                <a:solidFill>
                  <a:schemeClr val="accent1"/>
                </a:solidFill>
                <a:latin typeface="+mj-lt"/>
              </a:rPr>
              <a:t>.</a:t>
            </a:r>
            <a:endParaRPr lang="x-none" sz="21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7FEF537F-5F86-7242-B26A-92F28D8D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42194" y="3012924"/>
            <a:ext cx="2468009" cy="318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41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C6372A7-68C9-E641-BEB3-17D34C0C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93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7437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80AD2C-D02B-814E-BEC7-6460DD03F953}"/>
              </a:ext>
            </a:extLst>
          </p:cNvPr>
          <p:cNvSpPr txBox="1"/>
          <p:nvPr/>
        </p:nvSpPr>
        <p:spPr>
          <a:xfrm>
            <a:off x="1279293" y="448527"/>
            <a:ext cx="96334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300" b="1" dirty="0">
                <a:solidFill>
                  <a:schemeClr val="accent1"/>
                </a:solidFill>
              </a:rPr>
              <a:t>Уз велики број </a:t>
            </a:r>
            <a:r>
              <a:rPr lang="hr-HR" sz="2300" b="1" dirty="0" smtClean="0">
                <a:solidFill>
                  <a:schemeClr val="accent1"/>
                </a:solidFill>
              </a:rPr>
              <a:t>англицизама, </a:t>
            </a:r>
            <a:r>
              <a:rPr lang="hr-HR" sz="2300" b="1" dirty="0">
                <a:solidFill>
                  <a:schemeClr val="accent1"/>
                </a:solidFill>
              </a:rPr>
              <a:t>који се појавио у српском језику за релативно кратко вријеме, настала је и потреба да се они класификују на више начина и из више углова.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B557D8-C41C-0C49-901D-34192847B552}"/>
              </a:ext>
            </a:extLst>
          </p:cNvPr>
          <p:cNvSpPr txBox="1"/>
          <p:nvPr/>
        </p:nvSpPr>
        <p:spPr>
          <a:xfrm>
            <a:off x="1279292" y="2044005"/>
            <a:ext cx="96334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Постоје </a:t>
            </a:r>
            <a:r>
              <a:rPr lang="hr-HR" sz="2100" dirty="0" smtClean="0">
                <a:latin typeface="+mj-lt"/>
              </a:rPr>
              <a:t>параметри, </a:t>
            </a:r>
            <a:r>
              <a:rPr lang="hr-HR" sz="2100" dirty="0">
                <a:latin typeface="+mj-lt"/>
              </a:rPr>
              <a:t>који се користе при квалификацији англицизама, а то су: начин настанка, реализација, оправданост и статус, како каже Прћић у књизи </a:t>
            </a:r>
            <a:r>
              <a:rPr lang="hr-HR" sz="2100" dirty="0" smtClean="0">
                <a:latin typeface="+mj-lt"/>
              </a:rPr>
              <a:t>„</a:t>
            </a:r>
            <a:r>
              <a:rPr lang="hr-HR" sz="2100" i="1" dirty="0" smtClean="0">
                <a:latin typeface="+mj-lt"/>
              </a:rPr>
              <a:t>Енглески </a:t>
            </a:r>
            <a:r>
              <a:rPr lang="hr-HR" sz="2100" i="1" dirty="0">
                <a:latin typeface="+mj-lt"/>
              </a:rPr>
              <a:t>у </a:t>
            </a:r>
            <a:r>
              <a:rPr lang="hr-HR" sz="2100" i="1" dirty="0" smtClean="0">
                <a:latin typeface="+mj-lt"/>
              </a:rPr>
              <a:t>српском”</a:t>
            </a:r>
            <a:r>
              <a:rPr lang="hr-HR" i="1" dirty="0" smtClean="0"/>
              <a:t>.</a:t>
            </a:r>
            <a:r>
              <a:rPr lang="hr-HR" dirty="0" smtClean="0"/>
              <a:t> </a:t>
            </a:r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AE6638-26D6-DD4E-8581-3F7D61738F4E}"/>
              </a:ext>
            </a:extLst>
          </p:cNvPr>
          <p:cNvSpPr txBox="1"/>
          <p:nvPr/>
        </p:nvSpPr>
        <p:spPr>
          <a:xfrm>
            <a:off x="1279292" y="3324012"/>
            <a:ext cx="53439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300" b="1" dirty="0">
                <a:solidFill>
                  <a:schemeClr val="accent1"/>
                </a:solidFill>
              </a:rPr>
              <a:t>КЛАСИФИКАЦИЈА ПО НАСТАНКУ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E26A42-8B09-B148-8A6E-A3F2CE63D2F4}"/>
              </a:ext>
            </a:extLst>
          </p:cNvPr>
          <p:cNvSpPr txBox="1"/>
          <p:nvPr/>
        </p:nvSpPr>
        <p:spPr>
          <a:xfrm>
            <a:off x="1279292" y="3770288"/>
            <a:ext cx="102312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Настанак англицизма подразумијева начин на који је дотични англицизам доспио у српски језик. У српском језику постоје три типа англицизама по начину настанка: преобликовани, преведени и мјешовити.</a:t>
            </a:r>
            <a:endParaRPr lang="x-none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26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A06A30-5A2F-CB45-959B-1CCB831ED61C}"/>
              </a:ext>
            </a:extLst>
          </p:cNvPr>
          <p:cNvSpPr txBox="1"/>
          <p:nvPr/>
        </p:nvSpPr>
        <p:spPr>
          <a:xfrm>
            <a:off x="1402575" y="262672"/>
            <a:ext cx="491025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300" b="1" dirty="0">
                <a:solidFill>
                  <a:schemeClr val="accent1"/>
                </a:solidFill>
              </a:rPr>
              <a:t>ПРЕОБЛИКОВАНИ АНГЛИЦИЗМИ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A4D169-6323-E745-8890-9FCBFE82B9E0}"/>
              </a:ext>
            </a:extLst>
          </p:cNvPr>
          <p:cNvSpPr txBox="1"/>
          <p:nvPr/>
        </p:nvSpPr>
        <p:spPr>
          <a:xfrm>
            <a:off x="1402575" y="708948"/>
            <a:ext cx="10457366" cy="173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За објекат или </a:t>
            </a:r>
            <a:r>
              <a:rPr lang="hr-HR" sz="2100" dirty="0" smtClean="0">
                <a:latin typeface="+mj-lt"/>
              </a:rPr>
              <a:t>појам, </a:t>
            </a:r>
            <a:r>
              <a:rPr lang="hr-HR" sz="2100" dirty="0">
                <a:latin typeface="+mj-lt"/>
              </a:rPr>
              <a:t>за који у српском језику не постоји ријеч или </a:t>
            </a:r>
            <a:r>
              <a:rPr lang="hr-HR" sz="2100" dirty="0" smtClean="0">
                <a:latin typeface="+mj-lt"/>
              </a:rPr>
              <a:t>израз, </a:t>
            </a:r>
            <a:r>
              <a:rPr lang="hr-HR" sz="2100" dirty="0">
                <a:latin typeface="+mj-lt"/>
              </a:rPr>
              <a:t>преузима се ријеч из енглеског језика. У терминологији информатике и електронских медија постоји велики број преобликованих англицизама:</a:t>
            </a:r>
          </a:p>
          <a:p>
            <a:pPr algn="l"/>
            <a:endParaRPr lang="hr-HR" sz="2100" dirty="0">
              <a:latin typeface="+mj-lt"/>
            </a:endParaRPr>
          </a:p>
          <a:p>
            <a:pPr algn="l"/>
            <a:endParaRPr lang="x-none" sz="2100" dirty="0">
              <a:latin typeface="+mj-lt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9922F90A-6B36-D94B-86C3-542D3B106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78965"/>
              </p:ext>
            </p:extLst>
          </p:nvPr>
        </p:nvGraphicFramePr>
        <p:xfrm>
          <a:off x="3070405" y="2335562"/>
          <a:ext cx="60511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595">
                  <a:extLst>
                    <a:ext uri="{9D8B030D-6E8A-4147-A177-3AD203B41FA5}">
                      <a16:colId xmlns:a16="http://schemas.microsoft.com/office/drawing/2014/main" xmlns="" val="1986641247"/>
                    </a:ext>
                  </a:extLst>
                </a:gridCol>
                <a:gridCol w="3025595">
                  <a:extLst>
                    <a:ext uri="{9D8B030D-6E8A-4147-A177-3AD203B41FA5}">
                      <a16:colId xmlns:a16="http://schemas.microsoft.com/office/drawing/2014/main" xmlns="" val="1217491854"/>
                    </a:ext>
                  </a:extLst>
                </a:gridCol>
              </a:tblGrid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  АНГЛИЦИЗАМ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ЕНГЛЕСКИ МОДЕЛ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128094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    програм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programme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0712875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   микрофон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microphone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2205045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       веб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the web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044345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мобилни телефон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mobile phone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367074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     студио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studio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190362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     сигнал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 signal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651397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инсталирати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install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0104096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документарац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documentary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171139"/>
                  </a:ext>
                </a:extLst>
              </a:tr>
              <a:tr h="258933">
                <a:tc>
                  <a:txBody>
                    <a:bodyPr/>
                    <a:lstStyle/>
                    <a:p>
                      <a:r>
                        <a:rPr lang="hr-HR" dirty="0"/>
                        <a:t>              слајд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slide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143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44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192A5A-B1FF-B64B-9D89-6BD223059228}"/>
              </a:ext>
            </a:extLst>
          </p:cNvPr>
          <p:cNvSpPr txBox="1"/>
          <p:nvPr/>
        </p:nvSpPr>
        <p:spPr>
          <a:xfrm>
            <a:off x="1331952" y="293647"/>
            <a:ext cx="50961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300" b="1" dirty="0">
                <a:solidFill>
                  <a:schemeClr val="accent1"/>
                </a:solidFill>
              </a:rPr>
              <a:t>ПРЕВЕДЕНИ АНГЛИЦИЗМИ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4AC48-2963-204D-9992-8EC26F9B5ED0}"/>
              </a:ext>
            </a:extLst>
          </p:cNvPr>
          <p:cNvSpPr txBox="1"/>
          <p:nvPr/>
        </p:nvSpPr>
        <p:spPr>
          <a:xfrm>
            <a:off x="1331952" y="739923"/>
            <a:ext cx="9974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Ови англицизми, настају када се већ постојећој домаћој или одомаћеној ријечи у српском језику придружује сасвим ново значење и тако настаје </a:t>
            </a:r>
            <a:r>
              <a:rPr lang="hr-HR" sz="2100" i="1" dirty="0">
                <a:latin typeface="+mj-lt"/>
              </a:rPr>
              <a:t>неологизам.</a:t>
            </a:r>
            <a:endParaRPr lang="x-none" sz="2100" dirty="0">
              <a:latin typeface="+mj-lt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B0A3103A-3C32-3145-9079-6A4AB001A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50065"/>
              </p:ext>
            </p:extLst>
          </p:nvPr>
        </p:nvGraphicFramePr>
        <p:xfrm>
          <a:off x="2787805" y="2192847"/>
          <a:ext cx="601752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764">
                  <a:extLst>
                    <a:ext uri="{9D8B030D-6E8A-4147-A177-3AD203B41FA5}">
                      <a16:colId xmlns:a16="http://schemas.microsoft.com/office/drawing/2014/main" xmlns="" val="3902371792"/>
                    </a:ext>
                  </a:extLst>
                </a:gridCol>
                <a:gridCol w="3008764">
                  <a:extLst>
                    <a:ext uri="{9D8B030D-6E8A-4147-A177-3AD203B41FA5}">
                      <a16:colId xmlns:a16="http://schemas.microsoft.com/office/drawing/2014/main" xmlns="" val="2082129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АНГЛИЦИЗМИ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ЕНГЛЕСКИ МОДЕЛ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46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људска права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human rights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79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покривати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cover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623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позадина догађаја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background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269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(веб) претрага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web search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603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 миш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mouse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55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рачунар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computer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186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дугме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button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10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откључати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unlock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527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жива укључења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live reports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725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161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A246CC-1AF0-8044-8580-77ADDC201E73}"/>
              </a:ext>
            </a:extLst>
          </p:cNvPr>
          <p:cNvSpPr txBox="1"/>
          <p:nvPr/>
        </p:nvSpPr>
        <p:spPr>
          <a:xfrm>
            <a:off x="1315843" y="355601"/>
            <a:ext cx="45385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300" b="1" dirty="0">
                <a:solidFill>
                  <a:schemeClr val="accent1"/>
                </a:solidFill>
              </a:rPr>
              <a:t>МЈЕШОВИТИ АНГЛИЦИЗМИ</a:t>
            </a:r>
            <a:endParaRPr lang="x-none" sz="23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2B0FFC-5FE7-644A-ADDD-4ABB3392E5B4}"/>
              </a:ext>
            </a:extLst>
          </p:cNvPr>
          <p:cNvSpPr txBox="1"/>
          <p:nvPr/>
        </p:nvSpPr>
        <p:spPr>
          <a:xfrm>
            <a:off x="1315843" y="801877"/>
            <a:ext cx="5467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100" dirty="0">
                <a:latin typeface="+mj-lt"/>
              </a:rPr>
              <a:t>Они настају преобликовањем једног дијела ријечи, а превођењем другог дијела.</a:t>
            </a:r>
            <a:endParaRPr lang="x-none" sz="2100" dirty="0">
              <a:latin typeface="+mj-lt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7C3B458D-B9DC-004C-BA07-3743EE8B8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08840"/>
              </p:ext>
            </p:extLst>
          </p:nvPr>
        </p:nvGraphicFramePr>
        <p:xfrm>
          <a:off x="3094463" y="1986817"/>
          <a:ext cx="600307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537">
                  <a:extLst>
                    <a:ext uri="{9D8B030D-6E8A-4147-A177-3AD203B41FA5}">
                      <a16:colId xmlns:a16="http://schemas.microsoft.com/office/drawing/2014/main" xmlns="" val="339708173"/>
                    </a:ext>
                  </a:extLst>
                </a:gridCol>
                <a:gridCol w="3001537">
                  <a:extLst>
                    <a:ext uri="{9D8B030D-6E8A-4147-A177-3AD203B41FA5}">
                      <a16:colId xmlns:a16="http://schemas.microsoft.com/office/drawing/2014/main" xmlns="" val="2816720073"/>
                    </a:ext>
                  </a:extLst>
                </a:gridCol>
              </a:tblGrid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      АНГЛИЦИЗАМ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ЕНГЛЕСКИ МОДЕЛ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038952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    локалне вијести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local news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946822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     кључне фразе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key phrases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873069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     жива емисија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live show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3845635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виртуелна стварност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virtual reality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063382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  интернет страница 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Internet page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090063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     креирање лика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character creation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152284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визуелна умјетност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visual art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2144546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        онлајн подршка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online support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781574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r>
                        <a:rPr lang="hr-HR" dirty="0"/>
                        <a:t>стратегија у реалном                   времену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real-time strategy</a:t>
                      </a:r>
                    </a:p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442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91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E70C8-D7A4-8444-90F2-A9D289A7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b="1" dirty="0"/>
              <a:t>РЕЗУЛТАТИ</a:t>
            </a:r>
            <a:endParaRPr lang="x-none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409EACD-46AA-F247-999F-2B579835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291376"/>
            <a:ext cx="4046934" cy="347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BBD1EB-E4FD-B948-86B2-7D5AA4458985}"/>
              </a:ext>
            </a:extLst>
          </p:cNvPr>
          <p:cNvSpPr txBox="1"/>
          <p:nvPr/>
        </p:nvSpPr>
        <p:spPr>
          <a:xfrm>
            <a:off x="6222240" y="2291376"/>
            <a:ext cx="4309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 🟦  </a:t>
            </a:r>
            <a:r>
              <a:rPr lang="hr-HR" sz="2100" b="1" dirty="0">
                <a:latin typeface="+mj-lt"/>
              </a:rPr>
              <a:t>Преобликовани англицизми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144E15-54D9-4044-85E9-33223B6BA67C}"/>
              </a:ext>
            </a:extLst>
          </p:cNvPr>
          <p:cNvSpPr txBox="1"/>
          <p:nvPr/>
        </p:nvSpPr>
        <p:spPr>
          <a:xfrm>
            <a:off x="6266367" y="2770533"/>
            <a:ext cx="5928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🟨 </a:t>
            </a:r>
            <a:r>
              <a:rPr lang="hr-HR" sz="2100" b="1" dirty="0">
                <a:latin typeface="+mj-lt"/>
              </a:rPr>
              <a:t>Преведени англицизми</a:t>
            </a:r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876A8A-0877-5A42-8CF2-4CB377FDDE34}"/>
              </a:ext>
            </a:extLst>
          </p:cNvPr>
          <p:cNvSpPr txBox="1"/>
          <p:nvPr/>
        </p:nvSpPr>
        <p:spPr>
          <a:xfrm>
            <a:off x="6253216" y="3249690"/>
            <a:ext cx="3863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dirty="0"/>
              <a:t>🟧  </a:t>
            </a:r>
            <a:r>
              <a:rPr lang="hr-HR" sz="2100" b="1" dirty="0"/>
              <a:t>Мјешовити англицизми</a:t>
            </a:r>
            <a:endParaRPr lang="x-none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0CF8B90B-B4F1-3146-B801-20D262BD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64629" y="3625139"/>
            <a:ext cx="1842269" cy="237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329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700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        Англицизми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РЕЗУЛТАТИ</vt:lpstr>
      <vt:lpstr>PowerPoint Presentation</vt:lpstr>
      <vt:lpstr>PowerPoint Presentation</vt:lpstr>
      <vt:lpstr>СИРОВИ АНГЛИЦИЗМИ</vt:lpstr>
      <vt:lpstr>РЕЗУЛТАТИ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Англицизми</dc:title>
  <dc:creator>Zorana Banovic</dc:creator>
  <cp:lastModifiedBy>Dragan</cp:lastModifiedBy>
  <cp:revision>5</cp:revision>
  <dcterms:created xsi:type="dcterms:W3CDTF">2020-05-31T11:50:51Z</dcterms:created>
  <dcterms:modified xsi:type="dcterms:W3CDTF">2020-06-08T18:37:01Z</dcterms:modified>
</cp:coreProperties>
</file>