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5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7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813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63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4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61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2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4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9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1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9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1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482DE1-677F-4369-BA23-ACAC941BC84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04A5-D634-4E08-BAF7-F04D21DFA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75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47" y="-1012251"/>
            <a:ext cx="8825658" cy="3329581"/>
          </a:xfrm>
        </p:spPr>
        <p:txBody>
          <a:bodyPr/>
          <a:lstStyle/>
          <a:p>
            <a:r>
              <a:rPr lang="sr-Cyrl-RS" b="1" i="1" u="sng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АНГЛИЦИЗМИ – МАНЕ </a:t>
            </a:r>
            <a:r>
              <a:rPr lang="sr-Cyrl-RS" b="1" i="1" u="sng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sr-Cyrl-RS" b="1" i="1" u="sng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</a:t>
            </a:r>
            <a:r>
              <a:rPr lang="sr-Cyrl-RS" b="1" i="1" u="sng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en-US" b="1" i="1" u="sng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0426" y="4863593"/>
            <a:ext cx="8825658" cy="861420"/>
          </a:xfrm>
        </p:spPr>
        <p:txBody>
          <a:bodyPr/>
          <a:lstStyle/>
          <a:p>
            <a:r>
              <a:rPr lang="sr-Cyrl-RS" b="1" i="1" cap="none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  <a:r>
              <a:rPr lang="en-US" b="1" i="1" cap="none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sr-Cyrl-RS" b="1" i="1" cap="none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Магдалена Милошевић</a:t>
            </a:r>
            <a:r>
              <a:rPr lang="en-US" b="1" i="1" cap="none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</a:t>
            </a:r>
            <a:r>
              <a:rPr lang="sr-Cyrl-RS" sz="1600" b="1" i="1" cap="none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r>
              <a:rPr lang="sr-Cyrl-RS" b="1" i="1" cap="none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Професор</a:t>
            </a:r>
            <a:r>
              <a:rPr lang="en-US" b="1" i="1" cap="none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sr-Cyrl-RS" b="1" i="1" cap="none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мр</a:t>
            </a:r>
            <a:r>
              <a:rPr lang="en-US" b="1" i="1" cap="none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i="1" cap="none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Сања Ђурић</a:t>
            </a:r>
            <a:r>
              <a:rPr lang="en-US" b="1" i="1" cap="none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RS" b="1" i="1" cap="none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</a:t>
            </a:r>
            <a:endParaRPr lang="en-US" b="1" i="1" cap="none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64" y="2409296"/>
            <a:ext cx="5851862" cy="3580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31113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1" y="0"/>
            <a:ext cx="9404723" cy="1400530"/>
          </a:xfrm>
        </p:spPr>
        <p:txBody>
          <a:bodyPr/>
          <a:lstStyle/>
          <a:p>
            <a:r>
              <a:rPr lang="sr-Cyrl-RS" dirty="0"/>
              <a:t> </a:t>
            </a:r>
            <a:br>
              <a:rPr lang="sr-Cyrl-RS" dirty="0"/>
            </a:br>
            <a:r>
              <a:rPr lang="sr-Cyrl-R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Помодарство</a:t>
            </a: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1" y="2052918"/>
            <a:ext cx="4995816" cy="3652423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Свједоци смо да се </a:t>
            </a:r>
            <a:r>
              <a:rPr lang="sr-Cyrl-RS" dirty="0" smtClean="0"/>
              <a:t>данас, </a:t>
            </a:r>
            <a:r>
              <a:rPr lang="sr-Cyrl-RS" dirty="0" smtClean="0"/>
              <a:t>у свијету, нарочито шоубизниса, користе англицизми </a:t>
            </a:r>
            <a:r>
              <a:rPr lang="sr-Cyrl-RS" dirty="0" smtClean="0"/>
              <a:t>у </a:t>
            </a:r>
            <a:r>
              <a:rPr lang="sr-Cyrl-RS" dirty="0" err="1" smtClean="0"/>
              <a:t>рјечнику</a:t>
            </a:r>
            <a:r>
              <a:rPr lang="sr-Cyrl-RS" dirty="0" smtClean="0"/>
              <a:t> особа, </a:t>
            </a:r>
            <a:r>
              <a:rPr lang="sr-Cyrl-RS" dirty="0" smtClean="0"/>
              <a:t>које суштински не познају ни </a:t>
            </a:r>
            <a:r>
              <a:rPr lang="sr-Cyrl-RS" dirty="0" smtClean="0"/>
              <a:t>основе </a:t>
            </a:r>
            <a:r>
              <a:rPr lang="sr-Cyrl-RS" dirty="0" smtClean="0"/>
              <a:t>свог матерњег језика. То је данашњи </a:t>
            </a:r>
            <a:r>
              <a:rPr lang="sr-Cyrl-RS" dirty="0" smtClean="0"/>
              <a:t>тренд, </a:t>
            </a:r>
            <a:r>
              <a:rPr lang="sr-Cyrl-RS" dirty="0" smtClean="0"/>
              <a:t>који је веома </a:t>
            </a:r>
            <a:r>
              <a:rPr lang="sr-Cyrl-RS" dirty="0" smtClean="0"/>
              <a:t>популаран, </a:t>
            </a:r>
            <a:r>
              <a:rPr lang="sr-Cyrl-RS" dirty="0" smtClean="0"/>
              <a:t>али површан и погубан за језик.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06" y="1629178"/>
            <a:ext cx="5927466" cy="4076163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23191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26" y="452718"/>
            <a:ext cx="9404723" cy="1400530"/>
          </a:xfrm>
        </p:spPr>
        <p:txBody>
          <a:bodyPr/>
          <a:lstStyle/>
          <a:p>
            <a:r>
              <a:rPr lang="sr-Cyrl-R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да савладамо ове мане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626" y="1853247"/>
            <a:ext cx="5651659" cy="4560431"/>
          </a:xfrm>
        </p:spPr>
        <p:txBody>
          <a:bodyPr/>
          <a:lstStyle/>
          <a:p>
            <a:r>
              <a:rPr lang="sr-Cyrl-RS" dirty="0" smtClean="0"/>
              <a:t>Упознавањем историје и културе властитог </a:t>
            </a:r>
            <a:r>
              <a:rPr lang="sr-Cyrl-RS" dirty="0" smtClean="0"/>
              <a:t>народа;</a:t>
            </a:r>
            <a:endParaRPr lang="sr-Cyrl-RS" dirty="0" smtClean="0"/>
          </a:p>
          <a:p>
            <a:r>
              <a:rPr lang="sr-Cyrl-RS" dirty="0" smtClean="0"/>
              <a:t>Међугенерацијске неспоразуме ријешити конструктивним </a:t>
            </a:r>
            <a:r>
              <a:rPr lang="sr-Cyrl-RS" dirty="0" smtClean="0"/>
              <a:t>дијалогом;</a:t>
            </a:r>
            <a:endParaRPr lang="sr-Cyrl-RS" dirty="0" smtClean="0"/>
          </a:p>
          <a:p>
            <a:r>
              <a:rPr lang="sr-Cyrl-RS" dirty="0" smtClean="0"/>
              <a:t>Читањем српске </a:t>
            </a:r>
            <a:r>
              <a:rPr lang="sr-Cyrl-RS" dirty="0" smtClean="0"/>
              <a:t>литературе;</a:t>
            </a:r>
            <a:endParaRPr lang="sr-Cyrl-RS" dirty="0" smtClean="0"/>
          </a:p>
          <a:p>
            <a:r>
              <a:rPr lang="sr-Cyrl-RS" dirty="0" smtClean="0"/>
              <a:t>Вратити мјесто и значај књизи у </a:t>
            </a:r>
            <a:r>
              <a:rPr lang="sr-Cyrl-RS" dirty="0" smtClean="0"/>
              <a:t>образовању; </a:t>
            </a:r>
            <a:endParaRPr lang="sr-Cyrl-RS" dirty="0" smtClean="0"/>
          </a:p>
          <a:p>
            <a:r>
              <a:rPr lang="sr-Cyrl-RS" dirty="0" err="1" smtClean="0"/>
              <a:t>Неподлијегање</a:t>
            </a:r>
            <a:r>
              <a:rPr lang="sr-Cyrl-RS" dirty="0" smtClean="0"/>
              <a:t> </a:t>
            </a:r>
            <a:r>
              <a:rPr lang="sr-Cyrl-RS" dirty="0" smtClean="0"/>
              <a:t>краткотрајним глобалним </a:t>
            </a:r>
            <a:r>
              <a:rPr lang="sr-Cyrl-RS" dirty="0" smtClean="0"/>
              <a:t>трендовима.</a:t>
            </a:r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5" y="2059310"/>
            <a:ext cx="4928585" cy="3285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274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843" y="2564853"/>
            <a:ext cx="9404723" cy="14005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s-Latn-BA" sz="7200" b="1" i="1" u="sng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XB</a:t>
            </a:r>
            <a:r>
              <a:rPr lang="sr-Cyrl-RS" sz="7200" b="1" i="1" u="sng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 НА ПАЖЊИ!</a:t>
            </a:r>
            <a:endParaRPr lang="en-US" sz="7200" b="1" i="1" u="sng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75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841" y="439840"/>
            <a:ext cx="9404723" cy="1400530"/>
          </a:xfrm>
        </p:spPr>
        <p:txBody>
          <a:bodyPr/>
          <a:lstStyle/>
          <a:p>
            <a:r>
              <a:rPr lang="sr-Cyrl-R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</a:t>
            </a:r>
            <a:r>
              <a:rPr lang="sr-Cyrl-R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мислите „мане” англицизама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32" y="2065797"/>
            <a:ext cx="8946541" cy="4195481"/>
          </a:xfrm>
        </p:spPr>
        <p:txBody>
          <a:bodyPr/>
          <a:lstStyle/>
          <a:p>
            <a:r>
              <a:rPr lang="sr-Cyrl-RS" dirty="0" smtClean="0"/>
              <a:t>Недостаци </a:t>
            </a:r>
            <a:r>
              <a:rPr lang="sr-Cyrl-RS" dirty="0" smtClean="0"/>
              <a:t>кориш</a:t>
            </a:r>
            <a:r>
              <a:rPr lang="sr-Cyrl-RS" dirty="0"/>
              <a:t>ћ</a:t>
            </a:r>
            <a:r>
              <a:rPr lang="sr-Cyrl-RS" dirty="0" smtClean="0"/>
              <a:t>ења </a:t>
            </a:r>
            <a:r>
              <a:rPr lang="sr-Cyrl-RS" dirty="0" smtClean="0"/>
              <a:t>англицизама, као и предности, су веома очигледн</a:t>
            </a:r>
            <a:r>
              <a:rPr lang="sr-Cyrl-RS" dirty="0"/>
              <a:t>и</a:t>
            </a:r>
            <a:r>
              <a:rPr lang="sr-Cyrl-RS" dirty="0" smtClean="0"/>
              <a:t>. Иако доприносе развијању српског језика, </a:t>
            </a:r>
            <a:r>
              <a:rPr lang="sr-Cyrl-RS" dirty="0" smtClean="0"/>
              <a:t>англицизми</a:t>
            </a:r>
            <a:r>
              <a:rPr lang="sr-Latn-RS" dirty="0" smtClean="0"/>
              <a:t>,</a:t>
            </a:r>
            <a:r>
              <a:rPr lang="sr-Cyrl-RS" dirty="0" smtClean="0"/>
              <a:t> </a:t>
            </a:r>
            <a:r>
              <a:rPr lang="sr-Cyrl-RS" dirty="0" smtClean="0"/>
              <a:t>на неки </a:t>
            </a:r>
            <a:r>
              <a:rPr lang="sr-Cyrl-RS" dirty="0" smtClean="0"/>
              <a:t>начин</a:t>
            </a:r>
            <a:r>
              <a:rPr lang="sr-Latn-RS" dirty="0" smtClean="0"/>
              <a:t>,</a:t>
            </a:r>
            <a:r>
              <a:rPr lang="sr-Cyrl-RS" dirty="0" smtClean="0"/>
              <a:t> </a:t>
            </a:r>
            <a:r>
              <a:rPr lang="sr-Cyrl-RS" dirty="0" smtClean="0"/>
              <a:t>исто тако стагнирају развој нових </a:t>
            </a:r>
            <a:r>
              <a:rPr lang="sr-Cyrl-RS" u="sng" dirty="0" smtClean="0"/>
              <a:t>словенских ријечи. </a:t>
            </a:r>
            <a:endParaRPr lang="en-US" u="sng" dirty="0" smtClean="0"/>
          </a:p>
          <a:p>
            <a:r>
              <a:rPr lang="sr-Cyrl-RS" dirty="0" smtClean="0"/>
              <a:t>Енглески </a:t>
            </a:r>
            <a:r>
              <a:rPr lang="sr-Cyrl-RS" dirty="0" smtClean="0"/>
              <a:t>језик</a:t>
            </a:r>
            <a:r>
              <a:rPr lang="sr-Latn-RS" dirty="0" smtClean="0"/>
              <a:t>,</a:t>
            </a:r>
            <a:r>
              <a:rPr lang="sr-Cyrl-RS" dirty="0" smtClean="0"/>
              <a:t> </a:t>
            </a:r>
            <a:r>
              <a:rPr lang="sr-Cyrl-RS" dirty="0" smtClean="0"/>
              <a:t>сам по </a:t>
            </a:r>
            <a:r>
              <a:rPr lang="sr-Cyrl-RS" dirty="0" smtClean="0"/>
              <a:t>себи</a:t>
            </a:r>
            <a:r>
              <a:rPr lang="sr-Latn-RS" dirty="0" smtClean="0"/>
              <a:t>,</a:t>
            </a:r>
            <a:r>
              <a:rPr lang="sr-Cyrl-RS" dirty="0" smtClean="0"/>
              <a:t> </a:t>
            </a:r>
            <a:r>
              <a:rPr lang="sr-Cyrl-RS" dirty="0" smtClean="0"/>
              <a:t>има доста </a:t>
            </a:r>
            <a:r>
              <a:rPr lang="sr-Cyrl-RS" dirty="0" smtClean="0"/>
              <a:t>олакшица, које </a:t>
            </a:r>
            <a:r>
              <a:rPr lang="sr-Cyrl-RS" dirty="0" smtClean="0"/>
              <a:t>други не посједују, </a:t>
            </a:r>
            <a:r>
              <a:rPr lang="sr-Cyrl-RS" dirty="0" smtClean="0"/>
              <a:t>тиме </a:t>
            </a:r>
            <a:r>
              <a:rPr lang="sr-Cyrl-RS" dirty="0" smtClean="0"/>
              <a:t>постаје интернационално </a:t>
            </a:r>
            <a:r>
              <a:rPr lang="sr-Cyrl-RS" dirty="0" smtClean="0"/>
              <a:t>коришћен</a:t>
            </a:r>
            <a:r>
              <a:rPr lang="sr-Cyrl-RS" dirty="0" smtClean="0"/>
              <a:t>. Међутим, управо због тих </a:t>
            </a:r>
            <a:r>
              <a:rPr lang="sr-Cyrl-RS" dirty="0" smtClean="0"/>
              <a:t>олакшица </a:t>
            </a:r>
            <a:r>
              <a:rPr lang="sr-Cyrl-RS" dirty="0" smtClean="0"/>
              <a:t>не посједује и неке битне </a:t>
            </a:r>
            <a:r>
              <a:rPr lang="sr-Cyrl-RS" dirty="0" smtClean="0"/>
              <a:t>карактеристике, које </a:t>
            </a:r>
            <a:r>
              <a:rPr lang="sr-Cyrl-RS" dirty="0" smtClean="0"/>
              <a:t>чине наш језик.</a:t>
            </a:r>
          </a:p>
          <a:p>
            <a:r>
              <a:rPr lang="sr-Cyrl-RS" dirty="0" smtClean="0"/>
              <a:t>Наравно, </a:t>
            </a:r>
            <a:r>
              <a:rPr lang="sr-Cyrl-RS" dirty="0" smtClean="0"/>
              <a:t>осим језичних специфичности, ту се преплићу разлози попут особина које су  карактеристичне за сваку појединачну нацију и служе одржавању традиције и културе.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9" y="555996"/>
            <a:ext cx="8209613" cy="5522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46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Које су те мане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30946"/>
            <a:ext cx="5072109" cy="4669854"/>
          </a:xfrm>
        </p:spPr>
        <p:txBody>
          <a:bodyPr/>
          <a:lstStyle/>
          <a:p>
            <a:r>
              <a:rPr lang="sr-Cyrl-RS" dirty="0" smtClean="0"/>
              <a:t>Губитак </a:t>
            </a:r>
            <a:r>
              <a:rPr lang="sr-Cyrl-RS" dirty="0" smtClean="0"/>
              <a:t>језика; </a:t>
            </a:r>
            <a:endParaRPr lang="en-US" dirty="0" smtClean="0"/>
          </a:p>
          <a:p>
            <a:r>
              <a:rPr lang="sr-Cyrl-RS" dirty="0" smtClean="0"/>
              <a:t>Неразумијевање, </a:t>
            </a:r>
            <a:r>
              <a:rPr lang="sr-Cyrl-RS" dirty="0" smtClean="0"/>
              <a:t>неспоразуми;</a:t>
            </a:r>
            <a:endParaRPr lang="sr-Cyrl-RS" dirty="0" smtClean="0"/>
          </a:p>
          <a:p>
            <a:r>
              <a:rPr lang="en-US" dirty="0" smtClean="0"/>
              <a:t>O</a:t>
            </a:r>
            <a:r>
              <a:rPr lang="sr-Cyrl-RS" dirty="0" smtClean="0"/>
              <a:t>тежано савладавање властитог </a:t>
            </a:r>
            <a:r>
              <a:rPr lang="sr-Cyrl-RS" dirty="0" smtClean="0"/>
              <a:t>језика;</a:t>
            </a:r>
            <a:endParaRPr lang="sr-Cyrl-RS" dirty="0"/>
          </a:p>
          <a:p>
            <a:r>
              <a:rPr lang="sr-Cyrl-RS" dirty="0" err="1" smtClean="0"/>
              <a:t>Потцјењивање</a:t>
            </a:r>
            <a:r>
              <a:rPr lang="sr-Cyrl-RS" dirty="0" smtClean="0"/>
              <a:t> </a:t>
            </a:r>
            <a:r>
              <a:rPr lang="sr-Cyrl-RS" dirty="0" smtClean="0"/>
              <a:t>властите литературе и </a:t>
            </a:r>
            <a:r>
              <a:rPr lang="sr-Cyrl-RS" dirty="0" smtClean="0"/>
              <a:t>граматике;</a:t>
            </a:r>
            <a:endParaRPr lang="bs-Latn-BA" dirty="0" smtClean="0"/>
          </a:p>
          <a:p>
            <a:r>
              <a:rPr lang="sr-Cyrl-RS" dirty="0" smtClean="0"/>
              <a:t> </a:t>
            </a:r>
            <a:r>
              <a:rPr lang="sr-Cyrl-RS" dirty="0"/>
              <a:t>Глобализација „интернет” </a:t>
            </a:r>
            <a:r>
              <a:rPr lang="sr-Cyrl-RS" dirty="0" smtClean="0"/>
              <a:t>језика;</a:t>
            </a:r>
            <a:endParaRPr lang="sr-Cyrl-RS" dirty="0" smtClean="0"/>
          </a:p>
          <a:p>
            <a:r>
              <a:rPr lang="sr-Cyrl-RS" dirty="0" smtClean="0"/>
              <a:t>Помодарство.</a:t>
            </a:r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93" y="1730946"/>
            <a:ext cx="4164414" cy="423704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754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Губитак српског језика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79760"/>
            <a:ext cx="4687889" cy="4754785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Од давнина </a:t>
            </a:r>
            <a:r>
              <a:rPr lang="sr-Cyrl-RS" dirty="0" smtClean="0"/>
              <a:t>језик, </a:t>
            </a:r>
            <a:r>
              <a:rPr lang="sr-Cyrl-RS" dirty="0" smtClean="0"/>
              <a:t>на неки </a:t>
            </a:r>
            <a:r>
              <a:rPr lang="sr-Cyrl-RS" dirty="0" smtClean="0"/>
              <a:t>начин, </a:t>
            </a:r>
            <a:r>
              <a:rPr lang="sr-Cyrl-RS" dirty="0" smtClean="0"/>
              <a:t>представља и идентитет, једну цијелу нацију и културу, пуну </a:t>
            </a:r>
            <a:r>
              <a:rPr lang="sr-Cyrl-RS" dirty="0" smtClean="0"/>
              <a:t>традиција, </a:t>
            </a:r>
            <a:r>
              <a:rPr lang="sr-Cyrl-RS" dirty="0" smtClean="0"/>
              <a:t>које се морају настављати ради њиховог опстанка.</a:t>
            </a:r>
            <a:r>
              <a:rPr lang="en-US" dirty="0" smtClean="0"/>
              <a:t> </a:t>
            </a:r>
            <a:r>
              <a:rPr lang="sr-Cyrl-RS" dirty="0" smtClean="0"/>
              <a:t>Увођењем енглеских ријечи у наш </a:t>
            </a:r>
            <a:r>
              <a:rPr lang="sr-Cyrl-RS" dirty="0" smtClean="0"/>
              <a:t>језик,</a:t>
            </a:r>
            <a:r>
              <a:rPr lang="en-US" dirty="0" smtClean="0"/>
              <a:t> </a:t>
            </a:r>
            <a:r>
              <a:rPr lang="sr-Cyrl-RS" dirty="0" smtClean="0"/>
              <a:t>умјесто </a:t>
            </a:r>
            <a:r>
              <a:rPr lang="sr-Cyrl-RS" dirty="0" smtClean="0"/>
              <a:t>коришћења </a:t>
            </a:r>
            <a:r>
              <a:rPr lang="sr-Cyrl-RS" dirty="0" smtClean="0"/>
              <a:t>сопствених истог значења, умањује и брише стотине година српске историје и језика.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03" y="2064058"/>
            <a:ext cx="5592494" cy="3586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014" y="481069"/>
            <a:ext cx="9404723" cy="1400530"/>
          </a:xfrm>
        </p:spPr>
        <p:txBody>
          <a:bodyPr/>
          <a:lstStyle/>
          <a:p>
            <a:r>
              <a:rPr lang="sr-Cyrl-R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Неспоразуми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014" y="1870004"/>
            <a:ext cx="4335089" cy="429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Англицизми су довели до многих неспоразума у комуникацији.</a:t>
            </a:r>
          </a:p>
          <a:p>
            <a:pPr marL="0" indent="0">
              <a:buNone/>
            </a:pPr>
            <a:r>
              <a:rPr lang="sr-Cyrl-RS" dirty="0" smtClean="0"/>
              <a:t>Најчешће су између старијих </a:t>
            </a:r>
            <a:r>
              <a:rPr lang="en-US" dirty="0" smtClean="0"/>
              <a:t>     </a:t>
            </a:r>
            <a:r>
              <a:rPr lang="sr-Cyrl-RS" dirty="0" smtClean="0"/>
              <a:t>и млађих генерација, јер су англицизми највише употребљени од стране млађе генерације</a:t>
            </a:r>
            <a:r>
              <a:rPr lang="sr-Cyrl-RS" dirty="0" smtClean="0"/>
              <a:t>.</a:t>
            </a: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 </a:t>
            </a:r>
            <a:r>
              <a:rPr lang="sr-Cyrl-RS" dirty="0"/>
              <a:t>П</a:t>
            </a:r>
            <a:r>
              <a:rPr lang="sr-Cyrl-RS" dirty="0" smtClean="0"/>
              <a:t>окушај </a:t>
            </a:r>
            <a:r>
              <a:rPr lang="sr-Cyrl-RS" dirty="0" smtClean="0"/>
              <a:t>старијих генерација да освијести млађе генерације да више користе свој језик, а не </a:t>
            </a:r>
            <a:r>
              <a:rPr lang="sr-Cyrl-RS" dirty="0" smtClean="0"/>
              <a:t>енглески</a:t>
            </a:r>
            <a:r>
              <a:rPr lang="sr-Cyrl-RS" dirty="0" smtClean="0"/>
              <a:t>, доводи до сукоба.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41" y="1678131"/>
            <a:ext cx="4817301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892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Отежано с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Cyrl-R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владавање властитог језика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425625"/>
            <a:ext cx="4528073" cy="4432375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Пречесто употребљавање</a:t>
            </a:r>
            <a:r>
              <a:rPr lang="en-US" dirty="0" smtClean="0"/>
              <a:t> </a:t>
            </a:r>
            <a:r>
              <a:rPr lang="sr-Cyrl-RS" dirty="0" smtClean="0"/>
              <a:t>туђих ријечи може </a:t>
            </a:r>
            <a:r>
              <a:rPr lang="sr-Cyrl-RS" dirty="0" smtClean="0"/>
              <a:t>да буде </a:t>
            </a:r>
            <a:r>
              <a:rPr lang="sr-Cyrl-RS" dirty="0" smtClean="0"/>
              <a:t>знак недовољног познавања властитог </a:t>
            </a:r>
            <a:r>
              <a:rPr lang="sr-Cyrl-RS" dirty="0" smtClean="0"/>
              <a:t>језика - то </a:t>
            </a:r>
            <a:r>
              <a:rPr lang="sr-Cyrl-RS" dirty="0" smtClean="0"/>
              <a:t>је тужна истина данашњег </a:t>
            </a:r>
            <a:r>
              <a:rPr lang="sr-Cyrl-RS" dirty="0" smtClean="0"/>
              <a:t>друштва, </a:t>
            </a:r>
            <a:r>
              <a:rPr lang="sr-Cyrl-RS" dirty="0"/>
              <a:t>н</a:t>
            </a:r>
            <a:r>
              <a:rPr lang="sr-Cyrl-RS" dirty="0" smtClean="0"/>
              <a:t>е </a:t>
            </a:r>
            <a:r>
              <a:rPr lang="sr-Cyrl-RS" dirty="0" smtClean="0"/>
              <a:t>само српског, већ и код других мањих народа</a:t>
            </a:r>
            <a:r>
              <a:rPr lang="en-US" dirty="0" smtClean="0"/>
              <a:t> </a:t>
            </a:r>
            <a:r>
              <a:rPr lang="sr-Cyrl-RS" dirty="0" smtClean="0"/>
              <a:t>потчињених </a:t>
            </a:r>
            <a:r>
              <a:rPr lang="sr-Cyrl-RS" dirty="0" smtClean="0"/>
              <a:t>западној култури.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18" y="1957055"/>
            <a:ext cx="5641317" cy="4247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9749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64" y="298172"/>
            <a:ext cx="9404723" cy="1400530"/>
          </a:xfrm>
        </p:spPr>
        <p:txBody>
          <a:bodyPr/>
          <a:lstStyle/>
          <a:p>
            <a:r>
              <a:rPr lang="sr-Cyrl-R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Потцјењивање</a:t>
            </a:r>
            <a:r>
              <a:rPr lang="sr-Cyrl-R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властите литературе и граматике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64" y="2203367"/>
            <a:ext cx="4044529" cy="4558042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Српски језик је веома богат, како у ријечима, граматици, писаним траговима, тако и међу бројним писцима, </a:t>
            </a:r>
            <a:r>
              <a:rPr lang="sr-Cyrl-RS" dirty="0" smtClean="0"/>
              <a:t>философима</a:t>
            </a:r>
            <a:r>
              <a:rPr lang="sr-Cyrl-RS" dirty="0" smtClean="0"/>
              <a:t>, историчарима. Они су га својим радом оплеменили. Занемарујући ово, наш народ је склон да често поступи по оној народној </a:t>
            </a:r>
            <a:r>
              <a:rPr lang="sr-Cyrl-RS" dirty="0"/>
              <a:t> </a:t>
            </a:r>
            <a:r>
              <a:rPr lang="sr-Cyrl-RS" dirty="0" smtClean="0"/>
              <a:t>„туђе је и боље </a:t>
            </a:r>
            <a:r>
              <a:rPr lang="sr-Cyrl-RS" dirty="0"/>
              <a:t>и слађе</a:t>
            </a:r>
            <a:r>
              <a:rPr lang="sr-Cyrl-RS" dirty="0" smtClean="0"/>
              <a:t>”.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53" y="1907191"/>
            <a:ext cx="3689283" cy="4589264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576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00" y="362566"/>
            <a:ext cx="9404723" cy="1400530"/>
          </a:xfrm>
        </p:spPr>
        <p:txBody>
          <a:bodyPr/>
          <a:lstStyle/>
          <a:p>
            <a:r>
              <a:rPr lang="sr-Cyrl-RS" dirty="0"/>
              <a:t> </a:t>
            </a:r>
            <a:r>
              <a:rPr lang="sr-Cyrl-R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Глобализација </a:t>
            </a:r>
            <a:r>
              <a:rPr lang="sr-Cyrl-R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стварање „интернет</a:t>
            </a:r>
            <a:r>
              <a:rPr lang="sr-Cyrl-R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sr-Cyrl-R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језика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00" y="2341432"/>
            <a:ext cx="4428165" cy="4038790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Убрзаним развојем технологије и </a:t>
            </a:r>
            <a:r>
              <a:rPr lang="sr-Cyrl-RS" dirty="0" smtClean="0"/>
              <a:t>„</a:t>
            </a:r>
            <a:r>
              <a:rPr lang="sr-Cyrl-RS" dirty="0" err="1" smtClean="0"/>
              <a:t>онлајн</a:t>
            </a:r>
            <a:r>
              <a:rPr lang="sr-Cyrl-RS" dirty="0" smtClean="0"/>
              <a:t> комуникације“ </a:t>
            </a:r>
            <a:r>
              <a:rPr lang="sr-Cyrl-RS" dirty="0" smtClean="0"/>
              <a:t>у својеврсној опасности су се </a:t>
            </a:r>
            <a:r>
              <a:rPr lang="sr-Cyrl-RS" dirty="0" smtClean="0"/>
              <a:t>нашли, поготово, </a:t>
            </a:r>
            <a:r>
              <a:rPr lang="sr-Cyrl-RS" dirty="0" smtClean="0"/>
              <a:t>језици малих народа.</a:t>
            </a:r>
          </a:p>
          <a:p>
            <a:pPr marL="0" indent="0">
              <a:buNone/>
            </a:pPr>
            <a:r>
              <a:rPr lang="sr-Cyrl-RS" dirty="0" smtClean="0"/>
              <a:t>На сцени </a:t>
            </a:r>
            <a:r>
              <a:rPr lang="sr-Cyrl-RS" dirty="0" smtClean="0"/>
              <a:t>су, </a:t>
            </a:r>
            <a:r>
              <a:rPr lang="sr-Cyrl-RS" dirty="0" smtClean="0"/>
              <a:t>у посљедњих двадесетак </a:t>
            </a:r>
            <a:r>
              <a:rPr lang="sr-Cyrl-RS" dirty="0" smtClean="0"/>
              <a:t>година, енглеске </a:t>
            </a:r>
            <a:r>
              <a:rPr lang="sr-Cyrl-RS" dirty="0" smtClean="0"/>
              <a:t>скраћенице и ријечи умјесто именица, глагола, </a:t>
            </a:r>
            <a:r>
              <a:rPr lang="sr-Cyrl-RS" dirty="0" err="1" smtClean="0"/>
              <a:t>придјева</a:t>
            </a:r>
            <a:r>
              <a:rPr lang="sr-Cyrl-RS" dirty="0" smtClean="0"/>
              <a:t>, </a:t>
            </a:r>
            <a:r>
              <a:rPr lang="sr-Cyrl-RS" dirty="0" smtClean="0"/>
              <a:t>па чак и </a:t>
            </a:r>
            <a:r>
              <a:rPr lang="sr-Cyrl-RS" dirty="0" err="1" smtClean="0"/>
              <a:t>дијелова</a:t>
            </a:r>
            <a:r>
              <a:rPr lang="sr-Cyrl-RS" dirty="0" smtClean="0"/>
              <a:t> </a:t>
            </a:r>
            <a:r>
              <a:rPr lang="sr-Cyrl-RS" dirty="0" smtClean="0"/>
              <a:t>реченица. Те скраћенице често не одговарају граматици енглеског језика.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45" y="2336254"/>
            <a:ext cx="5057551" cy="3362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8136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486</TotalTime>
  <Words>511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АНГЛИЦИЗМИ – МАНЕ и УПОТРЕБА</vt:lpstr>
      <vt:lpstr>Како то мислите „мане” англицизама?</vt:lpstr>
      <vt:lpstr>PowerPoint Presentation</vt:lpstr>
      <vt:lpstr>Које су те мане?</vt:lpstr>
      <vt:lpstr>Губитак српског језика</vt:lpstr>
      <vt:lpstr>Неспоразуми</vt:lpstr>
      <vt:lpstr>Отежано сaвладавање властитог језика</vt:lpstr>
      <vt:lpstr>Потцјењивање властите литературе и граматике</vt:lpstr>
      <vt:lpstr> Глобализација и стварање „интернет” језика</vt:lpstr>
      <vt:lpstr>  Помодарство </vt:lpstr>
      <vt:lpstr>Како да савладамо ове мане?</vt:lpstr>
      <vt:lpstr>XBАЛА НА ПАЖЊИ!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АНГЛИЦИЗМИ – МАНЕ УПОТРЕБЕ</dc:title>
  <dc:creator>HP</dc:creator>
  <cp:lastModifiedBy>Dragan</cp:lastModifiedBy>
  <cp:revision>24</cp:revision>
  <dcterms:created xsi:type="dcterms:W3CDTF">2020-05-31T15:36:57Z</dcterms:created>
  <dcterms:modified xsi:type="dcterms:W3CDTF">2020-06-09T09:16:05Z</dcterms:modified>
</cp:coreProperties>
</file>