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1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72" d="100"/>
          <a:sy n="72" d="100"/>
        </p:scale>
        <p:origin x="7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6F060-36C0-41BA-B8EF-8A9971B1B126}" type="datetimeFigureOut">
              <a:rPr lang="sr-Latn-RS" smtClean="0"/>
              <a:t>8.4.2020.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F4819-E615-4DF2-ACE0-93D87843319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7807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F4819-E615-4DF2-ACE0-93D87843319D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79394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 rot="248467">
            <a:off x="167673" y="2575408"/>
            <a:ext cx="3516640" cy="2424835"/>
            <a:chOff x="-10068" y="2615721"/>
            <a:chExt cx="5488038" cy="2838132"/>
          </a:xfrm>
        </p:grpSpPr>
        <p:sp>
          <p:nvSpPr>
            <p:cNvPr id="5" name="Slobodni oblik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" name="Slobodni oblik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" name="Slobodni oblik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" name="Slobodni oblik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9" name="Slobodni oblik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" name="Slobodni oblik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" name="Slobodni oblik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" name="Slobodni oblik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" name="Slobodni oblik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" name="Slobodni oblik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" name="Slobodni oblik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" name="Slobodni oblik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" name="Slobodni oblik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8" name="Slobodni oblik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9" name="Slobodni oblik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0" name="Slobodni oblik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1" name="Slobodni oblik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2" name="Slobodni oblik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3" name="Slobodni oblik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4" name="Slobodni oblik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5" name="Slobodni oblik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6" name="Slobodni oblik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7" name="Slobodni oblik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8" name="Slobodni oblik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9" name="Slobodni oblik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0" name="Slobodni oblik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1" name="Slobodni oblik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2" name="Slobodni oblik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3" name="Slobodni oblik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4" name="Slobodni oblik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5" name="Slobodni oblik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6" name="Slobodni oblik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7" name="Slobodni oblik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8" name="Slobodni oblik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9" name="Slobodni oblik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40" name="Grupa 39"/>
          <p:cNvGrpSpPr/>
          <p:nvPr/>
        </p:nvGrpSpPr>
        <p:grpSpPr>
          <a:xfrm rot="18988672">
            <a:off x="51418" y="189622"/>
            <a:ext cx="387923" cy="587584"/>
            <a:chOff x="11036616" y="1071278"/>
            <a:chExt cx="1030189" cy="1170315"/>
          </a:xfrm>
        </p:grpSpPr>
        <p:sp>
          <p:nvSpPr>
            <p:cNvPr id="41" name="Slobodni oblik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2" name="Slobodni oblik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3" name="Slobodni oblik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4" name="Slobodni oblik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5" name="Slobodni oblik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6" name="Slobodni oblik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7" name="Slobodni oblik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8" name="Slobodni oblik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sp>
        <p:nvSpPr>
          <p:cNvPr id="49" name="Slobodni oblik 500"/>
          <p:cNvSpPr>
            <a:spLocks/>
          </p:cNvSpPr>
          <p:nvPr/>
        </p:nvSpPr>
        <p:spPr bwMode="auto">
          <a:xfrm>
            <a:off x="2463242" y="4664179"/>
            <a:ext cx="6677183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sr-Latn-CS" sz="1350" dirty="0"/>
          </a:p>
        </p:txBody>
      </p:sp>
      <p:grpSp>
        <p:nvGrpSpPr>
          <p:cNvPr id="50" name="Grupa 49"/>
          <p:cNvGrpSpPr/>
          <p:nvPr/>
        </p:nvGrpSpPr>
        <p:grpSpPr>
          <a:xfrm>
            <a:off x="8575623" y="6542"/>
            <a:ext cx="509347" cy="712528"/>
            <a:chOff x="11231706" y="127529"/>
            <a:chExt cx="679129" cy="712528"/>
          </a:xfrm>
        </p:grpSpPr>
        <p:sp>
          <p:nvSpPr>
            <p:cNvPr id="51" name="Slobodni oblik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2" name="Slobodni oblik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3" name="Slobodni oblik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4" name="Slobodni oblik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5" name="Slobodni oblik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6" name="Slobodni oblik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7" name="Slobodni oblik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8" name="Slobodni oblik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sp>
        <p:nvSpPr>
          <p:cNvPr id="59" name="Slobodni oblik 413"/>
          <p:cNvSpPr>
            <a:spLocks/>
          </p:cNvSpPr>
          <p:nvPr/>
        </p:nvSpPr>
        <p:spPr bwMode="auto">
          <a:xfrm>
            <a:off x="-17524" y="3007512"/>
            <a:ext cx="9141714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sr-Latn-CS" sz="1350" dirty="0"/>
          </a:p>
        </p:txBody>
      </p:sp>
      <p:sp>
        <p:nvSpPr>
          <p:cNvPr id="60" name="Slobodni oblik 414"/>
          <p:cNvSpPr>
            <a:spLocks/>
          </p:cNvSpPr>
          <p:nvPr/>
        </p:nvSpPr>
        <p:spPr bwMode="auto">
          <a:xfrm>
            <a:off x="-17524" y="3324747"/>
            <a:ext cx="9141714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sr-Latn-CS" sz="1350" dirty="0"/>
          </a:p>
        </p:txBody>
      </p:sp>
      <p:grpSp>
        <p:nvGrpSpPr>
          <p:cNvPr id="61" name="Grupa 5"/>
          <p:cNvGrpSpPr>
            <a:grpSpLocks noChangeAspect="1"/>
          </p:cNvGrpSpPr>
          <p:nvPr/>
        </p:nvGrpSpPr>
        <p:grpSpPr bwMode="auto">
          <a:xfrm>
            <a:off x="-1140" y="854146"/>
            <a:ext cx="1411106" cy="2341763"/>
            <a:chOff x="3000" y="1116"/>
            <a:chExt cx="1680" cy="2091"/>
          </a:xfrm>
        </p:grpSpPr>
        <p:sp>
          <p:nvSpPr>
            <p:cNvPr id="62" name="Slobodni oblik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3" name="Slobodni oblik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4" name="Slobodni oblik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5" name="Slobodni oblik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6" name="Slobodni oblik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7" name="Slobodni oblik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8" name="Slobodni oblik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9" name="Slobodni oblik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0" name="Slobodni oblik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1" name="Slobodni oblik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2" name="Slobodni oblik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3" name="Slobodni oblik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4" name="Slobodni oblik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5" name="Slobodni oblik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6" name="Slobodni oblik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7" name="Slobodni oblik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8" name="Slobodni oblik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9" name="Slobodni oblik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0" name="Slobodni oblik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81" name="Grupa 33"/>
          <p:cNvGrpSpPr>
            <a:grpSpLocks noChangeAspect="1"/>
          </p:cNvGrpSpPr>
          <p:nvPr/>
        </p:nvGrpSpPr>
        <p:grpSpPr bwMode="auto">
          <a:xfrm>
            <a:off x="1286241" y="4544219"/>
            <a:ext cx="1404951" cy="2324202"/>
            <a:chOff x="3359" y="1523"/>
            <a:chExt cx="943" cy="1170"/>
          </a:xfrm>
        </p:grpSpPr>
        <p:sp>
          <p:nvSpPr>
            <p:cNvPr id="82" name="Slobodni oblik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3" name="Slobodni oblik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4" name="Slobodni oblik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5" name="Slobodni oblik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6" name="Slobodni oblik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87" name="Grupa 43"/>
          <p:cNvGrpSpPr>
            <a:grpSpLocks noChangeAspect="1"/>
          </p:cNvGrpSpPr>
          <p:nvPr/>
        </p:nvGrpSpPr>
        <p:grpSpPr bwMode="auto">
          <a:xfrm>
            <a:off x="876300" y="5011047"/>
            <a:ext cx="1122760" cy="1857375"/>
            <a:chOff x="3367" y="1523"/>
            <a:chExt cx="943" cy="1170"/>
          </a:xfrm>
        </p:grpSpPr>
        <p:sp>
          <p:nvSpPr>
            <p:cNvPr id="88" name="Slobodni oblik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9" name="Slobodni oblik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90" name="Slobodni oblik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91" name="Slobodni oblik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92" name="Slobodni oblik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93" name="Slobodni oblik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94" name="Grupa 93"/>
          <p:cNvGrpSpPr/>
          <p:nvPr/>
        </p:nvGrpSpPr>
        <p:grpSpPr>
          <a:xfrm>
            <a:off x="-16478" y="4350236"/>
            <a:ext cx="1272587" cy="2518186"/>
            <a:chOff x="-3496" y="4350236"/>
            <a:chExt cx="1696783" cy="2518186"/>
          </a:xfrm>
        </p:grpSpPr>
        <p:sp>
          <p:nvSpPr>
            <p:cNvPr id="95" name="Slobodni oblik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96" name="Slobodni oblik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97" name="Slobodni oblik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98" name="Slobodni oblik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99" name="Grupa 43"/>
          <p:cNvGrpSpPr>
            <a:grpSpLocks noChangeAspect="1"/>
          </p:cNvGrpSpPr>
          <p:nvPr/>
        </p:nvGrpSpPr>
        <p:grpSpPr bwMode="auto">
          <a:xfrm>
            <a:off x="2183502" y="4572471"/>
            <a:ext cx="1387874" cy="2295951"/>
            <a:chOff x="3367" y="1523"/>
            <a:chExt cx="943" cy="1170"/>
          </a:xfrm>
        </p:grpSpPr>
        <p:sp>
          <p:nvSpPr>
            <p:cNvPr id="100" name="Slobodni oblik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1" name="Slobodni oblik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2" name="Slobodni oblik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3" name="Slobodni oblik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4" name="Slobodni oblik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5" name="Slobodni oblik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106" name="Grupa 105"/>
          <p:cNvGrpSpPr/>
          <p:nvPr/>
        </p:nvGrpSpPr>
        <p:grpSpPr>
          <a:xfrm rot="1576354">
            <a:off x="8344344" y="2895976"/>
            <a:ext cx="772642" cy="1170315"/>
            <a:chOff x="11036616" y="1071278"/>
            <a:chExt cx="1030189" cy="1170315"/>
          </a:xfrm>
        </p:grpSpPr>
        <p:sp>
          <p:nvSpPr>
            <p:cNvPr id="107" name="Slobodni oblik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8" name="Slobodni oblik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9" name="Slobodni oblik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0" name="Slobodni oblik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1" name="Slobodni oblik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2" name="Slobodni oblik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3" name="Slobodni oblik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4" name="Slobodni oblik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sp>
        <p:nvSpPr>
          <p:cNvPr id="115" name="Slobodni oblik 8"/>
          <p:cNvSpPr>
            <a:spLocks/>
          </p:cNvSpPr>
          <p:nvPr/>
        </p:nvSpPr>
        <p:spPr bwMode="auto">
          <a:xfrm>
            <a:off x="3031996" y="5351894"/>
            <a:ext cx="261938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sr-Latn-CS" sz="1350" dirty="0"/>
          </a:p>
        </p:txBody>
      </p:sp>
      <p:sp>
        <p:nvSpPr>
          <p:cNvPr id="116" name="Slobodni oblik 115"/>
          <p:cNvSpPr/>
          <p:nvPr/>
        </p:nvSpPr>
        <p:spPr>
          <a:xfrm>
            <a:off x="-21175" y="3533670"/>
            <a:ext cx="9104588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 sz="1350" dirty="0"/>
          </a:p>
        </p:txBody>
      </p:sp>
      <p:grpSp>
        <p:nvGrpSpPr>
          <p:cNvPr id="117" name="Grupa 116"/>
          <p:cNvGrpSpPr/>
          <p:nvPr/>
        </p:nvGrpSpPr>
        <p:grpSpPr>
          <a:xfrm rot="198573">
            <a:off x="899456" y="2684219"/>
            <a:ext cx="1616019" cy="1686565"/>
            <a:chOff x="1175948" y="2708421"/>
            <a:chExt cx="2159248" cy="1690131"/>
          </a:xfrm>
        </p:grpSpPr>
        <p:sp>
          <p:nvSpPr>
            <p:cNvPr id="118" name="Slobodni oblik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9" name="Slobodni oblik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0" name="Slobodni oblik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1" name="Slobodni oblik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2" name="Slobodni oblik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3" name="Slobodni oblik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4" name="Slobodni oblik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5" name="Slobodni oblik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6" name="Slobodni oblik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7" name="Slobodni oblik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8" name="Slobodni oblik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9" name="Slobodni oblik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0" name="Slobodni oblik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1" name="Slobodni oblik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2" name="Slobodni oblik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3" name="Slobodni oblik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4" name="Slobodni oblik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5" name="Slobodni oblik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6" name="Slobodni oblik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7" name="Slobodni oblik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8" name="Slobodni oblik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9" name="Slobodni oblik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0" name="Slobodni oblik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1" name="Slobodni oblik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2" name="Slobodni oblik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3" name="Slobodni oblik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4" name="Slobodni oblik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5" name="Slobodni oblik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146" name="Grupa 5"/>
          <p:cNvGrpSpPr>
            <a:grpSpLocks noChangeAspect="1"/>
          </p:cNvGrpSpPr>
          <p:nvPr/>
        </p:nvGrpSpPr>
        <p:grpSpPr bwMode="auto">
          <a:xfrm>
            <a:off x="6875516" y="4138361"/>
            <a:ext cx="2267293" cy="2719639"/>
            <a:chOff x="2887" y="1286"/>
            <a:chExt cx="1903" cy="1712"/>
          </a:xfrm>
        </p:grpSpPr>
        <p:sp>
          <p:nvSpPr>
            <p:cNvPr id="147" name="Slobodni oblik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8" name="Slobodni oblik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9" name="Slobodni oblik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0" name="Slobodni oblik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1" name="Slobodni oblik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2" name="Slobodni oblik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3" name="Slobodni oblik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4" name="Slobodni oblik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5" name="Slobodni oblik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6" name="Slobodni oblik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7" name="Slobodni oblik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8" name="Slobodni oblik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9" name="Slobodni oblik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0" name="Slobodni oblik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1" name="Slobodni oblik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2" name="Slobodni oblik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3" name="Slobodni oblik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4" name="Slobodni oblik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5" name="Slobodni oblik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6" name="Slobodni oblik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7" name="Slobodni oblik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8" name="Slobodni oblik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9" name="Slobodni oblik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0" name="Slobodni oblik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171" name="Grupa 64"/>
          <p:cNvGrpSpPr>
            <a:grpSpLocks noChangeAspect="1"/>
          </p:cNvGrpSpPr>
          <p:nvPr/>
        </p:nvGrpSpPr>
        <p:grpSpPr bwMode="auto">
          <a:xfrm rot="12827499" flipH="1">
            <a:off x="8520313" y="2338535"/>
            <a:ext cx="362814" cy="536662"/>
            <a:chOff x="2052" y="995"/>
            <a:chExt cx="768" cy="852"/>
          </a:xfrm>
        </p:grpSpPr>
        <p:sp>
          <p:nvSpPr>
            <p:cNvPr id="172" name="Slobodni oblik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3" name="Slobodni oblik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4" name="Slobodni oblik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5" name="Slobodni oblik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6" name="Slobodni oblik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7" name="Slobodni oblik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8" name="Slobodni oblik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9" name="Slobodni oblik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010966" y="165020"/>
            <a:ext cx="7020314" cy="2263258"/>
          </a:xfrm>
        </p:spPr>
        <p:txBody>
          <a:bodyPr anchor="b">
            <a:normAutofit/>
          </a:bodyPr>
          <a:lstStyle>
            <a:lvl1pPr algn="ctr">
              <a:defRPr sz="4950"/>
            </a:lvl1pPr>
          </a:lstStyle>
          <a:p>
            <a:r>
              <a:rPr lang="en-US" smtClean="0"/>
              <a:t>Click to edit Master title style</a:t>
            </a:r>
            <a:endParaRPr lang="sr-Latn-C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927497" y="2476917"/>
            <a:ext cx="5187252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36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235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 dirty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17D1-A81E-43B1-B1F1-BB16A7F4ABB8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Пројектна секција - Бланка Јоргић </a:t>
            </a:r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1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543675" y="592667"/>
            <a:ext cx="1971675" cy="55795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 dirty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628650" y="592667"/>
            <a:ext cx="5800725" cy="55795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17D1-A81E-43B1-B1F1-BB16A7F4ABB8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Пројектна секција - Бланка Јоргић </a:t>
            </a:r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0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17D1-A81E-43B1-B1F1-BB16A7F4ABB8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Пројектна секција - Бланка Јоргић </a:t>
            </a:r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6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3000" y="1485900"/>
            <a:ext cx="6858001" cy="2933700"/>
          </a:xfrm>
        </p:spPr>
        <p:txBody>
          <a:bodyPr anchor="b">
            <a:normAutofit/>
          </a:bodyPr>
          <a:lstStyle>
            <a:lvl1pPr algn="l">
              <a:defRPr sz="3900" b="0"/>
            </a:lvl1pPr>
          </a:lstStyle>
          <a:p>
            <a:r>
              <a:rPr lang="en-US" smtClean="0"/>
              <a:t>Click to edit Master title style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141810" y="4454034"/>
            <a:ext cx="6858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cap="none" baseline="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17D1-A81E-43B1-B1F1-BB16A7F4ABB8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Пројектна секција - Бланка Јоргић </a:t>
            </a:r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 dirty="0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1146429" y="1485900"/>
            <a:ext cx="3360420" cy="412394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 dirty="0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632877" y="1485900"/>
            <a:ext cx="3360420" cy="412394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 dirty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17D1-A81E-43B1-B1F1-BB16A7F4ABB8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Пројектна секција - Бланка Јоргић </a:t>
            </a:r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5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146429" y="1376018"/>
            <a:ext cx="336042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1146429" y="2144114"/>
            <a:ext cx="3360420" cy="349468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4632877" y="1376018"/>
            <a:ext cx="336042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32877" y="2144114"/>
            <a:ext cx="3360420" cy="349468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 dirty="0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17D1-A81E-43B1-B1F1-BB16A7F4ABB8}" type="datetime1">
              <a:rPr lang="en-US" smtClean="0"/>
              <a:t>4/8/2020</a:t>
            </a:fld>
            <a:endParaRPr lang="en-U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Пројектна секција - Бланка Јоргић </a:t>
            </a:r>
            <a:endParaRPr lang="en-U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052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obodni oblik 92"/>
          <p:cNvSpPr>
            <a:spLocks/>
          </p:cNvSpPr>
          <p:nvPr/>
        </p:nvSpPr>
        <p:spPr bwMode="auto">
          <a:xfrm>
            <a:off x="6482633" y="3888585"/>
            <a:ext cx="159761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sr-Latn-CS" sz="1350" dirty="0"/>
          </a:p>
        </p:txBody>
      </p:sp>
      <p:sp>
        <p:nvSpPr>
          <p:cNvPr id="7" name="Slobodni oblik 50"/>
          <p:cNvSpPr>
            <a:spLocks/>
          </p:cNvSpPr>
          <p:nvPr/>
        </p:nvSpPr>
        <p:spPr bwMode="auto">
          <a:xfrm>
            <a:off x="5085159" y="4191000"/>
            <a:ext cx="405747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sr-Latn-CS" sz="1350" dirty="0"/>
          </a:p>
        </p:txBody>
      </p:sp>
      <p:sp>
        <p:nvSpPr>
          <p:cNvPr id="8" name="Slobodni oblik 51"/>
          <p:cNvSpPr>
            <a:spLocks/>
          </p:cNvSpPr>
          <p:nvPr/>
        </p:nvSpPr>
        <p:spPr bwMode="auto">
          <a:xfrm>
            <a:off x="-94" y="4572001"/>
            <a:ext cx="8561457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sr-Latn-CS" sz="1350" dirty="0"/>
          </a:p>
        </p:txBody>
      </p:sp>
      <p:grpSp>
        <p:nvGrpSpPr>
          <p:cNvPr id="9" name="Grupa 69"/>
          <p:cNvGrpSpPr>
            <a:grpSpLocks noChangeAspect="1"/>
          </p:cNvGrpSpPr>
          <p:nvPr/>
        </p:nvGrpSpPr>
        <p:grpSpPr bwMode="auto">
          <a:xfrm flipH="1">
            <a:off x="7299178" y="958654"/>
            <a:ext cx="1050614" cy="4001744"/>
            <a:chOff x="3220" y="236"/>
            <a:chExt cx="1347" cy="3848"/>
          </a:xfrm>
        </p:grpSpPr>
        <p:sp>
          <p:nvSpPr>
            <p:cNvPr id="10" name="Slobodni oblik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" name="Slobodni oblik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" name="Slobodni oblik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" name="Slobodni oblik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" name="Slobodni oblik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" name="Slobodni oblik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" name="Slobodni oblik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" name="Slobodni oblik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8" name="Slobodni oblik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9" name="Slobodni oblik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0" name="Slobodni oblik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1" name="Slobodni oblik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2" name="Slobodni oblik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3" name="Slobodni oblik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4" name="Slobodni oblik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5" name="Slobodni oblik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6" name="Slobodni oblik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7" name="Slobodni oblik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8" name="Slobodni oblik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9" name="Slobodni oblik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0" name="Slobodni oblik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1" name="Slobodni oblik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2" name="Slobodni oblik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3" name="Slobodni oblik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4" name="Slobodni oblik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5" name="Slobodni oblik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6" name="Slobodni oblik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7" name="Slobodni oblik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8" name="Slobodni oblik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9" name="Slobodni oblik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0" name="Slobodni oblik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1" name="Slobodni oblik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2" name="Slobodni oblik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3" name="Slobodni oblik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4" name="Slobodni oblik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5" name="Slobodni oblik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6" name="Slobodni oblik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7" name="Slobodni oblik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8" name="Slobodni oblik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9" name="Slobodni oblik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0" name="Slobodni oblik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1" name="Slobodni oblik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2" name="Slobodni oblik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3" name="Slobodni oblik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4" name="Slobodni oblik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5" name="Slobodni oblik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6" name="Slobodni oblik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7" name="Slobodni oblik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8" name="Slobodni oblik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9" name="Slobodni oblik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0" name="Slobodni oblik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1" name="Slobodni oblik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2" name="Slobodni oblik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3" name="Slobodni oblik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4" name="Slobodni oblik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5" name="Slobodni oblik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6" name="Slobodni oblik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7" name="Slobodni oblik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8" name="Slobodni oblik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9" name="Slobodni oblik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0" name="Slobodni oblik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1" name="Slobodni oblik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2" name="Slobodni oblik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3" name="Slobodni oblik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4" name="Slobodni oblik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5" name="Slobodni oblik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6" name="Slobodni oblik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7" name="Slobodni oblik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8" name="Slobodni oblik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79" name="Slobodni oblik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0" name="Slobodni oblik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1" name="Slobodni oblik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2" name="Slobodni oblik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3" name="Slobodni oblik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4" name="Slobodni oblik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5" name="Slobodni oblik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6" name="Slobodni oblik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7" name="Slobodni oblik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8" name="Slobodni oblik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89" name="Slobodni oblik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90" name="Slobodni oblik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91" name="Slobodni oblik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92" name="Slobodni oblik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93" name="Grupa 69"/>
          <p:cNvGrpSpPr>
            <a:grpSpLocks noChangeAspect="1"/>
          </p:cNvGrpSpPr>
          <p:nvPr/>
        </p:nvGrpSpPr>
        <p:grpSpPr bwMode="auto">
          <a:xfrm>
            <a:off x="8171259" y="1248597"/>
            <a:ext cx="941097" cy="3346122"/>
            <a:chOff x="3124" y="236"/>
            <a:chExt cx="1443" cy="3848"/>
          </a:xfrm>
        </p:grpSpPr>
        <p:sp>
          <p:nvSpPr>
            <p:cNvPr id="94" name="Slobodni oblik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95" name="Slobodni oblik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96" name="Slobodni oblik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97" name="Slobodni oblik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98" name="Slobodni oblik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99" name="Slobodni oblik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0" name="Slobodni oblik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1" name="Slobodni oblik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2" name="Slobodni oblik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3" name="Slobodni oblik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4" name="Slobodni oblik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5" name="Slobodni oblik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6" name="Slobodni oblik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7" name="Slobodni oblik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8" name="Slobodni oblik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09" name="Slobodni oblik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0" name="Slobodni oblik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1" name="Slobodni oblik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2" name="Slobodni oblik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3" name="Slobodni oblik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4" name="Slobodni oblik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5" name="Slobodni oblik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6" name="Slobodni oblik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7" name="Slobodni oblik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8" name="Slobodni oblik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19" name="Slobodni oblik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0" name="Slobodni oblik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1" name="Slobodni oblik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2" name="Slobodni oblik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3" name="Slobodni oblik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4" name="Slobodni oblik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5" name="Slobodni oblik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6" name="Slobodni oblik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7" name="Slobodni oblik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8" name="Slobodni oblik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9" name="Slobodni oblik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0" name="Slobodni oblik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1" name="Slobodni oblik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2" name="Slobodni oblik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3" name="Slobodni oblik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4" name="Slobodni oblik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5" name="Slobodni oblik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6" name="Slobodni oblik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7" name="Slobodni oblik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8" name="Slobodni oblik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9" name="Slobodni oblik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0" name="Slobodni oblik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1" name="Slobodni oblik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2" name="Slobodni oblik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3" name="Slobodni oblik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4" name="Slobodni oblik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5" name="Slobodni oblik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6" name="Slobodni oblik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7" name="Slobodni oblik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8" name="Slobodni oblik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9" name="Slobodni oblik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0" name="Slobodni oblik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1" name="Slobodni oblik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2" name="Slobodni oblik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3" name="Slobodni oblik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4" name="Slobodni oblik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5" name="Slobodni oblik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6" name="Slobodni oblik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7" name="Slobodni oblik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8" name="Slobodni oblik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9" name="Slobodni oblik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0" name="Slobodni oblik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1" name="Slobodni oblik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2" name="Slobodni oblik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3" name="Slobodni oblik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4" name="Slobodni oblik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5" name="Slobodni oblik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6" name="Slobodni oblik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7" name="Slobodni oblik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8" name="Slobodni oblik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9" name="Slobodni oblik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0" name="Slobodni oblik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1" name="Slobodni oblik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2" name="Slobodni oblik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3" name="Slobodni oblik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4" name="Slobodni oblik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5" name="Slobodni oblik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6" name="Slobodni oblik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177" name="Grupa 69"/>
          <p:cNvGrpSpPr>
            <a:grpSpLocks noChangeAspect="1"/>
          </p:cNvGrpSpPr>
          <p:nvPr/>
        </p:nvGrpSpPr>
        <p:grpSpPr bwMode="auto">
          <a:xfrm>
            <a:off x="6815590" y="2736977"/>
            <a:ext cx="679655" cy="2416549"/>
            <a:chOff x="3124" y="236"/>
            <a:chExt cx="1443" cy="3848"/>
          </a:xfrm>
        </p:grpSpPr>
        <p:sp>
          <p:nvSpPr>
            <p:cNvPr id="178" name="Slobodni oblik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9" name="Slobodni oblik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80" name="Slobodni oblik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81" name="Slobodni oblik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82" name="Slobodni oblik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83" name="Slobodni oblik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84" name="Slobodni oblik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85" name="Slobodni oblik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86" name="Slobodni oblik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87" name="Slobodni oblik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88" name="Slobodni oblik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89" name="Slobodni oblik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90" name="Slobodni oblik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91" name="Slobodni oblik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92" name="Slobodni oblik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93" name="Slobodni oblik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94" name="Slobodni oblik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95" name="Slobodni oblik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96" name="Slobodni oblik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97" name="Slobodni oblik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98" name="Slobodni oblik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99" name="Slobodni oblik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00" name="Slobodni oblik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01" name="Slobodni oblik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02" name="Slobodni oblik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03" name="Slobodni oblik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04" name="Slobodni oblik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05" name="Slobodni oblik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06" name="Slobodni oblik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07" name="Slobodni oblik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08" name="Slobodni oblik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09" name="Slobodni oblik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10" name="Slobodni oblik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11" name="Slobodni oblik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12" name="Slobodni oblik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13" name="Slobodni oblik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14" name="Slobodni oblik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15" name="Slobodni oblik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16" name="Slobodni oblik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17" name="Slobodni oblik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18" name="Slobodni oblik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19" name="Slobodni oblik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20" name="Slobodni oblik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21" name="Slobodni oblik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22" name="Slobodni oblik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23" name="Slobodni oblik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24" name="Slobodni oblik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25" name="Slobodni oblik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26" name="Slobodni oblik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27" name="Slobodni oblik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28" name="Slobodni oblik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29" name="Slobodni oblik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30" name="Slobodni oblik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31" name="Slobodni oblik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32" name="Slobodni oblik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33" name="Slobodni oblik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34" name="Slobodni oblik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35" name="Slobodni oblik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36" name="Slobodni oblik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37" name="Slobodni oblik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38" name="Slobodni oblik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39" name="Slobodni oblik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40" name="Slobodni oblik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41" name="Slobodni oblik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42" name="Slobodni oblik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43" name="Slobodni oblik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44" name="Slobodni oblik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45" name="Slobodni oblik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46" name="Slobodni oblik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47" name="Slobodni oblik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48" name="Slobodni oblik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49" name="Slobodni oblik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50" name="Slobodni oblik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51" name="Slobodni oblik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52" name="Slobodni oblik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53" name="Slobodni oblik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54" name="Slobodni oblik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55" name="Slobodni oblik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56" name="Slobodni oblik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57" name="Slobodni oblik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58" name="Slobodni oblik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59" name="Slobodni oblik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260" name="Grupa 50"/>
          <p:cNvGrpSpPr>
            <a:grpSpLocks noChangeAspect="1"/>
          </p:cNvGrpSpPr>
          <p:nvPr/>
        </p:nvGrpSpPr>
        <p:grpSpPr bwMode="auto">
          <a:xfrm>
            <a:off x="7885509" y="2438401"/>
            <a:ext cx="1113762" cy="2195929"/>
            <a:chOff x="3369" y="1563"/>
            <a:chExt cx="940" cy="1390"/>
          </a:xfrm>
        </p:grpSpPr>
        <p:sp>
          <p:nvSpPr>
            <p:cNvPr id="261" name="Slobodni oblik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62" name="Slobodni oblik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63" name="Slobodni oblik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64" name="Slobodni oblik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65" name="Slobodni oblik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66" name="Slobodni oblik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67" name="Slobodni oblik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68" name="Slobodni oblik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69" name="Slobodni oblik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70" name="Slobodni oblik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71" name="Slobodni oblik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72" name="Slobodni oblik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73" name="Slobodni oblik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Slobodni oblik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75" name="Slobodni oblik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76" name="Slobodni oblik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77" name="Slobodni oblik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Slobodni oblik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79" name="Slobodni oblik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80" name="Slobodni oblik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81" name="Slobodni oblik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82" name="Slobodni oblik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83" name="Slobodni oblik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84" name="Slobodni oblik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Slobodni oblik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Slobodni oblik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87" name="Slobodni oblik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88" name="Slobodni oblik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289" name="Grupa 5"/>
          <p:cNvGrpSpPr>
            <a:grpSpLocks noChangeAspect="1"/>
          </p:cNvGrpSpPr>
          <p:nvPr/>
        </p:nvGrpSpPr>
        <p:grpSpPr bwMode="auto">
          <a:xfrm>
            <a:off x="5991045" y="2988646"/>
            <a:ext cx="1829681" cy="3074765"/>
            <a:chOff x="2968" y="1107"/>
            <a:chExt cx="1736" cy="2188"/>
          </a:xfrm>
        </p:grpSpPr>
        <p:sp>
          <p:nvSpPr>
            <p:cNvPr id="290" name="Slobodni oblik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92" name="Slobodni oblik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93" name="Slobodni oblik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94" name="Slobodni oblik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95" name="Slobodni oblik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96" name="Slobodni oblik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97" name="Slobodni oblik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98" name="Slobodni oblik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99" name="Slobodni oblik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00" name="Slobodni oblik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01" name="Slobodni oblik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02" name="Slobodni oblik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03" name="Slobodni oblik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04" name="Slobodni oblik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05" name="Slobodni oblik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06" name="Slobodni oblik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07" name="Slobodni oblik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08" name="Slobodni oblik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09" name="Slobodni oblik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sp>
        <p:nvSpPr>
          <p:cNvPr id="310" name="Slobodni oblik 52"/>
          <p:cNvSpPr>
            <a:spLocks/>
          </p:cNvSpPr>
          <p:nvPr/>
        </p:nvSpPr>
        <p:spPr bwMode="auto">
          <a:xfrm>
            <a:off x="1" y="5181601"/>
            <a:ext cx="8372756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sr-Latn-CS" sz="1350" dirty="0"/>
          </a:p>
        </p:txBody>
      </p:sp>
      <p:grpSp>
        <p:nvGrpSpPr>
          <p:cNvPr id="311" name="Grupa 29"/>
          <p:cNvGrpSpPr>
            <a:grpSpLocks noChangeAspect="1"/>
          </p:cNvGrpSpPr>
          <p:nvPr/>
        </p:nvGrpSpPr>
        <p:grpSpPr bwMode="auto">
          <a:xfrm flipH="1">
            <a:off x="6893653" y="4800600"/>
            <a:ext cx="2249156" cy="2083312"/>
            <a:chOff x="2481" y="1188"/>
            <a:chExt cx="2735" cy="1900"/>
          </a:xfrm>
        </p:grpSpPr>
        <p:sp>
          <p:nvSpPr>
            <p:cNvPr id="312" name="Slobodni oblik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13" name="Slobodni oblik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14" name="Slobodni oblik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15" name="Slobodni oblik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16" name="Slobodni oblik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17" name="Slobodni oblik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18" name="Slobodni oblik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19" name="Slobodni oblik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20" name="Slobodni oblik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21" name="Slobodni oblik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22" name="Slobodni oblik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23" name="Slobodni oblik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24" name="Slobodni oblik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25" name="Slobodni oblik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26" name="Slobodni oblik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27" name="Slobodni oblik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28" name="Slobodni oblik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29" name="Slobodni oblik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30" name="Slobodni oblik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31" name="Slobodni oblik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32" name="Slobodni oblik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33" name="Slobodni oblik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34" name="Slobodni oblik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35" name="Slobodni oblik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36" name="Slobodni oblik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37" name="Slobodni oblik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38" name="Slobodni oblik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39" name="Slobodni oblik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40" name="Slobodni oblik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41" name="Slobodni oblik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42" name="Slobodni oblik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43" name="Slobodni oblik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44" name="Slobodni oblik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45" name="Slobodni oblik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46" name="Slobodni oblik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47" name="Slobodni oblik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348" name="Grupa 347"/>
          <p:cNvGrpSpPr/>
          <p:nvPr/>
        </p:nvGrpSpPr>
        <p:grpSpPr>
          <a:xfrm>
            <a:off x="-1191" y="3799402"/>
            <a:ext cx="3289808" cy="3084511"/>
            <a:chOff x="-1588" y="4419600"/>
            <a:chExt cx="3504440" cy="2464312"/>
          </a:xfrm>
        </p:grpSpPr>
        <p:grpSp>
          <p:nvGrpSpPr>
            <p:cNvPr id="349" name="Grupa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Slobodni oblik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76" name="Slobodni oblik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77" name="Slobodni oblik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78" name="Slobodni oblik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79" name="Slobodni oblik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80" name="Slobodni oblik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81" name="Slobodni oblik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82" name="Slobodni oblik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83" name="Slobodni oblik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84" name="Slobodni oblik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85" name="Slobodni oblik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86" name="Slobodni oblik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87" name="Slobodni oblik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88" name="Slobodni oblik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89" name="Slobodni oblik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90" name="Slobodni oblik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91" name="Slobodni oblik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92" name="Slobodni oblik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93" name="Slobodni oblik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94" name="Slobodni oblik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95" name="Slobodni oblik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96" name="Slobodni oblik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97" name="Slobodni oblik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98" name="Slobodni oblik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99" name="Slobodni oblik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00" name="Slobodni oblik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01" name="Slobodni oblik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02" name="Slobodni oblik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03" name="Slobodni oblik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04" name="Slobodni oblik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05" name="Slobodni oblik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06" name="Slobodni oblik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07" name="Slobodni oblik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08" name="Slobodni oblik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09" name="Slobodni oblik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10" name="Slobodni oblik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11" name="Slobodni oblik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12" name="Slobodni oblik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13" name="Slobodni oblik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14" name="Slobodni oblik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15" name="Slobodni oblik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16" name="Slobodni oblik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17" name="Slobodni oblik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18" name="Slobodni oblik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19" name="Slobodni oblik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20" name="Slobodni oblik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421" name="Slobodni oblik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</p:grpSp>
        <p:grpSp>
          <p:nvGrpSpPr>
            <p:cNvPr id="350" name="Grupa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Slobodni oblik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67" name="Slobodni oblik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68" name="Slobodni oblik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69" name="Slobodni oblik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70" name="Slobodni oblik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71" name="Slobodni oblik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72" name="Slobodni oblik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73" name="Slobodni oblik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74" name="Slobodni oblik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</p:grpSp>
        <p:grpSp>
          <p:nvGrpSpPr>
            <p:cNvPr id="351" name="Grupa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Slobodni oblik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60" name="Slobodni oblik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61" name="Slobodni oblik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62" name="Slobodni oblik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63" name="Slobodni oblik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64" name="Slobodni oblik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65" name="Slobodni oblik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</p:grpSp>
        <p:grpSp>
          <p:nvGrpSpPr>
            <p:cNvPr id="352" name="Grupa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Slobodni oblik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54" name="Slobodni oblik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55" name="Slobodni oblik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56" name="Slobodni oblik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57" name="Slobodni oblik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  <p:sp>
            <p:nvSpPr>
              <p:cNvPr id="358" name="Slobodni oblik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sr-Latn-CS" sz="1350" dirty="0"/>
              </a:p>
            </p:txBody>
          </p:sp>
        </p:grpSp>
      </p:grpSp>
      <p:grpSp>
        <p:nvGrpSpPr>
          <p:cNvPr id="422" name="Grupa 52"/>
          <p:cNvGrpSpPr>
            <a:grpSpLocks noChangeAspect="1"/>
          </p:cNvGrpSpPr>
          <p:nvPr/>
        </p:nvGrpSpPr>
        <p:grpSpPr bwMode="auto">
          <a:xfrm rot="19948164">
            <a:off x="276934" y="506292"/>
            <a:ext cx="669674" cy="1021771"/>
            <a:chOff x="4634" y="754"/>
            <a:chExt cx="1164" cy="1332"/>
          </a:xfrm>
        </p:grpSpPr>
        <p:sp>
          <p:nvSpPr>
            <p:cNvPr id="423" name="Slobodni oblik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24" name="Slobodni oblik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25" name="Slobodni oblik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26" name="Slobodni oblik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27" name="Slobodni oblik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28" name="Slobodni oblik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29" name="Slobodni oblik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30" name="Slobodni oblik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431" name="Grupa 52"/>
          <p:cNvGrpSpPr>
            <a:grpSpLocks noChangeAspect="1"/>
          </p:cNvGrpSpPr>
          <p:nvPr/>
        </p:nvGrpSpPr>
        <p:grpSpPr bwMode="auto">
          <a:xfrm rot="5825446">
            <a:off x="8675798" y="452755"/>
            <a:ext cx="408172" cy="350313"/>
            <a:chOff x="4634" y="754"/>
            <a:chExt cx="1164" cy="1332"/>
          </a:xfrm>
        </p:grpSpPr>
        <p:sp>
          <p:nvSpPr>
            <p:cNvPr id="432" name="Slobodni oblik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33" name="Slobodni oblik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34" name="Slobodni oblik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35" name="Slobodni oblik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36" name="Slobodni oblik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37" name="Slobodni oblik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38" name="Slobodni oblik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39" name="Slobodni oblik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440" name="Grupa 66"/>
          <p:cNvGrpSpPr>
            <a:grpSpLocks noChangeAspect="1"/>
          </p:cNvGrpSpPr>
          <p:nvPr/>
        </p:nvGrpSpPr>
        <p:grpSpPr bwMode="auto">
          <a:xfrm>
            <a:off x="17578" y="3048994"/>
            <a:ext cx="291131" cy="364678"/>
            <a:chOff x="3636" y="1964"/>
            <a:chExt cx="413" cy="388"/>
          </a:xfrm>
        </p:grpSpPr>
        <p:sp>
          <p:nvSpPr>
            <p:cNvPr id="441" name="Slobodni oblik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42" name="Slobodni oblik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43" name="Slobodni oblik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44" name="Slobodni oblik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45" name="Slobodni oblik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46" name="Slobodni oblik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47" name="Slobodni oblik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48" name="Slobodni oblik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6178" y="828877"/>
            <a:ext cx="4543914" cy="3507549"/>
          </a:xfrm>
        </p:spPr>
        <p:txBody>
          <a:bodyPr anchor="ctr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17D1-A81E-43B1-B1F1-BB16A7F4ABB8}" type="datetime1">
              <a:rPr lang="en-US" smtClean="0"/>
              <a:t>4/8/2020</a:t>
            </a:fld>
            <a:endParaRPr lang="en-U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Пројектна секција - Бланка Јоргић </a:t>
            </a:r>
            <a:endParaRPr lang="en-U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8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17D1-A81E-43B1-B1F1-BB16A7F4ABB8}" type="datetime1">
              <a:rPr lang="en-US" smtClean="0"/>
              <a:t>4/8/2020</a:t>
            </a:fld>
            <a:endParaRPr lang="en-U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Пројектна секција - Бланка Јоргић </a:t>
            </a:r>
            <a:endParaRPr lang="en-U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4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>
              <a:defRPr sz="2550" b="0"/>
            </a:lvl1pPr>
          </a:lstStyle>
          <a:p>
            <a:r>
              <a:rPr lang="en-US" smtClean="0"/>
              <a:t>Click to edit Master title style</a:t>
            </a:r>
            <a:endParaRPr lang="sr-Latn-C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360420" y="457200"/>
            <a:ext cx="5006340" cy="59436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17D1-A81E-43B1-B1F1-BB16A7F4ABB8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Пројектна секција - Бланка Јоргић </a:t>
            </a:r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3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2960" y="1188720"/>
            <a:ext cx="2331720" cy="2286000"/>
          </a:xfrm>
        </p:spPr>
        <p:txBody>
          <a:bodyPr anchor="b">
            <a:normAutofit/>
          </a:bodyPr>
          <a:lstStyle>
            <a:lvl1pPr>
              <a:defRPr sz="2550" b="0"/>
            </a:lvl1pPr>
          </a:lstStyle>
          <a:p>
            <a:r>
              <a:rPr lang="en-US" smtClean="0"/>
              <a:t>Click to edit Master title style</a:t>
            </a:r>
            <a:endParaRPr lang="sr-Latn-CS" dirty="0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3360420" y="457200"/>
            <a:ext cx="500634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sr-Latn-CS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22960" y="3474720"/>
            <a:ext cx="2331720" cy="137160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17D1-A81E-43B1-B1F1-BB16A7F4ABB8}" type="datetime1">
              <a:rPr lang="en-US" smtClean="0"/>
              <a:t>4/8/2020</a:t>
            </a:fld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Пројектна секција - Бланка Јоргић </a:t>
            </a:r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2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obodni oblik 50"/>
          <p:cNvSpPr>
            <a:spLocks/>
          </p:cNvSpPr>
          <p:nvPr/>
        </p:nvSpPr>
        <p:spPr bwMode="auto">
          <a:xfrm>
            <a:off x="6571059" y="5521528"/>
            <a:ext cx="257157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sr-Latn-CS" sz="1350" dirty="0"/>
          </a:p>
        </p:txBody>
      </p:sp>
      <p:sp>
        <p:nvSpPr>
          <p:cNvPr id="8" name="Slobodni oblik 51"/>
          <p:cNvSpPr>
            <a:spLocks/>
          </p:cNvSpPr>
          <p:nvPr/>
        </p:nvSpPr>
        <p:spPr bwMode="auto">
          <a:xfrm>
            <a:off x="1" y="5652179"/>
            <a:ext cx="8561363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sr-Latn-CS" sz="1350" dirty="0"/>
          </a:p>
        </p:txBody>
      </p:sp>
      <p:sp>
        <p:nvSpPr>
          <p:cNvPr id="9" name="Slobodni oblik 51"/>
          <p:cNvSpPr>
            <a:spLocks/>
          </p:cNvSpPr>
          <p:nvPr/>
        </p:nvSpPr>
        <p:spPr bwMode="auto">
          <a:xfrm>
            <a:off x="-10311" y="5865036"/>
            <a:ext cx="8561363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sr-Latn-CS" sz="1350" dirty="0"/>
          </a:p>
        </p:txBody>
      </p:sp>
      <p:grpSp>
        <p:nvGrpSpPr>
          <p:cNvPr id="10" name="Grupa 66"/>
          <p:cNvGrpSpPr>
            <a:grpSpLocks noChangeAspect="1"/>
          </p:cNvGrpSpPr>
          <p:nvPr/>
        </p:nvGrpSpPr>
        <p:grpSpPr bwMode="auto">
          <a:xfrm>
            <a:off x="8735766" y="947577"/>
            <a:ext cx="319984" cy="400819"/>
            <a:chOff x="3636" y="1964"/>
            <a:chExt cx="413" cy="388"/>
          </a:xfrm>
        </p:grpSpPr>
        <p:sp>
          <p:nvSpPr>
            <p:cNvPr id="11" name="Slobodni oblik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2" name="Slobodni oblik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3" name="Slobodni oblik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4" name="Slobodni oblik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5" name="Slobodni oblik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6" name="Slobodni oblik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7" name="Slobodni oblik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18" name="Slobodni oblik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8481696" y="6212029"/>
            <a:ext cx="656603" cy="645972"/>
            <a:chOff x="7344986" y="5566058"/>
            <a:chExt cx="1750940" cy="1291943"/>
          </a:xfrm>
        </p:grpSpPr>
        <p:sp>
          <p:nvSpPr>
            <p:cNvPr id="20" name="Slobodni oblik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1" name="Slobodni oblik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2" name="Slobodni oblik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3" name="Slobodni oblik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4" name="Slobodni oblik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5" name="Slobodni oblik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26" name="Grupa 5"/>
          <p:cNvGrpSpPr>
            <a:grpSpLocks noChangeAspect="1"/>
          </p:cNvGrpSpPr>
          <p:nvPr/>
        </p:nvGrpSpPr>
        <p:grpSpPr bwMode="auto">
          <a:xfrm>
            <a:off x="1831" y="2873890"/>
            <a:ext cx="447921" cy="789302"/>
            <a:chOff x="2121" y="1060"/>
            <a:chExt cx="597" cy="789"/>
          </a:xfrm>
        </p:grpSpPr>
        <p:sp>
          <p:nvSpPr>
            <p:cNvPr id="27" name="Slobodni oblik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8" name="Slobodni oblik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29" name="Slobodni oblik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0" name="Slobodni oblik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1" name="Slobodni oblik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2" name="Slobodni oblik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3" name="Slobodni oblik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34" name="Grupa 16"/>
          <p:cNvGrpSpPr>
            <a:grpSpLocks noChangeAspect="1"/>
          </p:cNvGrpSpPr>
          <p:nvPr/>
        </p:nvGrpSpPr>
        <p:grpSpPr bwMode="auto">
          <a:xfrm>
            <a:off x="104629" y="-13010"/>
            <a:ext cx="1037180" cy="804244"/>
            <a:chOff x="1922" y="1129"/>
            <a:chExt cx="987" cy="574"/>
          </a:xfrm>
        </p:grpSpPr>
        <p:sp>
          <p:nvSpPr>
            <p:cNvPr id="35" name="Slobodni oblik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6" name="Slobodni oblik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7" name="Slobodni oblik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8" name="Slobodni oblik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39" name="Slobodni oblik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0" name="Slobodni oblik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1" name="Slobodni oblik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2" name="Slobodni oblik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43" name="Grupa 28"/>
          <p:cNvGrpSpPr>
            <a:grpSpLocks noChangeAspect="1"/>
          </p:cNvGrpSpPr>
          <p:nvPr/>
        </p:nvGrpSpPr>
        <p:grpSpPr bwMode="auto">
          <a:xfrm>
            <a:off x="0" y="5007562"/>
            <a:ext cx="515890" cy="1147722"/>
            <a:chOff x="1901" y="2020"/>
            <a:chExt cx="1059" cy="1767"/>
          </a:xfrm>
        </p:grpSpPr>
        <p:sp>
          <p:nvSpPr>
            <p:cNvPr id="44" name="Slobodni oblik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5" name="Slobodni oblik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6" name="Slobodni oblik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7" name="Slobodni oblik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8" name="Slobodni oblik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49" name="Slobodni oblik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0" name="Slobodni oblik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1" name="Slobodni oblik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52" name="Grupa 52"/>
          <p:cNvGrpSpPr>
            <a:grpSpLocks noChangeAspect="1"/>
          </p:cNvGrpSpPr>
          <p:nvPr/>
        </p:nvGrpSpPr>
        <p:grpSpPr bwMode="auto">
          <a:xfrm rot="19948164">
            <a:off x="8357436" y="105148"/>
            <a:ext cx="506303" cy="772505"/>
            <a:chOff x="4634" y="754"/>
            <a:chExt cx="1164" cy="1332"/>
          </a:xfrm>
        </p:grpSpPr>
        <p:sp>
          <p:nvSpPr>
            <p:cNvPr id="53" name="Slobodni oblik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4" name="Slobodni oblik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5" name="Slobodni oblik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6" name="Slobodni oblik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7" name="Slobodni oblik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8" name="Slobodni oblik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59" name="Slobodni oblik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0" name="Slobodni oblik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grpSp>
        <p:nvGrpSpPr>
          <p:cNvPr id="61" name="Grupa 64"/>
          <p:cNvGrpSpPr>
            <a:grpSpLocks noChangeAspect="1"/>
          </p:cNvGrpSpPr>
          <p:nvPr/>
        </p:nvGrpSpPr>
        <p:grpSpPr bwMode="auto">
          <a:xfrm flipH="1">
            <a:off x="8086999" y="2958793"/>
            <a:ext cx="771182" cy="1140705"/>
            <a:chOff x="2052" y="995"/>
            <a:chExt cx="768" cy="852"/>
          </a:xfrm>
        </p:grpSpPr>
        <p:sp>
          <p:nvSpPr>
            <p:cNvPr id="62" name="Slobodni oblik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3" name="Slobodni oblik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4" name="Slobodni oblik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5" name="Slobodni oblik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6" name="Slobodni oblik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7" name="Slobodni oblik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8" name="Slobodni oblik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  <p:sp>
          <p:nvSpPr>
            <p:cNvPr id="69" name="Slobodni oblik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r-Latn-CS" sz="1350" dirty="0"/>
            </a:p>
          </p:txBody>
        </p:sp>
      </p:grpSp>
      <p:sp>
        <p:nvSpPr>
          <p:cNvPr id="2" name="Čuvar mesta za tekst 1"/>
          <p:cNvSpPr>
            <a:spLocks noGrp="1"/>
          </p:cNvSpPr>
          <p:nvPr>
            <p:ph type="title"/>
          </p:nvPr>
        </p:nvSpPr>
        <p:spPr>
          <a:xfrm>
            <a:off x="1143000" y="78910"/>
            <a:ext cx="6850298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r-Latn-CS" dirty="0" smtClean="0"/>
              <a:t>Kliknite i uredite naslov mastera</a:t>
            </a:r>
            <a:endParaRPr lang="sr-Latn-CS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146429" y="1485901"/>
            <a:ext cx="6851142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dirty="0" smtClean="0"/>
              <a:t>Kliknite i uredite tekst</a:t>
            </a:r>
          </a:p>
          <a:p>
            <a:pPr lvl="1"/>
            <a:r>
              <a:rPr lang="sr-Latn-CS" dirty="0" smtClean="0"/>
              <a:t>Drugi nivo</a:t>
            </a:r>
          </a:p>
          <a:p>
            <a:pPr lvl="2"/>
            <a:r>
              <a:rPr lang="sr-Latn-CS" dirty="0" smtClean="0"/>
              <a:t>Treći nivo</a:t>
            </a:r>
          </a:p>
          <a:p>
            <a:pPr lvl="3"/>
            <a:r>
              <a:rPr lang="sr-Latn-CS" dirty="0" smtClean="0"/>
              <a:t>Četvrti nivo</a:t>
            </a:r>
          </a:p>
          <a:p>
            <a:pPr lvl="4"/>
            <a:r>
              <a:rPr lang="sr-Latn-CS" dirty="0" smtClean="0"/>
              <a:t>Peti nivo</a:t>
            </a:r>
            <a:endParaRPr lang="sr-Latn-CS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E3DE17D1-A81E-43B1-B1F1-BB16A7F4ABB8}" type="datetime1">
              <a:rPr lang="en-US" smtClean="0"/>
              <a:t>4/8/2020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1141809" y="6601968"/>
            <a:ext cx="5233845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cap="none" baseline="0">
                <a:solidFill>
                  <a:schemeClr val="tx1"/>
                </a:solidFill>
              </a:defRPr>
            </a:lvl1pPr>
          </a:lstStyle>
          <a:p>
            <a:r>
              <a:rPr lang="sr-Cyrl-BA" smtClean="0"/>
              <a:t>Пројектна секција - Бланка Јоргић </a:t>
            </a:r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7517511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fld id="{259C56EF-1107-463E-BAB6-722376BA1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3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marL="0" indent="0" algn="l" defTabSz="6858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25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lnSpc>
          <a:spcPct val="100000"/>
        </a:lnSpc>
        <a:spcBef>
          <a:spcPts val="135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lnSpc>
          <a:spcPct val="100000"/>
        </a:lnSpc>
        <a:spcBef>
          <a:spcPts val="6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40589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25980" indent="-171450" algn="l" defTabSz="6858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936">
          <p15:clr>
            <a:srgbClr val="F26B43"/>
          </p15:clr>
        </p15:guide>
        <p15:guide id="4294967295" pos="3840">
          <p15:clr>
            <a:srgbClr val="F26B43"/>
          </p15:clr>
        </p15:guide>
        <p15:guide id="4294967295" orient="horz" pos="3552">
          <p15:clr>
            <a:srgbClr val="F26B43"/>
          </p15:clr>
        </p15:guide>
        <p15:guide id="4294967295" pos="6720">
          <p15:clr>
            <a:srgbClr val="F26B43"/>
          </p15:clr>
        </p15:guide>
        <p15:guide id="4294967295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76872"/>
            <a:ext cx="9144000" cy="1800200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sr-Cyrl-R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istral" pitchFamily="66" charset="0"/>
              </a:rPr>
              <a:t>ВЕЛИКО И МАЛО СЛОВО</a:t>
            </a:r>
            <a:br>
              <a:rPr lang="sr-Cyrl-R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istral" pitchFamily="66" charset="0"/>
              </a:rPr>
            </a:br>
            <a:r>
              <a:rPr lang="sr-Cyrl-R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istral" pitchFamily="66" charset="0"/>
              </a:rPr>
              <a:t>ПРАВОПИС</a:t>
            </a:r>
            <a:endParaRPr lang="en-US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6519446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>
                <a:solidFill>
                  <a:srgbClr val="C00000"/>
                </a:solidFill>
              </a:rPr>
              <a:t>М</a:t>
            </a:r>
            <a:r>
              <a:rPr lang="sr-Cyrl-RS" sz="1600" dirty="0" smtClean="0">
                <a:solidFill>
                  <a:srgbClr val="C00000"/>
                </a:solidFill>
              </a:rPr>
              <a:t>р </a:t>
            </a:r>
            <a:r>
              <a:rPr lang="sr-Cyrl-RS" sz="1600" dirty="0" smtClean="0">
                <a:solidFill>
                  <a:srgbClr val="C00000"/>
                </a:solidFill>
              </a:rPr>
              <a:t>Сања Ђурић, проф</a:t>
            </a:r>
            <a:r>
              <a:rPr lang="sr-Cyrl-RS" sz="1600" dirty="0" smtClean="0">
                <a:solidFill>
                  <a:srgbClr val="002060"/>
                </a:solidFill>
              </a:rPr>
              <a:t>.</a:t>
            </a:r>
            <a:endParaRPr lang="sr-Latn-R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56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980728"/>
            <a:ext cx="5482611" cy="49685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82880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Ријечи: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сунце, земља,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мјесец - пишу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се малим словом када имају карактер заједничке именице или се посебно не наглашава њихово астрономско значење: не излагати сунцу; нема живог створа на земљи; излазак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мјесеца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.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685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9672" y="836712"/>
            <a:ext cx="4564112" cy="511256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11) </a:t>
            </a:r>
            <a:r>
              <a:rPr lang="ru-RU" sz="2400" b="1" u="sng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имена океана, мора, </a:t>
            </a:r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ријека</a:t>
            </a:r>
            <a:r>
              <a:rPr lang="ru-RU" sz="2400" b="1" u="sng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, језера, планина и друга географска имена;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ако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се састоје из више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ријечи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, великим почетним словом пише се само прва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ријеч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, а остале само ако су властите именице: Атлантик,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Сјеверни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ледени океан, Јонско море, Колубара, Западна Морава,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Бијели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Дрим, Бајкалско језеро, Златибор, Фрушка гора, Ђердапска клисура, Мали Антили, Рт добре наде, Апенинско полуострво;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587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172400" cy="518457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82880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12) имена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дијелова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града, улица и тргова; ако се састоје из више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ријечи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, великим почетним словом пише се само прва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ријеч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, а остале само ако су властите именице: Жарково, Баново брдо, Златиборска улица, Улица Милана Узелца, Улица Петра Петровића Његоша, Булевар Николе Тесле, Булевар војводе Путника, Трг ослобођења, Славија;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5791200" y="6350000"/>
            <a:ext cx="3352800" cy="365125"/>
          </a:xfrm>
        </p:spPr>
        <p:txBody>
          <a:bodyPr/>
          <a:lstStyle/>
          <a:p>
            <a:r>
              <a:rPr lang="sr-Cyrl-BA" dirty="0" smtClean="0">
                <a:solidFill>
                  <a:srgbClr val="002060"/>
                </a:solidFill>
              </a:rPr>
              <a:t>Пројектна секција - </a:t>
            </a:r>
            <a:r>
              <a:rPr lang="sr-Cyrl-BA" dirty="0" err="1" smtClean="0">
                <a:solidFill>
                  <a:srgbClr val="002060"/>
                </a:solidFill>
              </a:rPr>
              <a:t>Бланка</a:t>
            </a:r>
            <a:r>
              <a:rPr lang="sr-Cyrl-BA" dirty="0" smtClean="0">
                <a:solidFill>
                  <a:srgbClr val="002060"/>
                </a:solidFill>
              </a:rPr>
              <a:t> </a:t>
            </a:r>
            <a:r>
              <a:rPr lang="sr-Cyrl-BA" dirty="0" err="1" smtClean="0">
                <a:solidFill>
                  <a:srgbClr val="002060"/>
                </a:solidFill>
              </a:rPr>
              <a:t>Јоргић</a:t>
            </a:r>
            <a:r>
              <a:rPr lang="sr-Cyrl-BA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68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1810" y="404664"/>
            <a:ext cx="6022478" cy="511256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13) </a:t>
            </a:r>
            <a:r>
              <a:rPr lang="ru-RU" sz="2400" b="1" u="sng" dirty="0">
                <a:solidFill>
                  <a:schemeClr val="accent6">
                    <a:lumMod val="50000"/>
                  </a:schemeClr>
                </a:solidFill>
              </a:rPr>
              <a:t>називи празника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: Нова година, Божић, Осми март, Први мај, Дан младости, Петровдан;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14</a:t>
            </a:r>
            <a:r>
              <a:rPr lang="ru-RU" sz="2400" b="1" u="sng" dirty="0">
                <a:solidFill>
                  <a:schemeClr val="accent6">
                    <a:lumMod val="50000"/>
                  </a:schemeClr>
                </a:solidFill>
              </a:rPr>
              <a:t>) називи установа, предузећа, друштава, организација, манифестација и сл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.: Основна школа „Раде Кончар”, Нолит, Економски факултет у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Бањалуци,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Симпо, Југопетрол, Бемус;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Mistral" pitchFamily="66" charset="0"/>
              </a:rPr>
              <a:t/>
            </a:r>
            <a:b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Mistral" pitchFamily="66" charset="0"/>
              </a:rPr>
            </a:br>
            <a:endParaRPr lang="en-US" sz="5400" b="1" dirty="0">
              <a:solidFill>
                <a:schemeClr val="accent6">
                  <a:lumMod val="50000"/>
                </a:schemeClr>
              </a:soli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79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516" y="548680"/>
            <a:ext cx="8434940" cy="46085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82880"/>
            <a:r>
              <a:rPr lang="ru-RU" sz="2000" b="1" dirty="0">
                <a:solidFill>
                  <a:srgbClr val="C00000"/>
                </a:solidFill>
                <a:latin typeface="+mn-lt"/>
              </a:rPr>
              <a:t>15) </a:t>
            </a:r>
            <a:r>
              <a:rPr lang="ru-RU" sz="2000" b="1" u="sng" dirty="0">
                <a:solidFill>
                  <a:srgbClr val="C00000"/>
                </a:solidFill>
                <a:latin typeface="+mn-lt"/>
              </a:rPr>
              <a:t>називи књижевних </a:t>
            </a:r>
            <a:r>
              <a:rPr lang="ru-RU" sz="2000" b="1" u="sng" dirty="0" smtClean="0">
                <a:solidFill>
                  <a:srgbClr val="C00000"/>
                </a:solidFill>
                <a:latin typeface="+mn-lt"/>
              </a:rPr>
              <a:t>дјела</a:t>
            </a:r>
            <a:r>
              <a:rPr lang="ru-RU" sz="2000" b="1" u="sng" dirty="0">
                <a:solidFill>
                  <a:srgbClr val="C00000"/>
                </a:solidFill>
                <a:latin typeface="+mn-lt"/>
              </a:rPr>
              <a:t>, часописа, новина, филмова</a:t>
            </a:r>
            <a:r>
              <a:rPr lang="ru-RU" sz="2000" b="1" dirty="0">
                <a:solidFill>
                  <a:srgbClr val="C00000"/>
                </a:solidFill>
                <a:latin typeface="+mn-lt"/>
              </a:rPr>
              <a:t>; ако се састоје из више 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ријечи</a:t>
            </a:r>
            <a:r>
              <a:rPr lang="ru-RU" sz="2000" b="1" dirty="0">
                <a:solidFill>
                  <a:srgbClr val="C00000"/>
                </a:solidFill>
                <a:latin typeface="+mn-lt"/>
              </a:rPr>
              <a:t>, великим почетним словом пише се само прва 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ријеч</a:t>
            </a:r>
            <a:r>
              <a:rPr lang="ru-RU" sz="2000" b="1" dirty="0">
                <a:solidFill>
                  <a:srgbClr val="C00000"/>
                </a:solidFill>
                <a:latin typeface="+mn-lt"/>
              </a:rPr>
              <a:t>, а остале само ако су властите именице: Старац и море, Доживљаји Тома Сојера, Мали принц, Пепељуга, Долап, Политикин забавник, Базар, Вечерње новости, Прохујало са вихором, Казабланка;</a:t>
            </a:r>
            <a:br>
              <a:rPr lang="ru-RU" sz="2000" b="1" dirty="0">
                <a:solidFill>
                  <a:srgbClr val="C00000"/>
                </a:solidFill>
                <a:latin typeface="+mn-lt"/>
              </a:rPr>
            </a:br>
            <a:r>
              <a:rPr lang="ru-RU" sz="20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+mn-lt"/>
              </a:rPr>
            </a:br>
            <a:r>
              <a:rPr lang="ru-RU" sz="2000" b="1" dirty="0">
                <a:solidFill>
                  <a:srgbClr val="C00000"/>
                </a:solidFill>
                <a:latin typeface="+mn-lt"/>
              </a:rPr>
              <a:t>16) називи историјских догађаја: Косовска битка, Француска револуција, Сремски фронт, Сељачка буна, Версајски мир, Први српски устанак, Други 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свјетски </a:t>
            </a:r>
            <a:r>
              <a:rPr lang="ru-RU" sz="2000" b="1" dirty="0">
                <a:solidFill>
                  <a:srgbClr val="C00000"/>
                </a:solidFill>
                <a:latin typeface="+mn-lt"/>
              </a:rPr>
              <a:t>рат, Народноослободилачки рат;</a:t>
            </a:r>
            <a:br>
              <a:rPr lang="ru-RU" sz="2000" b="1" dirty="0">
                <a:solidFill>
                  <a:srgbClr val="C00000"/>
                </a:solidFill>
                <a:latin typeface="+mn-lt"/>
              </a:rPr>
            </a:br>
            <a:r>
              <a:rPr lang="ru-RU" sz="20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+mn-lt"/>
              </a:rPr>
            </a:b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042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620688"/>
            <a:ext cx="6048672" cy="3600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u="sng" dirty="0"/>
              <a:t>Мало почетно слово</a:t>
            </a:r>
            <a:br>
              <a:rPr lang="ru-RU" sz="2400" b="1" u="sng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1. Малим почетним словом пишу се: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1) </a:t>
            </a:r>
            <a:r>
              <a:rPr lang="ru-RU" sz="2000" b="1" u="sng" dirty="0"/>
              <a:t>присвојни </a:t>
            </a:r>
            <a:r>
              <a:rPr lang="ru-RU" sz="2000" b="1" u="sng" dirty="0" smtClean="0"/>
              <a:t>придјеви </a:t>
            </a:r>
            <a:r>
              <a:rPr lang="ru-RU" sz="2000" b="1" u="sng" dirty="0"/>
              <a:t>изведени од властитих именица наставцима -ски, -шки, -чки: </a:t>
            </a:r>
            <a:r>
              <a:rPr lang="ru-RU" sz="2000" b="1" dirty="0"/>
              <a:t>шумадијски, ваљевски, чешки, нишки, амерички, њ</a:t>
            </a:r>
            <a:r>
              <a:rPr lang="ru-RU" sz="2000" b="1" dirty="0" smtClean="0"/>
              <a:t>емачки</a:t>
            </a:r>
            <a:r>
              <a:rPr lang="ru-RU" sz="2000" b="1" dirty="0"/>
              <a:t>;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2) </a:t>
            </a:r>
            <a:r>
              <a:rPr lang="ru-RU" sz="2000" b="1" dirty="0" smtClean="0"/>
              <a:t>придјеви </a:t>
            </a:r>
            <a:r>
              <a:rPr lang="ru-RU" sz="2000" b="1" dirty="0"/>
              <a:t>начињени од назива празника: божићни, ускршњи, новогодишњи, првомајски;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160694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0.3276 0.00185 L -0.08681 0.07731 " pathEditMode="relative" ptsTypes="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43608" y="165020"/>
            <a:ext cx="7987672" cy="477614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1800" b="1" dirty="0"/>
              <a:t>17) присвојни </a:t>
            </a:r>
            <a:r>
              <a:rPr lang="ru-RU" sz="1800" b="1" dirty="0" smtClean="0"/>
              <a:t>придјеви </a:t>
            </a:r>
            <a:r>
              <a:rPr lang="ru-RU" sz="1800" b="1" dirty="0"/>
              <a:t>изведени од властитих именица наставцима -ов, -ев, -ин: Зоранов, Милошев, Миличин;</a:t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18) </a:t>
            </a:r>
            <a:r>
              <a:rPr lang="ru-RU" sz="1800" b="1" dirty="0" smtClean="0"/>
              <a:t>замјенице </a:t>
            </a:r>
            <a:r>
              <a:rPr lang="ru-RU" sz="1800" b="1" dirty="0"/>
              <a:t>ви и ваш (у свим падежима) из поштовања према особи којој се пише.</a:t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2. Великим почетним словом пише се и:</a:t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1) прва </a:t>
            </a:r>
            <a:r>
              <a:rPr lang="ru-RU" sz="1800" b="1" dirty="0" smtClean="0"/>
              <a:t>ријеч </a:t>
            </a:r>
            <a:r>
              <a:rPr lang="ru-RU" sz="1800" b="1" dirty="0"/>
              <a:t>у реченици;</a:t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2) прва </a:t>
            </a:r>
            <a:r>
              <a:rPr lang="ru-RU" sz="1800" b="1" dirty="0" smtClean="0"/>
              <a:t>ријеч послије двије </a:t>
            </a:r>
            <a:r>
              <a:rPr lang="ru-RU" sz="1800" b="1" dirty="0"/>
              <a:t>тачке када је управни говор међу наводницима;</a:t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3) наставак писма иза наслова, ако се писмо наставља у новом реду, и то без обзира на то да ли се иза наслова ставља </a:t>
            </a:r>
            <a:r>
              <a:rPr lang="ru-RU" sz="1800" b="1" dirty="0" smtClean="0"/>
              <a:t>запета </a:t>
            </a:r>
            <a:r>
              <a:rPr lang="ru-RU" sz="1800" b="1" dirty="0"/>
              <a:t>или узвичник.</a:t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endParaRPr lang="sr-Latn-RS" sz="1200" dirty="0"/>
          </a:p>
        </p:txBody>
      </p:sp>
    </p:spTree>
    <p:extLst>
      <p:ext uri="{BB962C8B-B14F-4D97-AF65-F5344CB8AC3E}">
        <p14:creationId xmlns:p14="http://schemas.microsoft.com/office/powerpoint/2010/main" val="186729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548680"/>
            <a:ext cx="5044014" cy="48936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3) неустаљени, описни називи историјских догађаја и називи ратова у множини: битка на Косову, бој на Мишару, шпанско-амерички рат, крсташки ратови, балкански ратови;</a:t>
            </a:r>
          </a:p>
          <a:p>
            <a:endParaRPr lang="ru-RU" sz="2400" b="1" dirty="0"/>
          </a:p>
          <a:p>
            <a:r>
              <a:rPr lang="ru-RU" sz="2400" b="1" dirty="0"/>
              <a:t>4) периоди развоја људског рода, називи покрета, праваца и сл.: неолит, гвоздено доба, средњи </a:t>
            </a:r>
            <a:r>
              <a:rPr lang="ru-RU" sz="2400" b="1" dirty="0" smtClean="0"/>
              <a:t>вијек</a:t>
            </a:r>
            <a:r>
              <a:rPr lang="ru-RU" sz="2400" b="1" dirty="0"/>
              <a:t>, ренесанса, </a:t>
            </a:r>
            <a:r>
              <a:rPr lang="ru-RU" sz="2400" b="1" dirty="0" smtClean="0"/>
              <a:t>просвјетитељство</a:t>
            </a:r>
            <a:r>
              <a:rPr lang="ru-RU" sz="2400" b="1" dirty="0"/>
              <a:t>, барок, феудализам, капитализам;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67569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1809" y="620688"/>
            <a:ext cx="5374407" cy="55399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BA" sz="2400" b="1" dirty="0"/>
              <a:t>5) </a:t>
            </a:r>
            <a:r>
              <a:rPr lang="sr-Cyrl-BA" sz="2400" b="1" dirty="0" smtClean="0"/>
              <a:t>називи, </a:t>
            </a:r>
            <a:r>
              <a:rPr lang="sr-Cyrl-BA" sz="2400" b="1" dirty="0"/>
              <a:t>који означавају </a:t>
            </a:r>
            <a:r>
              <a:rPr lang="sr-Cyrl-BA" sz="2400" b="1" dirty="0" smtClean="0"/>
              <a:t>вјерску</a:t>
            </a:r>
            <a:r>
              <a:rPr lang="sr-Cyrl-BA" sz="2400" b="1" dirty="0"/>
              <a:t>, расну, антрополошку, идеолошко-политичку, професионалну или неку другу припадност: хришћанин, католик, православац, црнац, </a:t>
            </a:r>
            <a:r>
              <a:rPr lang="sr-Cyrl-BA" sz="2400" b="1" dirty="0" err="1"/>
              <a:t>кромањонац</a:t>
            </a:r>
            <a:r>
              <a:rPr lang="sr-Cyrl-BA" sz="2400" b="1" dirty="0"/>
              <a:t>, неандерталац, комуниста, монархиста, партизан, нобеловац, </a:t>
            </a:r>
            <a:r>
              <a:rPr lang="sr-Cyrl-BA" sz="2400" b="1" dirty="0" err="1"/>
              <a:t>оскаровац</a:t>
            </a:r>
            <a:r>
              <a:rPr lang="sr-Cyrl-BA" sz="2400" b="1" dirty="0"/>
              <a:t>, вуковац;</a:t>
            </a:r>
          </a:p>
          <a:p>
            <a:endParaRPr lang="sr-Cyrl-BA" sz="2400" b="1" dirty="0"/>
          </a:p>
          <a:p>
            <a:r>
              <a:rPr lang="sr-Cyrl-BA" sz="2400" b="1" dirty="0"/>
              <a:t>6) титуле и звања: цар, кнез, краљ, лорд, принц, војвода, академик, амбасадор, градоначелник, гувернер, </a:t>
            </a:r>
            <a:r>
              <a:rPr lang="sr-Cyrl-BA" sz="2400" b="1" dirty="0" smtClean="0"/>
              <a:t>предсједник</a:t>
            </a:r>
            <a:r>
              <a:rPr lang="sr-Cyrl-BA" sz="2400" b="1" dirty="0"/>
              <a:t>;</a:t>
            </a:r>
          </a:p>
          <a:p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151770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1809" y="548680"/>
            <a:ext cx="5878463" cy="40934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/>
              <a:t>7) </a:t>
            </a:r>
            <a:r>
              <a:rPr lang="ru-RU" sz="2000" b="1" dirty="0" smtClean="0"/>
              <a:t>замјенице </a:t>
            </a: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ви и ваш </a:t>
            </a:r>
            <a:r>
              <a:rPr lang="ru-RU" sz="2000" b="1" dirty="0"/>
              <a:t>када се у писму не обраћа само једној особи већ групи или када се пише допис некој установи, фирми, организацији и сл.</a:t>
            </a:r>
          </a:p>
          <a:p>
            <a:endParaRPr lang="ru-RU" sz="2000" b="1" dirty="0"/>
          </a:p>
          <a:p>
            <a:r>
              <a:rPr lang="ru-RU" sz="2000" b="1" dirty="0"/>
              <a:t>2. Малим почетним словом пише се и:</a:t>
            </a:r>
          </a:p>
          <a:p>
            <a:endParaRPr lang="ru-RU" sz="2000" b="1" dirty="0"/>
          </a:p>
          <a:p>
            <a:r>
              <a:rPr lang="ru-RU" sz="2000" b="1" dirty="0"/>
              <a:t>1) наставак управног говора ако је био прекинут уметнутом реченицом ради неког објашњења;</a:t>
            </a:r>
          </a:p>
          <a:p>
            <a:endParaRPr lang="ru-RU" sz="2000" b="1" dirty="0"/>
          </a:p>
          <a:p>
            <a:r>
              <a:rPr lang="ru-RU" sz="2000" b="1" dirty="0"/>
              <a:t>2) наставак реченице </a:t>
            </a:r>
            <a:r>
              <a:rPr lang="ru-RU" sz="2000" b="1" dirty="0" smtClean="0"/>
              <a:t>послије </a:t>
            </a:r>
            <a:r>
              <a:rPr lang="ru-RU" sz="2000" b="1" dirty="0"/>
              <a:t>управног говора.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352359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908720"/>
            <a:ext cx="6768752" cy="3271370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Објаснићемо вам правописна правила – велико и мало слово. Правила су ту да се поштују, дакле запамтимо </a:t>
            </a:r>
            <a:r>
              <a:rPr lang="sr-Cyrl-RS" sz="4000" dirty="0" err="1" smtClean="0"/>
              <a:t>гдје</a:t>
            </a:r>
            <a:r>
              <a:rPr lang="sr-Cyrl-RS" sz="4000" dirty="0" smtClean="0"/>
              <a:t> се и како пише.</a:t>
            </a:r>
            <a:br>
              <a:rPr lang="sr-Cyrl-RS" sz="4000" dirty="0" smtClean="0"/>
            </a:br>
            <a:r>
              <a:rPr lang="sr-Cyrl-RS" sz="4000" dirty="0" smtClean="0"/>
              <a:t>Погледајмо заједно!</a:t>
            </a:r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val="169779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188640"/>
            <a:ext cx="7992888" cy="62646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/>
              <a:t>Велико почетно слово</a:t>
            </a:r>
            <a:br>
              <a:rPr lang="ru-RU" sz="2800" b="1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1. Великим почетним словом пишу се: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1) лична имена и </a:t>
            </a:r>
            <a:r>
              <a:rPr lang="ru-RU" sz="2800" dirty="0" smtClean="0"/>
              <a:t>презима</a:t>
            </a:r>
            <a:r>
              <a:rPr lang="ru-RU" sz="2800" dirty="0"/>
              <a:t>: </a:t>
            </a:r>
            <a:r>
              <a:rPr lang="ru-RU" sz="2800" dirty="0" smtClean="0"/>
              <a:t>Марија, Јован,</a:t>
            </a:r>
            <a:br>
              <a:rPr lang="ru-RU" sz="2800" dirty="0" smtClean="0"/>
            </a:br>
            <a:r>
              <a:rPr lang="ru-RU" sz="2800" dirty="0" smtClean="0"/>
              <a:t> Лазар, Урош...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2) надимци и </a:t>
            </a:r>
            <a:r>
              <a:rPr lang="ru-RU" sz="2800" dirty="0" smtClean="0"/>
              <a:t>атрибути, </a:t>
            </a:r>
            <a:r>
              <a:rPr lang="ru-RU" sz="2800" dirty="0"/>
              <a:t>ако се сами употребљавају или су срасли са именом и постали његов саставни </a:t>
            </a:r>
            <a:r>
              <a:rPr lang="ru-RU" sz="2800" dirty="0" smtClean="0"/>
              <a:t>дио</a:t>
            </a:r>
            <a:r>
              <a:rPr lang="ru-RU" sz="2800" dirty="0"/>
              <a:t>: Јеца, Александар Велики, Иван Грозни, Плиније Млађи, Хајдук Вељко, Жикица Јовановић Шпанац, Владислав Петковић Дис;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3) властита имена животиња: Јабучило, </a:t>
            </a:r>
            <a:r>
              <a:rPr lang="ru-RU" sz="2800" dirty="0" smtClean="0"/>
              <a:t>Шарац.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5980629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6912768" cy="5400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182880"/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4) имена божанстава, светаца и бића из митологије: Зевс, Марс, Афродита, Перун, Богородица, Буда, Исус, Минотаур, Химера;</a:t>
            </a:r>
            <a:br>
              <a:rPr lang="ru-RU" sz="36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5) властита имена из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свијета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маште, књижевних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дјела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, филмова и стрипа: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Сњешко,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Бабарога, Петар Пан, Пепељуга, Шиља, Паја Патак, Хогар Страшни;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1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620688"/>
            <a:ext cx="6408712" cy="259228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6)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имена грађевина, објеката, споменика и сл.: Кип слободе, Криви торањ у Пизи, Калемегдан, Газела, Вуков споменик;</a:t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7) имена народа, држављана и етничких група: Италијан, Словенци, Аустријанац, Маори, Келти;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119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488832" cy="402541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82880"/>
            <a:r>
              <a:rPr lang="ru-RU" sz="3200" b="1" dirty="0">
                <a:solidFill>
                  <a:schemeClr val="tx1"/>
                </a:solidFill>
                <a:latin typeface="+mn-lt"/>
              </a:rPr>
              <a:t>8) имена села, градова, крајева, држава и континената (све 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ријечи </a:t>
            </a:r>
            <a:r>
              <a:rPr lang="ru-RU" sz="3200" b="1" dirty="0">
                <a:solidFill>
                  <a:schemeClr val="tx1"/>
                </a:solidFill>
                <a:latin typeface="+mn-lt"/>
              </a:rPr>
              <a:t>у њима осим везника и 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приједлога</a:t>
            </a:r>
            <a:r>
              <a:rPr lang="ru-RU" sz="3200" b="1" dirty="0">
                <a:solidFill>
                  <a:schemeClr val="tx1"/>
                </a:solidFill>
                <a:latin typeface="+mn-lt"/>
              </a:rPr>
              <a:t>): Орашац, Сремска Митровица, Петровац на Млави, Шумадија, Поморавље, Белгија, Тринидад и Тобаго, </a:t>
            </a: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Сјеверна </a:t>
            </a:r>
            <a:r>
              <a:rPr lang="ru-RU" sz="3200" b="1" dirty="0">
                <a:solidFill>
                  <a:schemeClr val="tx1"/>
                </a:solidFill>
                <a:latin typeface="+mn-lt"/>
              </a:rPr>
              <a:t>Америка, Африка;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844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1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10458" y="1124744"/>
            <a:ext cx="6789933" cy="352839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+mn-lt"/>
              </a:rPr>
              <a:t>Вишечлани незванични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називи, 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који се употребљавају као устаљени називи, паралелно са званичним, пишу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се, такође, 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великим почетним словом: Град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свјетлости 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(Париз), 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Вјечни </a:t>
            </a:r>
            <a:r>
              <a:rPr lang="ru-RU" sz="2800" b="1" dirty="0">
                <a:solidFill>
                  <a:schemeClr val="tx1"/>
                </a:solidFill>
                <a:latin typeface="+mn-lt"/>
              </a:rPr>
              <a:t>град (Рим), Земља хиљаду језера (Финска).</a:t>
            </a:r>
            <a:br>
              <a:rPr lang="ru-RU" sz="2800" b="1" dirty="0">
                <a:solidFill>
                  <a:schemeClr val="tx1"/>
                </a:solidFill>
                <a:latin typeface="+mn-lt"/>
              </a:rPr>
            </a:b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endParaRPr lang="en-US" sz="28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76209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6552728" cy="30243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182880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9) имена становника села, градова, крајева, држава и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континената: Бањалучанка,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Земунка, Врањанац, Шапчанин, Шумадинац,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Нијемац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, Европљанин, Аустралијанац;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188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908720"/>
            <a:ext cx="5404054" cy="343145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10) имена васионских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тијела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и сазвежђа: Сунце, Земља,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Мјесец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, Меркур, Титан, Халејева комета, Орион, Велика кола;</a:t>
            </a:r>
            <a:b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endParaRPr lang="en-US" sz="32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520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S10289526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Raspored naslova</Template>
  <TotalTime>396</TotalTime>
  <Words>672</Words>
  <Application>Microsoft Office PowerPoint</Application>
  <PresentationFormat>On-screen Show (4:3)</PresentationFormat>
  <Paragraphs>32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</vt:lpstr>
      <vt:lpstr>Mistral</vt:lpstr>
      <vt:lpstr>TS102895269</vt:lpstr>
      <vt:lpstr>ВЕЛИКО И МАЛО СЛОВО ПРАВОПИС</vt:lpstr>
      <vt:lpstr>Објаснићемо вам правописна правила – велико и мало слово. Правила су ту да се поштују, дакле запамтимо гдје се и како пише. Погледајмо заједно!</vt:lpstr>
      <vt:lpstr>Велико почетно слово  1. Великим почетним словом пишу се:  1) лична имена и презима: Марија, Јован,  Лазар, Урош... 2) надимци и атрибути, ако се сами употребљавају или су срасли са именом и постали његов саставни дио: Јеца, Александар Велики, Иван Грозни, Плиније Млађи, Хајдук Вељко, Жикица Јовановић Шпанац, Владислав Петковић Дис;  3) властита имена животиња: Јабучило, Шарац.</vt:lpstr>
      <vt:lpstr>4) имена божанстава, светаца и бића из митологије: Зевс, Марс, Афродита, Перун, Богородица, Буда, Исус, Минотаур, Химера;  5) властита имена из свијета маште, књижевних дјела, филмова и стрипа: Сњешко, Бабарога, Петар Пан, Пепељуга, Шиља, Паја Патак, Хогар Страшни;</vt:lpstr>
      <vt:lpstr>6) имена грађевина, објеката, споменика и сл.: Кип слободе, Криви торањ у Пизи, Калемегдан, Газела, Вуков споменик;  7) имена народа, држављана и етничких група: Италијан, Словенци, Аустријанац, Маори, Келти;</vt:lpstr>
      <vt:lpstr>8) имена села, градова, крајева, држава и континената (све ријечи у њима осим везника и приједлога): Орашац, Сремска Митровица, Петровац на Млави, Шумадија, Поморавље, Белгија, Тринидад и Тобаго, Сјеверна Америка, Африка;</vt:lpstr>
      <vt:lpstr>Вишечлани незванични називи, који се употребљавају као устаљени називи, паралелно са званичним, пишу се, такође, великим почетним словом: Град свјетлости (Париз), Вјечни град (Рим), Земља хиљаду језера (Финска).  </vt:lpstr>
      <vt:lpstr>9) имена становника села, градова, крајева, држава и континената: Бањалучанка, Земунка, Врањанац, Шапчанин, Шумадинац, Нијемац, Европљанин, Аустралијанац;</vt:lpstr>
      <vt:lpstr>10) имена васионских тијела и сазвежђа: Сунце, Земља, Мјесец, Меркур, Титан, Халејева комета, Орион, Велика кола;  </vt:lpstr>
      <vt:lpstr>Ријечи: сунце, земља, мјесец - пишу се малим словом када имају карактер заједничке именице или се посебно не наглашава њихово астрономско значење: не излагати сунцу; нема живог створа на земљи; излазак мјесеца.</vt:lpstr>
      <vt:lpstr>11) имена океана, мора, ријека, језера, планина и друга географска имена;  ако се састоје из више ријечи, великим почетним словом пише се само прва ријеч, а остале само ако су властите именице: Атлантик, Сјеверни ледени океан, Јонско море, Колубара, Западна Морава, Бијели Дрим, Бајкалско језеро, Златибор, Фрушка гора, Ђердапска клисура, Мали Антили, Рт добре наде, Апенинско полуострво;</vt:lpstr>
      <vt:lpstr>12) имена дијелова града, улица и тргова; ако се састоје из више ријечи, великим почетним словом пише се само прва ријеч, а остале само ако су властите именице: Жарково, Баново брдо, Златиборска улица, Улица Милана Узелца, Улица Петра Петровића Његоша, Булевар Николе Тесле, Булевар војводе Путника, Трг ослобођења, Славија;</vt:lpstr>
      <vt:lpstr>13) називи празника: Нова година, Божић, Осми март, Први мај, Дан младости, Петровдан;  14) називи установа, предузећа, друштава, организација, манифестација и сл.: Основна школа „Раде Кончар”, Нолит, Економски факултет у Бањалуци, Симпо, Југопетрол, Бемус;  </vt:lpstr>
      <vt:lpstr>15) називи књижевних дјела, часописа, новина, филмова; ако се састоје из више ријечи, великим почетним словом пише се само прва ријеч, а остале само ако су властите именице: Старац и море, Доживљаји Тома Сојера, Мали принц, Пепељуга, Долап, Политикин забавник, Базар, Вечерње новости, Прохујало са вихором, Казабланка;  16) називи историјских догађаја: Косовска битка, Француска револуција, Сремски фронт, Сељачка буна, Версајски мир, Први српски устанак, Други свјетски рат, Народноослободилачки рат;  </vt:lpstr>
      <vt:lpstr>Мало почетно слово  1. Малим почетним словом пишу се:  1) присвојни придјеви изведени од властитих именица наставцима -ски, -шки, -чки: шумадијски, ваљевски, чешки, нишки, амерички, њемачки;  2) придјеви начињени од назива празника: божићни, ускршњи, новогодишњи, првомајски;</vt:lpstr>
      <vt:lpstr>17) присвојни придјеви изведени од властитих именица наставцима -ов, -ев, -ин: Зоранов, Милошев, Миличин;  18) замјенице ви и ваш (у свим падежима) из поштовања према особи којој се пише.  2. Великим почетним словом пише се и:  1) прва ријеч у реченици;  2) прва ријеч послије двије тачке када је управни говор међу наводницима;  3) наставак писма иза наслова, ако се писмо наставља у новом реду, и то без обзира на то да ли се иза наслова ставља запета или узвичник.   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ДРЕВНИ ТЕРАПИЈСКИ ТЕРМИНИ У МЕДИЦИНИ</dc:title>
  <dc:creator>Jorgic;Сања</dc:creator>
  <cp:lastModifiedBy>Dragan</cp:lastModifiedBy>
  <cp:revision>64</cp:revision>
  <dcterms:created xsi:type="dcterms:W3CDTF">2012-12-21T19:16:54Z</dcterms:created>
  <dcterms:modified xsi:type="dcterms:W3CDTF">2020-04-08T21:50:15Z</dcterms:modified>
</cp:coreProperties>
</file>